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2E_514AF9DA.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4D_CC4DA9A.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62" r:id="rId3"/>
    <p:sldId id="263" r:id="rId4"/>
    <p:sldId id="279" r:id="rId5"/>
    <p:sldId id="264" r:id="rId6"/>
    <p:sldId id="292" r:id="rId7"/>
    <p:sldId id="272" r:id="rId8"/>
    <p:sldId id="296" r:id="rId9"/>
    <p:sldId id="297" r:id="rId10"/>
    <p:sldId id="300" r:id="rId11"/>
    <p:sldId id="298" r:id="rId12"/>
    <p:sldId id="299" r:id="rId13"/>
    <p:sldId id="331" r:id="rId14"/>
    <p:sldId id="335" r:id="rId15"/>
    <p:sldId id="337" r:id="rId16"/>
    <p:sldId id="302" r:id="rId17"/>
    <p:sldId id="303" r:id="rId18"/>
    <p:sldId id="304" r:id="rId19"/>
    <p:sldId id="328" r:id="rId20"/>
    <p:sldId id="281" r:id="rId21"/>
    <p:sldId id="295" r:id="rId22"/>
    <p:sldId id="307" r:id="rId23"/>
    <p:sldId id="309" r:id="rId24"/>
    <p:sldId id="310" r:id="rId25"/>
    <p:sldId id="311" r:id="rId26"/>
    <p:sldId id="312" r:id="rId27"/>
    <p:sldId id="313" r:id="rId28"/>
    <p:sldId id="314" r:id="rId29"/>
    <p:sldId id="325" r:id="rId30"/>
    <p:sldId id="315" r:id="rId31"/>
    <p:sldId id="327" r:id="rId32"/>
    <p:sldId id="324" r:id="rId33"/>
    <p:sldId id="317" r:id="rId34"/>
    <p:sldId id="318" r:id="rId35"/>
    <p:sldId id="319" r:id="rId36"/>
    <p:sldId id="320" r:id="rId37"/>
    <p:sldId id="321" r:id="rId38"/>
    <p:sldId id="332" r:id="rId39"/>
    <p:sldId id="322" r:id="rId40"/>
    <p:sldId id="333" r:id="rId41"/>
    <p:sldId id="326" r:id="rId42"/>
    <p:sldId id="323" r:id="rId43"/>
    <p:sldId id="330" r:id="rId44"/>
    <p:sldId id="329" r:id="rId45"/>
    <p:sldId id="270" r:id="rId46"/>
    <p:sldId id="27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E4905F-1E3E-B598-3C43-B63DB61EB0CF}" name="Angelica Rocha" initials="AR" userId="S::a.rocha@fehrandpeers.com::6265ec50-fcae-4d1e-9701-522ea184b68d" providerId="AD"/>
  <p188:author id="{E4E81564-6E66-EBD3-CE17-76B5114BCA03}" name="Kathrin Tellez" initials="KT" userId="S::K.Tellez@fehrandpeers.com::c6c787bc-ae0c-431c-abd6-af766fa3ad93" providerId="AD"/>
  <p188:author id="{2E80F4B5-F549-89BD-F1AF-028FB8F4636C}" name="Guest User" initials="GU" userId="S::urn:spo:anon#4980815dc2d550b9f8a4675871c0ee0364dcfaf93a290b9341aebb3b2f12a0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4189"/>
    <a:srgbClr val="3792D0"/>
    <a:srgbClr val="7CC242"/>
    <a:srgbClr val="3DC6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182CB7-B3CF-4474-B9DB-F0D8F732723A}" v="11" dt="2022-06-23T18:25:49.305"/>
    <p1510:client id="{E67688E3-189F-3FFE-06B6-919FEC3474A9}" v="5" dt="2022-06-23T18:21:50.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fpor03.fpainc.local\Data\Projects\2022\OR22-0022.00_Tampa_School_Safety\Data%20Collection\Survey%20Data\2022_Survey\2022%20Getting%20Students%20to%20School%20Survey_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por03.fpainc.local\Data\Projects\2022\OR22-0022.00_Tampa_School_Safety\Data%20Collection\Survey%20Data\2022_Survey\2022%20Getting%20Students%20to%20School%20Survey_Analysi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Relative Transportation Concerns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Concerns_Analysis!$A$3:$A$9</c:f>
              <c:strCache>
                <c:ptCount val="7"/>
                <c:pt idx="0">
                  <c:v>Vehicles speeding</c:v>
                </c:pt>
                <c:pt idx="1">
                  <c:v>Poor road conditions (e.g., potholes, damaged signs, uneven pavement)</c:v>
                </c:pt>
                <c:pt idx="2">
                  <c:v>Traffic crashes</c:v>
                </c:pt>
                <c:pt idx="3">
                  <c:v>Bad lighting</c:v>
                </c:pt>
                <c:pt idx="4">
                  <c:v>People hanging out by the roadway</c:v>
                </c:pt>
                <c:pt idx="5">
                  <c:v>Pedestrian injuries</c:v>
                </c:pt>
                <c:pt idx="6">
                  <c:v>Bicyclist injuries</c:v>
                </c:pt>
              </c:strCache>
            </c:strRef>
          </c:cat>
          <c:val>
            <c:numRef>
              <c:f>Concerns_Analysis!$B$3:$B$9</c:f>
            </c:numRef>
          </c:val>
          <c:extLst>
            <c:ext xmlns:c16="http://schemas.microsoft.com/office/drawing/2014/chart" uri="{C3380CC4-5D6E-409C-BE32-E72D297353CC}">
              <c16:uniqueId val="{00000000-B3EF-480C-ADA9-6B7C5F007346}"/>
            </c:ext>
          </c:extLst>
        </c:ser>
        <c:ser>
          <c:idx val="1"/>
          <c:order val="1"/>
          <c:spPr>
            <a:solidFill>
              <a:schemeClr val="accent2"/>
            </a:solidFill>
            <a:ln>
              <a:noFill/>
            </a:ln>
            <a:effectLst/>
          </c:spPr>
          <c:invertIfNegative val="0"/>
          <c:cat>
            <c:strRef>
              <c:f>Concerns_Analysis!$A$3:$A$9</c:f>
              <c:strCache>
                <c:ptCount val="7"/>
                <c:pt idx="0">
                  <c:v>Vehicles speeding</c:v>
                </c:pt>
                <c:pt idx="1">
                  <c:v>Poor road conditions (e.g., potholes, damaged signs, uneven pavement)</c:v>
                </c:pt>
                <c:pt idx="2">
                  <c:v>Traffic crashes</c:v>
                </c:pt>
                <c:pt idx="3">
                  <c:v>Bad lighting</c:v>
                </c:pt>
                <c:pt idx="4">
                  <c:v>People hanging out by the roadway</c:v>
                </c:pt>
                <c:pt idx="5">
                  <c:v>Pedestrian injuries</c:v>
                </c:pt>
                <c:pt idx="6">
                  <c:v>Bicyclist injuries</c:v>
                </c:pt>
              </c:strCache>
            </c:strRef>
          </c:cat>
          <c:val>
            <c:numRef>
              <c:f>Concerns_Analysis!$C$3:$C$9</c:f>
            </c:numRef>
          </c:val>
          <c:extLst>
            <c:ext xmlns:c16="http://schemas.microsoft.com/office/drawing/2014/chart" uri="{C3380CC4-5D6E-409C-BE32-E72D297353CC}">
              <c16:uniqueId val="{00000001-B3EF-480C-ADA9-6B7C5F007346}"/>
            </c:ext>
          </c:extLst>
        </c:ser>
        <c:ser>
          <c:idx val="2"/>
          <c:order val="2"/>
          <c:spPr>
            <a:solidFill>
              <a:schemeClr val="accent3"/>
            </a:solidFill>
            <a:ln>
              <a:noFill/>
            </a:ln>
            <a:effectLst/>
          </c:spPr>
          <c:invertIfNegative val="0"/>
          <c:cat>
            <c:strRef>
              <c:f>Concerns_Analysis!$A$3:$A$9</c:f>
              <c:strCache>
                <c:ptCount val="7"/>
                <c:pt idx="0">
                  <c:v>Vehicles speeding</c:v>
                </c:pt>
                <c:pt idx="1">
                  <c:v>Poor road conditions (e.g., potholes, damaged signs, uneven pavement)</c:v>
                </c:pt>
                <c:pt idx="2">
                  <c:v>Traffic crashes</c:v>
                </c:pt>
                <c:pt idx="3">
                  <c:v>Bad lighting</c:v>
                </c:pt>
                <c:pt idx="4">
                  <c:v>People hanging out by the roadway</c:v>
                </c:pt>
                <c:pt idx="5">
                  <c:v>Pedestrian injuries</c:v>
                </c:pt>
                <c:pt idx="6">
                  <c:v>Bicyclist injuries</c:v>
                </c:pt>
              </c:strCache>
            </c:strRef>
          </c:cat>
          <c:val>
            <c:numRef>
              <c:f>Concerns_Analysis!$D$3:$D$9</c:f>
            </c:numRef>
          </c:val>
          <c:extLst>
            <c:ext xmlns:c16="http://schemas.microsoft.com/office/drawing/2014/chart" uri="{C3380CC4-5D6E-409C-BE32-E72D297353CC}">
              <c16:uniqueId val="{00000002-B3EF-480C-ADA9-6B7C5F007346}"/>
            </c:ext>
          </c:extLst>
        </c:ser>
        <c:ser>
          <c:idx val="3"/>
          <c:order val="3"/>
          <c:spPr>
            <a:solidFill>
              <a:schemeClr val="accent4"/>
            </a:solidFill>
            <a:ln>
              <a:noFill/>
            </a:ln>
            <a:effectLst/>
          </c:spPr>
          <c:invertIfNegative val="0"/>
          <c:cat>
            <c:strRef>
              <c:f>Concerns_Analysis!$A$3:$A$9</c:f>
              <c:strCache>
                <c:ptCount val="7"/>
                <c:pt idx="0">
                  <c:v>Vehicles speeding</c:v>
                </c:pt>
                <c:pt idx="1">
                  <c:v>Poor road conditions (e.g., potholes, damaged signs, uneven pavement)</c:v>
                </c:pt>
                <c:pt idx="2">
                  <c:v>Traffic crashes</c:v>
                </c:pt>
                <c:pt idx="3">
                  <c:v>Bad lighting</c:v>
                </c:pt>
                <c:pt idx="4">
                  <c:v>People hanging out by the roadway</c:v>
                </c:pt>
                <c:pt idx="5">
                  <c:v>Pedestrian injuries</c:v>
                </c:pt>
                <c:pt idx="6">
                  <c:v>Bicyclist injuries</c:v>
                </c:pt>
              </c:strCache>
            </c:strRef>
          </c:cat>
          <c:val>
            <c:numRef>
              <c:f>Concerns_Analysis!$E$3:$E$9</c:f>
            </c:numRef>
          </c:val>
          <c:extLst>
            <c:ext xmlns:c16="http://schemas.microsoft.com/office/drawing/2014/chart" uri="{C3380CC4-5D6E-409C-BE32-E72D297353CC}">
              <c16:uniqueId val="{00000003-B3EF-480C-ADA9-6B7C5F007346}"/>
            </c:ext>
          </c:extLst>
        </c:ser>
        <c:ser>
          <c:idx val="4"/>
          <c:order val="4"/>
          <c:spPr>
            <a:solidFill>
              <a:schemeClr val="accent5"/>
            </a:solidFill>
            <a:ln>
              <a:noFill/>
            </a:ln>
            <a:effectLst/>
          </c:spPr>
          <c:invertIfNegative val="0"/>
          <c:cat>
            <c:strRef>
              <c:f>Concerns_Analysis!$A$3:$A$9</c:f>
              <c:strCache>
                <c:ptCount val="7"/>
                <c:pt idx="0">
                  <c:v>Vehicles speeding</c:v>
                </c:pt>
                <c:pt idx="1">
                  <c:v>Poor road conditions (e.g., potholes, damaged signs, uneven pavement)</c:v>
                </c:pt>
                <c:pt idx="2">
                  <c:v>Traffic crashes</c:v>
                </c:pt>
                <c:pt idx="3">
                  <c:v>Bad lighting</c:v>
                </c:pt>
                <c:pt idx="4">
                  <c:v>People hanging out by the roadway</c:v>
                </c:pt>
                <c:pt idx="5">
                  <c:v>Pedestrian injuries</c:v>
                </c:pt>
                <c:pt idx="6">
                  <c:v>Bicyclist injuries</c:v>
                </c:pt>
              </c:strCache>
            </c:strRef>
          </c:cat>
          <c:val>
            <c:numRef>
              <c:f>Concerns_Analysis!$F$3:$F$9</c:f>
            </c:numRef>
          </c:val>
          <c:extLst>
            <c:ext xmlns:c16="http://schemas.microsoft.com/office/drawing/2014/chart" uri="{C3380CC4-5D6E-409C-BE32-E72D297353CC}">
              <c16:uniqueId val="{00000004-B3EF-480C-ADA9-6B7C5F007346}"/>
            </c:ext>
          </c:extLst>
        </c:ser>
        <c:dLbls>
          <c:showLegendKey val="0"/>
          <c:showVal val="0"/>
          <c:showCatName val="0"/>
          <c:showSerName val="0"/>
          <c:showPercent val="0"/>
          <c:showBubbleSize val="0"/>
        </c:dLbls>
        <c:gapWidth val="219"/>
        <c:overlap val="-27"/>
        <c:axId val="974125392"/>
        <c:axId val="974137040"/>
        <c:extLst>
          <c:ext xmlns:c15="http://schemas.microsoft.com/office/drawing/2012/chart" uri="{02D57815-91ED-43cb-92C2-25804820EDAC}">
            <c15:filteredBarSeries>
              <c15:ser>
                <c:idx val="5"/>
                <c:order val="5"/>
                <c:spPr>
                  <a:solidFill>
                    <a:schemeClr val="accent6"/>
                  </a:solidFill>
                  <a:ln>
                    <a:noFill/>
                  </a:ln>
                  <a:effectLst/>
                </c:spPr>
                <c:invertIfNegative val="0"/>
                <c:cat>
                  <c:strRef>
                    <c:extLst>
                      <c:ext uri="{02D57815-91ED-43cb-92C2-25804820EDAC}">
                        <c15:formulaRef>
                          <c15:sqref>Concerns_Analysis!$A$3:$A$9</c15:sqref>
                        </c15:formulaRef>
                      </c:ext>
                    </c:extLst>
                    <c:strCache>
                      <c:ptCount val="7"/>
                      <c:pt idx="0">
                        <c:v>Vehicles speeding</c:v>
                      </c:pt>
                      <c:pt idx="1">
                        <c:v>Poor road conditions (e.g., potholes, damaged signs, uneven pavement)</c:v>
                      </c:pt>
                      <c:pt idx="2">
                        <c:v>Traffic crashes</c:v>
                      </c:pt>
                      <c:pt idx="3">
                        <c:v>Bad lighting</c:v>
                      </c:pt>
                      <c:pt idx="4">
                        <c:v>People hanging out by the roadway</c:v>
                      </c:pt>
                      <c:pt idx="5">
                        <c:v>Pedestrian injuries</c:v>
                      </c:pt>
                      <c:pt idx="6">
                        <c:v>Bicyclist injuries</c:v>
                      </c:pt>
                    </c:strCache>
                  </c:strRef>
                </c:cat>
                <c:val>
                  <c:numRef>
                    <c:extLst>
                      <c:ext uri="{02D57815-91ED-43cb-92C2-25804820EDAC}">
                        <c15:formulaRef>
                          <c15:sqref>Concerns_Analysis!$G$3:$G$9</c15:sqref>
                        </c15:formulaRef>
                      </c:ext>
                    </c:extLst>
                    <c:numCache>
                      <c:formatCode>General</c:formatCode>
                      <c:ptCount val="7"/>
                    </c:numCache>
                  </c:numRef>
                </c:val>
                <c:extLst>
                  <c:ext xmlns:c16="http://schemas.microsoft.com/office/drawing/2014/chart" uri="{C3380CC4-5D6E-409C-BE32-E72D297353CC}">
                    <c16:uniqueId val="{00000006-B3EF-480C-ADA9-6B7C5F007346}"/>
                  </c:ext>
                </c:extLst>
              </c15:ser>
            </c15:filteredBarSeries>
          </c:ext>
        </c:extLst>
      </c:barChart>
      <c:catAx>
        <c:axId val="97412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4137040"/>
        <c:crosses val="autoZero"/>
        <c:auto val="1"/>
        <c:lblAlgn val="ctr"/>
        <c:lblOffset val="100"/>
        <c:noMultiLvlLbl val="0"/>
      </c:catAx>
      <c:valAx>
        <c:axId val="97413704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74125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solidFill>
                  <a:srgbClr val="7F3F98"/>
                </a:solidFill>
                <a:latin typeface="Neutraface text"/>
              </a:rPr>
              <a:t>Relative Transportation Concerns</a:t>
            </a:r>
          </a:p>
        </c:rich>
      </c:tx>
      <c:overlay val="0"/>
      <c:spPr>
        <a:solidFill>
          <a:schemeClr val="bg1"/>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Concerns_Analysis!$A$3:$A$9</c:f>
              <c:strCache>
                <c:ptCount val="7"/>
                <c:pt idx="0">
                  <c:v>Vehicles speeding</c:v>
                </c:pt>
                <c:pt idx="1">
                  <c:v>Poor road conditions (e.g., potholes, damaged signs, uneven pavement)</c:v>
                </c:pt>
                <c:pt idx="2">
                  <c:v>Traffic crashes</c:v>
                </c:pt>
                <c:pt idx="3">
                  <c:v>Bad lighting</c:v>
                </c:pt>
                <c:pt idx="4">
                  <c:v>People hanging out by the roadway</c:v>
                </c:pt>
                <c:pt idx="5">
                  <c:v>Pedestrian injuries</c:v>
                </c:pt>
                <c:pt idx="6">
                  <c:v>Bicyclist injuries</c:v>
                </c:pt>
              </c:strCache>
            </c:strRef>
          </c:cat>
          <c:val>
            <c:numRef>
              <c:f>Concerns_Analysis!$B$3:$B$9</c:f>
            </c:numRef>
          </c:val>
          <c:extLst>
            <c:ext xmlns:c16="http://schemas.microsoft.com/office/drawing/2014/chart" uri="{C3380CC4-5D6E-409C-BE32-E72D297353CC}">
              <c16:uniqueId val="{00000000-C899-49AA-8D18-E06C180658C5}"/>
            </c:ext>
          </c:extLst>
        </c:ser>
        <c:ser>
          <c:idx val="1"/>
          <c:order val="1"/>
          <c:spPr>
            <a:solidFill>
              <a:schemeClr val="accent2"/>
            </a:solidFill>
            <a:ln>
              <a:noFill/>
            </a:ln>
            <a:effectLst/>
          </c:spPr>
          <c:invertIfNegative val="0"/>
          <c:cat>
            <c:strRef>
              <c:f>Concerns_Analysis!$A$3:$A$9</c:f>
              <c:strCache>
                <c:ptCount val="7"/>
                <c:pt idx="0">
                  <c:v>Vehicles speeding</c:v>
                </c:pt>
                <c:pt idx="1">
                  <c:v>Poor road conditions (e.g., potholes, damaged signs, uneven pavement)</c:v>
                </c:pt>
                <c:pt idx="2">
                  <c:v>Traffic crashes</c:v>
                </c:pt>
                <c:pt idx="3">
                  <c:v>Bad lighting</c:v>
                </c:pt>
                <c:pt idx="4">
                  <c:v>People hanging out by the roadway</c:v>
                </c:pt>
                <c:pt idx="5">
                  <c:v>Pedestrian injuries</c:v>
                </c:pt>
                <c:pt idx="6">
                  <c:v>Bicyclist injuries</c:v>
                </c:pt>
              </c:strCache>
            </c:strRef>
          </c:cat>
          <c:val>
            <c:numRef>
              <c:f>Concerns_Analysis!$C$3:$C$9</c:f>
            </c:numRef>
          </c:val>
          <c:extLst>
            <c:ext xmlns:c16="http://schemas.microsoft.com/office/drawing/2014/chart" uri="{C3380CC4-5D6E-409C-BE32-E72D297353CC}">
              <c16:uniqueId val="{00000001-C899-49AA-8D18-E06C180658C5}"/>
            </c:ext>
          </c:extLst>
        </c:ser>
        <c:ser>
          <c:idx val="2"/>
          <c:order val="2"/>
          <c:spPr>
            <a:solidFill>
              <a:schemeClr val="accent3"/>
            </a:solidFill>
            <a:ln>
              <a:noFill/>
            </a:ln>
            <a:effectLst/>
          </c:spPr>
          <c:invertIfNegative val="0"/>
          <c:cat>
            <c:strRef>
              <c:f>Concerns_Analysis!$A$3:$A$9</c:f>
              <c:strCache>
                <c:ptCount val="7"/>
                <c:pt idx="0">
                  <c:v>Vehicles speeding</c:v>
                </c:pt>
                <c:pt idx="1">
                  <c:v>Poor road conditions (e.g., potholes, damaged signs, uneven pavement)</c:v>
                </c:pt>
                <c:pt idx="2">
                  <c:v>Traffic crashes</c:v>
                </c:pt>
                <c:pt idx="3">
                  <c:v>Bad lighting</c:v>
                </c:pt>
                <c:pt idx="4">
                  <c:v>People hanging out by the roadway</c:v>
                </c:pt>
                <c:pt idx="5">
                  <c:v>Pedestrian injuries</c:v>
                </c:pt>
                <c:pt idx="6">
                  <c:v>Bicyclist injuries</c:v>
                </c:pt>
              </c:strCache>
            </c:strRef>
          </c:cat>
          <c:val>
            <c:numRef>
              <c:f>Concerns_Analysis!$D$3:$D$9</c:f>
            </c:numRef>
          </c:val>
          <c:extLst>
            <c:ext xmlns:c16="http://schemas.microsoft.com/office/drawing/2014/chart" uri="{C3380CC4-5D6E-409C-BE32-E72D297353CC}">
              <c16:uniqueId val="{00000002-C899-49AA-8D18-E06C180658C5}"/>
            </c:ext>
          </c:extLst>
        </c:ser>
        <c:ser>
          <c:idx val="3"/>
          <c:order val="3"/>
          <c:spPr>
            <a:solidFill>
              <a:schemeClr val="accent4"/>
            </a:solidFill>
            <a:ln>
              <a:noFill/>
            </a:ln>
            <a:effectLst/>
          </c:spPr>
          <c:invertIfNegative val="0"/>
          <c:cat>
            <c:strRef>
              <c:f>Concerns_Analysis!$A$3:$A$9</c:f>
              <c:strCache>
                <c:ptCount val="7"/>
                <c:pt idx="0">
                  <c:v>Vehicles speeding</c:v>
                </c:pt>
                <c:pt idx="1">
                  <c:v>Poor road conditions (e.g., potholes, damaged signs, uneven pavement)</c:v>
                </c:pt>
                <c:pt idx="2">
                  <c:v>Traffic crashes</c:v>
                </c:pt>
                <c:pt idx="3">
                  <c:v>Bad lighting</c:v>
                </c:pt>
                <c:pt idx="4">
                  <c:v>People hanging out by the roadway</c:v>
                </c:pt>
                <c:pt idx="5">
                  <c:v>Pedestrian injuries</c:v>
                </c:pt>
                <c:pt idx="6">
                  <c:v>Bicyclist injuries</c:v>
                </c:pt>
              </c:strCache>
            </c:strRef>
          </c:cat>
          <c:val>
            <c:numRef>
              <c:f>Concerns_Analysis!$E$3:$E$9</c:f>
            </c:numRef>
          </c:val>
          <c:extLst>
            <c:ext xmlns:c16="http://schemas.microsoft.com/office/drawing/2014/chart" uri="{C3380CC4-5D6E-409C-BE32-E72D297353CC}">
              <c16:uniqueId val="{00000003-C899-49AA-8D18-E06C180658C5}"/>
            </c:ext>
          </c:extLst>
        </c:ser>
        <c:ser>
          <c:idx val="4"/>
          <c:order val="4"/>
          <c:spPr>
            <a:solidFill>
              <a:schemeClr val="accent5"/>
            </a:solidFill>
            <a:ln>
              <a:noFill/>
            </a:ln>
            <a:effectLst/>
          </c:spPr>
          <c:invertIfNegative val="0"/>
          <c:cat>
            <c:strRef>
              <c:f>Concerns_Analysis!$A$3:$A$9</c:f>
              <c:strCache>
                <c:ptCount val="7"/>
                <c:pt idx="0">
                  <c:v>Vehicles speeding</c:v>
                </c:pt>
                <c:pt idx="1">
                  <c:v>Poor road conditions (e.g., potholes, damaged signs, uneven pavement)</c:v>
                </c:pt>
                <c:pt idx="2">
                  <c:v>Traffic crashes</c:v>
                </c:pt>
                <c:pt idx="3">
                  <c:v>Bad lighting</c:v>
                </c:pt>
                <c:pt idx="4">
                  <c:v>People hanging out by the roadway</c:v>
                </c:pt>
                <c:pt idx="5">
                  <c:v>Pedestrian injuries</c:v>
                </c:pt>
                <c:pt idx="6">
                  <c:v>Bicyclist injuries</c:v>
                </c:pt>
              </c:strCache>
            </c:strRef>
          </c:cat>
          <c:val>
            <c:numRef>
              <c:f>Concerns_Analysis!$F$3:$F$9</c:f>
            </c:numRef>
          </c:val>
          <c:extLst>
            <c:ext xmlns:c16="http://schemas.microsoft.com/office/drawing/2014/chart" uri="{C3380CC4-5D6E-409C-BE32-E72D297353CC}">
              <c16:uniqueId val="{00000004-C899-49AA-8D18-E06C180658C5}"/>
            </c:ext>
          </c:extLst>
        </c:ser>
        <c:ser>
          <c:idx val="6"/>
          <c:order val="6"/>
          <c:spPr>
            <a:solidFill>
              <a:srgbClr val="7F3F98"/>
            </a:solidFill>
            <a:ln>
              <a:noFill/>
            </a:ln>
            <a:effectLst/>
          </c:spPr>
          <c:invertIfNegative val="0"/>
          <c:dPt>
            <c:idx val="1"/>
            <c:invertIfNegative val="0"/>
            <c:bubble3D val="0"/>
            <c:spPr>
              <a:solidFill>
                <a:srgbClr val="2DBBE8"/>
              </a:solidFill>
              <a:ln>
                <a:solidFill>
                  <a:srgbClr val="2DBBE8"/>
                </a:solidFill>
              </a:ln>
              <a:effectLst/>
            </c:spPr>
            <c:extLst>
              <c:ext xmlns:c16="http://schemas.microsoft.com/office/drawing/2014/chart" uri="{C3380CC4-5D6E-409C-BE32-E72D297353CC}">
                <c16:uniqueId val="{00000006-C899-49AA-8D18-E06C180658C5}"/>
              </c:ext>
            </c:extLst>
          </c:dPt>
          <c:dPt>
            <c:idx val="2"/>
            <c:invertIfNegative val="0"/>
            <c:bubble3D val="0"/>
            <c:spPr>
              <a:solidFill>
                <a:srgbClr val="83BF50"/>
              </a:solidFill>
              <a:ln>
                <a:noFill/>
              </a:ln>
              <a:effectLst/>
            </c:spPr>
            <c:extLst>
              <c:ext xmlns:c16="http://schemas.microsoft.com/office/drawing/2014/chart" uri="{C3380CC4-5D6E-409C-BE32-E72D297353CC}">
                <c16:uniqueId val="{00000008-C899-49AA-8D18-E06C180658C5}"/>
              </c:ext>
            </c:extLst>
          </c:dPt>
          <c:dPt>
            <c:idx val="3"/>
            <c:invertIfNegative val="0"/>
            <c:bubble3D val="0"/>
            <c:spPr>
              <a:solidFill>
                <a:srgbClr val="8E56A4"/>
              </a:solidFill>
              <a:ln>
                <a:noFill/>
              </a:ln>
              <a:effectLst/>
            </c:spPr>
            <c:extLst>
              <c:ext xmlns:c16="http://schemas.microsoft.com/office/drawing/2014/chart" uri="{C3380CC4-5D6E-409C-BE32-E72D297353CC}">
                <c16:uniqueId val="{0000000A-C899-49AA-8D18-E06C180658C5}"/>
              </c:ext>
            </c:extLst>
          </c:dPt>
          <c:dPt>
            <c:idx val="4"/>
            <c:invertIfNegative val="0"/>
            <c:bubble3D val="0"/>
            <c:spPr>
              <a:solidFill>
                <a:srgbClr val="3590CE"/>
              </a:solidFill>
              <a:ln>
                <a:noFill/>
              </a:ln>
              <a:effectLst/>
            </c:spPr>
            <c:extLst>
              <c:ext xmlns:c16="http://schemas.microsoft.com/office/drawing/2014/chart" uri="{C3380CC4-5D6E-409C-BE32-E72D297353CC}">
                <c16:uniqueId val="{0000000C-C899-49AA-8D18-E06C180658C5}"/>
              </c:ext>
            </c:extLst>
          </c:dPt>
          <c:dPt>
            <c:idx val="6"/>
            <c:invertIfNegative val="0"/>
            <c:bubble3D val="0"/>
            <c:spPr>
              <a:solidFill>
                <a:srgbClr val="3590CE"/>
              </a:solidFill>
              <a:ln>
                <a:noFill/>
              </a:ln>
              <a:effectLst/>
            </c:spPr>
            <c:extLst>
              <c:ext xmlns:c16="http://schemas.microsoft.com/office/drawing/2014/chart" uri="{C3380CC4-5D6E-409C-BE32-E72D297353CC}">
                <c16:uniqueId val="{0000000E-C899-49AA-8D18-E06C180658C5}"/>
              </c:ext>
            </c:extLst>
          </c:dPt>
          <c:cat>
            <c:strRef>
              <c:f>Concerns_Analysis!$A$3:$A$9</c:f>
              <c:strCache>
                <c:ptCount val="7"/>
                <c:pt idx="0">
                  <c:v>Vehicles speeding</c:v>
                </c:pt>
                <c:pt idx="1">
                  <c:v>Poor road conditions (e.g., potholes, damaged signs, uneven pavement)</c:v>
                </c:pt>
                <c:pt idx="2">
                  <c:v>Traffic crashes</c:v>
                </c:pt>
                <c:pt idx="3">
                  <c:v>Bad lighting</c:v>
                </c:pt>
                <c:pt idx="4">
                  <c:v>People hanging out by the roadway</c:v>
                </c:pt>
                <c:pt idx="5">
                  <c:v>Pedestrian injuries</c:v>
                </c:pt>
                <c:pt idx="6">
                  <c:v>Bicyclist injuries</c:v>
                </c:pt>
              </c:strCache>
            </c:strRef>
          </c:cat>
          <c:val>
            <c:numRef>
              <c:f>Concerns_Analysis!$H$3:$H$9</c:f>
              <c:numCache>
                <c:formatCode>General</c:formatCode>
                <c:ptCount val="7"/>
                <c:pt idx="0">
                  <c:v>30424</c:v>
                </c:pt>
                <c:pt idx="1">
                  <c:v>23412</c:v>
                </c:pt>
                <c:pt idx="2">
                  <c:v>19617</c:v>
                </c:pt>
                <c:pt idx="3">
                  <c:v>18274</c:v>
                </c:pt>
                <c:pt idx="4">
                  <c:v>18140</c:v>
                </c:pt>
                <c:pt idx="5">
                  <c:v>9593</c:v>
                </c:pt>
                <c:pt idx="6">
                  <c:v>9523</c:v>
                </c:pt>
              </c:numCache>
            </c:numRef>
          </c:val>
          <c:extLst>
            <c:ext xmlns:c16="http://schemas.microsoft.com/office/drawing/2014/chart" uri="{C3380CC4-5D6E-409C-BE32-E72D297353CC}">
              <c16:uniqueId val="{0000000F-C899-49AA-8D18-E06C180658C5}"/>
            </c:ext>
          </c:extLst>
        </c:ser>
        <c:dLbls>
          <c:showLegendKey val="0"/>
          <c:showVal val="0"/>
          <c:showCatName val="0"/>
          <c:showSerName val="0"/>
          <c:showPercent val="0"/>
          <c:showBubbleSize val="0"/>
        </c:dLbls>
        <c:gapWidth val="219"/>
        <c:overlap val="-27"/>
        <c:axId val="974125392"/>
        <c:axId val="974137040"/>
        <c:extLst>
          <c:ext xmlns:c15="http://schemas.microsoft.com/office/drawing/2012/chart" uri="{02D57815-91ED-43cb-92C2-25804820EDAC}">
            <c15:filteredBarSeries>
              <c15:ser>
                <c:idx val="5"/>
                <c:order val="5"/>
                <c:spPr>
                  <a:solidFill>
                    <a:schemeClr val="accent6"/>
                  </a:solidFill>
                  <a:ln>
                    <a:noFill/>
                  </a:ln>
                  <a:effectLst/>
                </c:spPr>
                <c:invertIfNegative val="0"/>
                <c:cat>
                  <c:strRef>
                    <c:extLst>
                      <c:ext uri="{02D57815-91ED-43cb-92C2-25804820EDAC}">
                        <c15:formulaRef>
                          <c15:sqref>Concerns_Analysis!$A$3:$A$9</c15:sqref>
                        </c15:formulaRef>
                      </c:ext>
                    </c:extLst>
                    <c:strCache>
                      <c:ptCount val="7"/>
                      <c:pt idx="0">
                        <c:v>Vehicles speeding</c:v>
                      </c:pt>
                      <c:pt idx="1">
                        <c:v>Poor road conditions (e.g., potholes, damaged signs, uneven pavement)</c:v>
                      </c:pt>
                      <c:pt idx="2">
                        <c:v>Traffic crashes</c:v>
                      </c:pt>
                      <c:pt idx="3">
                        <c:v>Bad lighting</c:v>
                      </c:pt>
                      <c:pt idx="4">
                        <c:v>People hanging out by the roadway</c:v>
                      </c:pt>
                      <c:pt idx="5">
                        <c:v>Pedestrian injuries</c:v>
                      </c:pt>
                      <c:pt idx="6">
                        <c:v>Bicyclist injuries</c:v>
                      </c:pt>
                    </c:strCache>
                  </c:strRef>
                </c:cat>
                <c:val>
                  <c:numRef>
                    <c:extLst>
                      <c:ext uri="{02D57815-91ED-43cb-92C2-25804820EDAC}">
                        <c15:formulaRef>
                          <c15:sqref>Concerns_Analysis!$G$3:$G$9</c15:sqref>
                        </c15:formulaRef>
                      </c:ext>
                    </c:extLst>
                    <c:numCache>
                      <c:formatCode>General</c:formatCode>
                      <c:ptCount val="7"/>
                    </c:numCache>
                  </c:numRef>
                </c:val>
                <c:extLst>
                  <c:ext xmlns:c16="http://schemas.microsoft.com/office/drawing/2014/chart" uri="{C3380CC4-5D6E-409C-BE32-E72D297353CC}">
                    <c16:uniqueId val="{00000010-C899-49AA-8D18-E06C180658C5}"/>
                  </c:ext>
                </c:extLst>
              </c15:ser>
            </c15:filteredBarSeries>
          </c:ext>
        </c:extLst>
      </c:barChart>
      <c:catAx>
        <c:axId val="97412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74137040"/>
        <c:crosses val="autoZero"/>
        <c:auto val="1"/>
        <c:lblAlgn val="ctr"/>
        <c:lblOffset val="100"/>
        <c:noMultiLvlLbl val="0"/>
      </c:catAx>
      <c:valAx>
        <c:axId val="974137040"/>
        <c:scaling>
          <c:orientation val="minMax"/>
        </c:scaling>
        <c:delete val="1"/>
        <c:axPos val="l"/>
        <c:numFmt formatCode="General" sourceLinked="1"/>
        <c:majorTickMark val="none"/>
        <c:minorTickMark val="none"/>
        <c:tickLblPos val="nextTo"/>
        <c:crossAx val="974125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2E_514AF9DA.xml><?xml version="1.0" encoding="utf-8"?>
<p188:cmLst xmlns:a="http://schemas.openxmlformats.org/drawingml/2006/main" xmlns:r="http://schemas.openxmlformats.org/officeDocument/2006/relationships" xmlns:p188="http://schemas.microsoft.com/office/powerpoint/2018/8/main">
  <p188:cm id="{64E918E9-32D6-42D2-AAC9-6FBF6CCC42C7}" authorId="{2E80F4B5-F549-89BD-F1AF-028FB8F4636C}" created="2022-06-23T18:14:46.910">
    <ac:deMkLst xmlns:ac="http://schemas.microsoft.com/office/drawing/2013/main/command">
      <pc:docMk xmlns:pc="http://schemas.microsoft.com/office/powerpoint/2013/main/command"/>
      <pc:sldMk xmlns:pc="http://schemas.microsoft.com/office/powerpoint/2013/main/command" cId="1363868122" sldId="302"/>
      <ac:picMk id="9" creationId="{80658089-9217-47F0-B448-5ADE91244AF0}"/>
    </ac:deMkLst>
    <p188:replyLst>
      <p188:reply id="{0AD85879-9034-4965-91D5-61EC4A8243DC}" authorId="{E4E81564-6E66-EBD3-CE17-76B5114BCA03}" created="2022-06-23T18:25:10.185">
        <p188:txBody>
          <a:bodyPr/>
          <a:lstStyle/>
          <a:p>
            <a:r>
              <a:rPr lang="en-US"/>
              <a:t>Oops. Fixed now! </a:t>
            </a:r>
          </a:p>
        </p188:txBody>
      </p188:reply>
    </p188:replyLst>
    <p188:txBody>
      <a:bodyPr/>
      <a:lstStyle/>
      <a:p>
        <a:r>
          <a:rPr lang="en-US"/>
          <a:t>can update legend - blue has school spelled wrong? </a:t>
        </a:r>
      </a:p>
    </p188:txBody>
  </p188:cm>
</p188:cmLst>
</file>

<file path=ppt/comments/modernComment_14D_CC4DA9A.xml><?xml version="1.0" encoding="utf-8"?>
<p188:cmLst xmlns:a="http://schemas.openxmlformats.org/drawingml/2006/main" xmlns:r="http://schemas.openxmlformats.org/officeDocument/2006/relationships" xmlns:p188="http://schemas.microsoft.com/office/powerpoint/2018/8/main">
  <p188:cm id="{2F084496-8879-4819-8CA2-BD37C3BC4461}" authorId="{2E80F4B5-F549-89BD-F1AF-028FB8F4636C}" created="2022-06-23T18:21:50.176">
    <ac:deMkLst xmlns:ac="http://schemas.microsoft.com/office/drawing/2013/main/command">
      <pc:docMk xmlns:pc="http://schemas.microsoft.com/office/powerpoint/2013/main/command"/>
      <pc:sldMk xmlns:pc="http://schemas.microsoft.com/office/powerpoint/2013/main/command" cId="214227610" sldId="333"/>
      <ac:spMk id="2" creationId="{CE2C6A2D-3335-4F0B-991F-7948256F80F0}"/>
    </ac:deMkLst>
    <p188:replyLst>
      <p188:reply id="{69EDC369-9741-4AAA-ADE4-2E94B2F27DBB}" authorId="{E4E81564-6E66-EBD3-CE17-76B5114BCA03}" created="2022-06-23T18:25:49.268">
        <p188:txBody>
          <a:bodyPr/>
          <a:lstStyle/>
          <a:p>
            <a:r>
              <a:rPr lang="en-US"/>
              <a:t>Good catch.  Thanks! </a:t>
            </a:r>
          </a:p>
        </p188:txBody>
      </p188:reply>
    </p188:replyLst>
    <p188:txBody>
      <a:bodyPr/>
      <a:lstStyle/>
      <a:p>
        <a:r>
          <a:rPr lang="en-US"/>
          <a:t>is this only blake? maybe change title since last was stewart and just didn't have responses?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8C096E-8008-4D2A-90ED-B5230A64FE73}" type="datetimeFigureOut">
              <a:rPr lang="en-US" smtClean="0"/>
              <a:t>6/24/2022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283C4-A688-4F02-A4A2-733A5D2D67EE}" type="slidenum">
              <a:rPr lang="en-US" smtClean="0"/>
              <a:t>‹#›</a:t>
            </a:fld>
            <a:endParaRPr lang="en-US"/>
          </a:p>
        </p:txBody>
      </p:sp>
    </p:spTree>
    <p:extLst>
      <p:ext uri="{BB962C8B-B14F-4D97-AF65-F5344CB8AC3E}">
        <p14:creationId xmlns:p14="http://schemas.microsoft.com/office/powerpoint/2010/main" val="1718682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 everyone – thank you for joining us today. We are excited to be kicking off this very important project for the Hillsborough TPO and the City of Tampa.   This project is a collaboration between the Hillsborough TPO and the City of Tampa, with the TPO leading the project and the study focus being schools located in Tampa.  </a:t>
            </a:r>
          </a:p>
        </p:txBody>
      </p:sp>
      <p:sp>
        <p:nvSpPr>
          <p:cNvPr id="4" name="Slide Number Placeholder 3"/>
          <p:cNvSpPr>
            <a:spLocks noGrp="1"/>
          </p:cNvSpPr>
          <p:nvPr>
            <p:ph type="sldNum" sz="quarter" idx="5"/>
          </p:nvPr>
        </p:nvSpPr>
        <p:spPr/>
        <p:txBody>
          <a:bodyPr/>
          <a:lstStyle/>
          <a:p>
            <a:fld id="{8FB283C4-A688-4F02-A4A2-733A5D2D67EE}" type="slidenum">
              <a:rPr lang="en-US" smtClean="0"/>
              <a:t>1</a:t>
            </a:fld>
            <a:endParaRPr lang="en-US"/>
          </a:p>
        </p:txBody>
      </p:sp>
    </p:spTree>
    <p:extLst>
      <p:ext uri="{BB962C8B-B14F-4D97-AF65-F5344CB8AC3E}">
        <p14:creationId xmlns:p14="http://schemas.microsoft.com/office/powerpoint/2010/main" val="3565994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10</a:t>
            </a:fld>
            <a:endParaRPr lang="en-US"/>
          </a:p>
        </p:txBody>
      </p:sp>
    </p:spTree>
    <p:extLst>
      <p:ext uri="{BB962C8B-B14F-4D97-AF65-F5344CB8AC3E}">
        <p14:creationId xmlns:p14="http://schemas.microsoft.com/office/powerpoint/2010/main" val="1588684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11</a:t>
            </a:fld>
            <a:endParaRPr lang="en-US"/>
          </a:p>
        </p:txBody>
      </p:sp>
    </p:spTree>
    <p:extLst>
      <p:ext uri="{BB962C8B-B14F-4D97-AF65-F5344CB8AC3E}">
        <p14:creationId xmlns:p14="http://schemas.microsoft.com/office/powerpoint/2010/main" val="934400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12</a:t>
            </a:fld>
            <a:endParaRPr lang="en-US"/>
          </a:p>
        </p:txBody>
      </p:sp>
    </p:spTree>
    <p:extLst>
      <p:ext uri="{BB962C8B-B14F-4D97-AF65-F5344CB8AC3E}">
        <p14:creationId xmlns:p14="http://schemas.microsoft.com/office/powerpoint/2010/main" val="224103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13</a:t>
            </a:fld>
            <a:endParaRPr lang="en-US"/>
          </a:p>
        </p:txBody>
      </p:sp>
    </p:spTree>
    <p:extLst>
      <p:ext uri="{BB962C8B-B14F-4D97-AF65-F5344CB8AC3E}">
        <p14:creationId xmlns:p14="http://schemas.microsoft.com/office/powerpoint/2010/main" val="4192901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14</a:t>
            </a:fld>
            <a:endParaRPr lang="en-US"/>
          </a:p>
        </p:txBody>
      </p:sp>
    </p:spTree>
    <p:extLst>
      <p:ext uri="{BB962C8B-B14F-4D97-AF65-F5344CB8AC3E}">
        <p14:creationId xmlns:p14="http://schemas.microsoft.com/office/powerpoint/2010/main" val="195149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15</a:t>
            </a:fld>
            <a:endParaRPr lang="en-US"/>
          </a:p>
        </p:txBody>
      </p:sp>
    </p:spTree>
    <p:extLst>
      <p:ext uri="{BB962C8B-B14F-4D97-AF65-F5344CB8AC3E}">
        <p14:creationId xmlns:p14="http://schemas.microsoft.com/office/powerpoint/2010/main" val="827183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16</a:t>
            </a:fld>
            <a:endParaRPr lang="en-US"/>
          </a:p>
        </p:txBody>
      </p:sp>
    </p:spTree>
    <p:extLst>
      <p:ext uri="{BB962C8B-B14F-4D97-AF65-F5344CB8AC3E}">
        <p14:creationId xmlns:p14="http://schemas.microsoft.com/office/powerpoint/2010/main" val="3426228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17</a:t>
            </a:fld>
            <a:endParaRPr lang="en-US"/>
          </a:p>
        </p:txBody>
      </p:sp>
    </p:spTree>
    <p:extLst>
      <p:ext uri="{BB962C8B-B14F-4D97-AF65-F5344CB8AC3E}">
        <p14:creationId xmlns:p14="http://schemas.microsoft.com/office/powerpoint/2010/main" val="1178410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18</a:t>
            </a:fld>
            <a:endParaRPr lang="en-US"/>
          </a:p>
        </p:txBody>
      </p:sp>
    </p:spTree>
    <p:extLst>
      <p:ext uri="{BB962C8B-B14F-4D97-AF65-F5344CB8AC3E}">
        <p14:creationId xmlns:p14="http://schemas.microsoft.com/office/powerpoint/2010/main" val="2441990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19</a:t>
            </a:fld>
            <a:endParaRPr lang="en-US"/>
          </a:p>
        </p:txBody>
      </p:sp>
    </p:spTree>
    <p:extLst>
      <p:ext uri="{BB962C8B-B14F-4D97-AF65-F5344CB8AC3E}">
        <p14:creationId xmlns:p14="http://schemas.microsoft.com/office/powerpoint/2010/main" val="1626413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2</a:t>
            </a:fld>
            <a:endParaRPr lang="en-US"/>
          </a:p>
        </p:txBody>
      </p:sp>
    </p:spTree>
    <p:extLst>
      <p:ext uri="{BB962C8B-B14F-4D97-AF65-F5344CB8AC3E}">
        <p14:creationId xmlns:p14="http://schemas.microsoft.com/office/powerpoint/2010/main" val="4124430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classified observations into four different categories – The first in black is informational data, like where there are crossing guards and the extent of vehicle queues.  </a:t>
            </a:r>
          </a:p>
          <a:p>
            <a:endParaRPr lang="en-US"/>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People driving in excess of posted speed limit. (Purple)</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Parents/guardians not following rules (we should figure out which ones probably fine and which ones we want to have some sort of engineering countermeasures)  (Blue)</a:t>
            </a: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Incomplete infrastructure - missing sidewalks, and opportunities for crossing treatments, ROW reallocation, signal adjustments, etc. (Green) </a:t>
            </a:r>
          </a:p>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20</a:t>
            </a:fld>
            <a:endParaRPr lang="en-US"/>
          </a:p>
        </p:txBody>
      </p:sp>
    </p:spTree>
    <p:extLst>
      <p:ext uri="{BB962C8B-B14F-4D97-AF65-F5344CB8AC3E}">
        <p14:creationId xmlns:p14="http://schemas.microsoft.com/office/powerpoint/2010/main" val="1633029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21</a:t>
            </a:fld>
            <a:endParaRPr lang="en-US"/>
          </a:p>
        </p:txBody>
      </p:sp>
    </p:spTree>
    <p:extLst>
      <p:ext uri="{BB962C8B-B14F-4D97-AF65-F5344CB8AC3E}">
        <p14:creationId xmlns:p14="http://schemas.microsoft.com/office/powerpoint/2010/main" val="2546589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22</a:t>
            </a:fld>
            <a:endParaRPr lang="en-US"/>
          </a:p>
        </p:txBody>
      </p:sp>
    </p:spTree>
    <p:extLst>
      <p:ext uri="{BB962C8B-B14F-4D97-AF65-F5344CB8AC3E}">
        <p14:creationId xmlns:p14="http://schemas.microsoft.com/office/powerpoint/2010/main" val="3039325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classified observations into four different categories – The first in black is informational data, like where there are crossing guards and the extent of vehicle queues.  </a:t>
            </a:r>
          </a:p>
          <a:p>
            <a:endParaRPr lang="en-US"/>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People driving in excess of posted speed limit. (Purple)</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Parents/guardians not following rules (we should figure out which ones probably fine and which ones we want to have some sort of engineering countermeasures)  (Blue)</a:t>
            </a: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Incomplete infrastructure - missing sidewalks, and opportunities for crossing treatments, ROW reallocation, signal adjustments, etc. (Green) </a:t>
            </a:r>
          </a:p>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23</a:t>
            </a:fld>
            <a:endParaRPr lang="en-US"/>
          </a:p>
        </p:txBody>
      </p:sp>
    </p:spTree>
    <p:extLst>
      <p:ext uri="{BB962C8B-B14F-4D97-AF65-F5344CB8AC3E}">
        <p14:creationId xmlns:p14="http://schemas.microsoft.com/office/powerpoint/2010/main" val="826169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24</a:t>
            </a:fld>
            <a:endParaRPr lang="en-US"/>
          </a:p>
        </p:txBody>
      </p:sp>
    </p:spTree>
    <p:extLst>
      <p:ext uri="{BB962C8B-B14F-4D97-AF65-F5344CB8AC3E}">
        <p14:creationId xmlns:p14="http://schemas.microsoft.com/office/powerpoint/2010/main" val="2454884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25</a:t>
            </a:fld>
            <a:endParaRPr lang="en-US"/>
          </a:p>
        </p:txBody>
      </p:sp>
    </p:spTree>
    <p:extLst>
      <p:ext uri="{BB962C8B-B14F-4D97-AF65-F5344CB8AC3E}">
        <p14:creationId xmlns:p14="http://schemas.microsoft.com/office/powerpoint/2010/main" val="943888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classified observations into four different categories – The first in black is informational data, like where there are crossing guards and the extent of vehicle queues.  </a:t>
            </a:r>
          </a:p>
          <a:p>
            <a:endParaRPr lang="en-US"/>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People driving in excess of posted speed limit. (Purple)</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Parents/guardians not following rules (we should figure out which ones probably fine and which ones we want to have some sort of engineering countermeasures)  (Blue)</a:t>
            </a: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Incomplete infrastructure - missing sidewalks, and opportunities for crossing treatments, ROW reallocation, signal adjustments, etc. (Green) </a:t>
            </a:r>
          </a:p>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26</a:t>
            </a:fld>
            <a:endParaRPr lang="en-US"/>
          </a:p>
        </p:txBody>
      </p:sp>
    </p:spTree>
    <p:extLst>
      <p:ext uri="{BB962C8B-B14F-4D97-AF65-F5344CB8AC3E}">
        <p14:creationId xmlns:p14="http://schemas.microsoft.com/office/powerpoint/2010/main" val="105613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27</a:t>
            </a:fld>
            <a:endParaRPr lang="en-US"/>
          </a:p>
        </p:txBody>
      </p:sp>
    </p:spTree>
    <p:extLst>
      <p:ext uri="{BB962C8B-B14F-4D97-AF65-F5344CB8AC3E}">
        <p14:creationId xmlns:p14="http://schemas.microsoft.com/office/powerpoint/2010/main" val="1638495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28</a:t>
            </a:fld>
            <a:endParaRPr lang="en-US"/>
          </a:p>
        </p:txBody>
      </p:sp>
    </p:spTree>
    <p:extLst>
      <p:ext uri="{BB962C8B-B14F-4D97-AF65-F5344CB8AC3E}">
        <p14:creationId xmlns:p14="http://schemas.microsoft.com/office/powerpoint/2010/main" val="2418577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29</a:t>
            </a:fld>
            <a:endParaRPr lang="en-US"/>
          </a:p>
        </p:txBody>
      </p:sp>
    </p:spTree>
    <p:extLst>
      <p:ext uri="{BB962C8B-B14F-4D97-AF65-F5344CB8AC3E}">
        <p14:creationId xmlns:p14="http://schemas.microsoft.com/office/powerpoint/2010/main" val="468493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many of you may be aware, the TPO completed a school safety study in 2018 that identified physical improvements at 12 schools in the district, including 5 high schools, 3 middle schools, 3 magnet schools and one k-8 that were selected through a data driven process than considered equity factors and transportation safety surrounding schools in the district.   </a:t>
            </a:r>
          </a:p>
          <a:p>
            <a:endParaRPr lang="en-US"/>
          </a:p>
          <a:p>
            <a:r>
              <a:rPr lang="en-US"/>
              <a:t>Selected schools were located throughout the County, including in the City of Tampa and the unincorporated areas. That study identified a host of engineering countermeasures, such as sidewalk connections, enhanced crosswalk markings and signage, and changes to signalization, such as providing a leading pedestrian interval to give people walking a head start to cross the street.  Specific projects and cost estimates were developed, and the City and County have been hard at work implementing those improvements.  </a:t>
            </a:r>
          </a:p>
          <a:p>
            <a:endParaRPr lang="en-US"/>
          </a:p>
          <a:p>
            <a:r>
              <a:rPr lang="en-US"/>
              <a:t>This project will identify projects at a new set of schools, and since the City of Tampa requested a study update, our focus schools will all be within the City of Tampa, although we will refine the priority list for all schools in the County so others know what schools they should look at next.  Similar to the prior project, we will be identifying engineering countermeasures at a set of schools.  However, we recognize that there is an educational and encouragement component to getting students and parents out of the car line and into the sidewalk, bike lane or bus.  Therefore, a component of the project will focus on that educational and encouragement component. We are partnered with Sidewalk Stompers for this portion of the project as they have had success at eight schools in the district advocating for safety improvements and then developing outreach programs to get more students walking and biking to school.  We are excited to learn from them through this process and help them serve more schools in the district.   </a:t>
            </a:r>
          </a:p>
        </p:txBody>
      </p:sp>
      <p:sp>
        <p:nvSpPr>
          <p:cNvPr id="4" name="Slide Number Placeholder 3"/>
          <p:cNvSpPr>
            <a:spLocks noGrp="1"/>
          </p:cNvSpPr>
          <p:nvPr>
            <p:ph type="sldNum" sz="quarter" idx="5"/>
          </p:nvPr>
        </p:nvSpPr>
        <p:spPr/>
        <p:txBody>
          <a:bodyPr/>
          <a:lstStyle/>
          <a:p>
            <a:fld id="{8FB283C4-A688-4F02-A4A2-733A5D2D67EE}" type="slidenum">
              <a:rPr lang="en-US" smtClean="0"/>
              <a:t>3</a:t>
            </a:fld>
            <a:endParaRPr lang="en-US"/>
          </a:p>
        </p:txBody>
      </p:sp>
    </p:spTree>
    <p:extLst>
      <p:ext uri="{BB962C8B-B14F-4D97-AF65-F5344CB8AC3E}">
        <p14:creationId xmlns:p14="http://schemas.microsoft.com/office/powerpoint/2010/main" val="1777358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classified observations into four different categories – The first in black is informational data, like where there are crossing guards and the extent of vehicle queues.  </a:t>
            </a:r>
          </a:p>
          <a:p>
            <a:endParaRPr lang="en-US"/>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People driving in excess of posted speed limit. (Purple)</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Parents/guardians not following rules (we should figure out which ones probably fine and which ones we want to have some sort of engineering countermeasures)  (Blue)</a:t>
            </a: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Incomplete infrastructure - missing sidewalks, and opportunities for crossing treatments, ROW reallocation, signal adjustments, etc. (Green) </a:t>
            </a:r>
          </a:p>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30</a:t>
            </a:fld>
            <a:endParaRPr lang="en-US"/>
          </a:p>
        </p:txBody>
      </p:sp>
    </p:spTree>
    <p:extLst>
      <p:ext uri="{BB962C8B-B14F-4D97-AF65-F5344CB8AC3E}">
        <p14:creationId xmlns:p14="http://schemas.microsoft.com/office/powerpoint/2010/main" val="1618805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31</a:t>
            </a:fld>
            <a:endParaRPr lang="en-US"/>
          </a:p>
        </p:txBody>
      </p:sp>
    </p:spTree>
    <p:extLst>
      <p:ext uri="{BB962C8B-B14F-4D97-AF65-F5344CB8AC3E}">
        <p14:creationId xmlns:p14="http://schemas.microsoft.com/office/powerpoint/2010/main" val="291497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32</a:t>
            </a:fld>
            <a:endParaRPr lang="en-US"/>
          </a:p>
        </p:txBody>
      </p:sp>
    </p:spTree>
    <p:extLst>
      <p:ext uri="{BB962C8B-B14F-4D97-AF65-F5344CB8AC3E}">
        <p14:creationId xmlns:p14="http://schemas.microsoft.com/office/powerpoint/2010/main" val="3804957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33</a:t>
            </a:fld>
            <a:endParaRPr lang="en-US"/>
          </a:p>
        </p:txBody>
      </p:sp>
    </p:spTree>
    <p:extLst>
      <p:ext uri="{BB962C8B-B14F-4D97-AF65-F5344CB8AC3E}">
        <p14:creationId xmlns:p14="http://schemas.microsoft.com/office/powerpoint/2010/main" val="3407705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classified observations into four different categories – The first in black is informational data, like where there are crossing guards and the extent of vehicle queues.  </a:t>
            </a:r>
          </a:p>
          <a:p>
            <a:endParaRPr lang="en-US"/>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People driving in excess of posted speed limit. (Purple)</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Parents/guardians not following rules (we should figure out which ones probably fine and which ones we want to have some sort of engineering countermeasures)  (Blue)</a:t>
            </a: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Incomplete infrastructure - missing sidewalks, and opportunities for crossing treatments, ROW reallocation, signal adjustments, etc. (Green) </a:t>
            </a:r>
          </a:p>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34</a:t>
            </a:fld>
            <a:endParaRPr lang="en-US"/>
          </a:p>
        </p:txBody>
      </p:sp>
    </p:spTree>
    <p:extLst>
      <p:ext uri="{BB962C8B-B14F-4D97-AF65-F5344CB8AC3E}">
        <p14:creationId xmlns:p14="http://schemas.microsoft.com/office/powerpoint/2010/main" val="1704147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35</a:t>
            </a:fld>
            <a:endParaRPr lang="en-US"/>
          </a:p>
        </p:txBody>
      </p:sp>
    </p:spTree>
    <p:extLst>
      <p:ext uri="{BB962C8B-B14F-4D97-AF65-F5344CB8AC3E}">
        <p14:creationId xmlns:p14="http://schemas.microsoft.com/office/powerpoint/2010/main" val="900592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36</a:t>
            </a:fld>
            <a:endParaRPr lang="en-US"/>
          </a:p>
        </p:txBody>
      </p:sp>
    </p:spTree>
    <p:extLst>
      <p:ext uri="{BB962C8B-B14F-4D97-AF65-F5344CB8AC3E}">
        <p14:creationId xmlns:p14="http://schemas.microsoft.com/office/powerpoint/2010/main" val="1151587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classified observations into four different categories – The first in black is informational data, like where there are crossing guards and the extent of vehicle queues.  </a:t>
            </a:r>
          </a:p>
          <a:p>
            <a:endParaRPr lang="en-US"/>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People driving in excess of posted speed limit. (Purple)</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Parents/guardians not following rules (we should figure out which ones probably fine and which ones we want to have some sort of engineering countermeasures)  (Blue)</a:t>
            </a: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Incomplete infrastructure - missing sidewalks, and opportunities for crossing treatments, ROW reallocation, signal adjustments, etc. (Green) </a:t>
            </a:r>
          </a:p>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37</a:t>
            </a:fld>
            <a:endParaRPr lang="en-US"/>
          </a:p>
        </p:txBody>
      </p:sp>
    </p:spTree>
    <p:extLst>
      <p:ext uri="{BB962C8B-B14F-4D97-AF65-F5344CB8AC3E}">
        <p14:creationId xmlns:p14="http://schemas.microsoft.com/office/powerpoint/2010/main" val="4127304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38</a:t>
            </a:fld>
            <a:endParaRPr lang="en-US"/>
          </a:p>
        </p:txBody>
      </p:sp>
    </p:spTree>
    <p:extLst>
      <p:ext uri="{BB962C8B-B14F-4D97-AF65-F5344CB8AC3E}">
        <p14:creationId xmlns:p14="http://schemas.microsoft.com/office/powerpoint/2010/main" val="2248946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39</a:t>
            </a:fld>
            <a:endParaRPr lang="en-US"/>
          </a:p>
        </p:txBody>
      </p:sp>
    </p:spTree>
    <p:extLst>
      <p:ext uri="{BB962C8B-B14F-4D97-AF65-F5344CB8AC3E}">
        <p14:creationId xmlns:p14="http://schemas.microsoft.com/office/powerpoint/2010/main" val="393021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project consists of six primary tasks, including convening our stakeholder group, so thank you! This is our second of three calls to share with you project progress and solicit feedback, with opportunities for more in-depth participation for those who are interested.  </a:t>
            </a:r>
          </a:p>
          <a:p>
            <a:endParaRPr lang="en-US"/>
          </a:p>
          <a:p>
            <a:r>
              <a:rPr lang="en-US"/>
              <a:t>After our last call, we sent a survey to all district families as well as each school in the district, so we will share the initial results today.  </a:t>
            </a:r>
          </a:p>
          <a:p>
            <a:r>
              <a:rPr lang="en-US"/>
              <a:t>We have also updated the </a:t>
            </a:r>
          </a:p>
          <a:p>
            <a:endParaRPr lang="en-US"/>
          </a:p>
          <a:p>
            <a:r>
              <a:rPr lang="en-US"/>
              <a:t>We updated the school prioritization list and conducted initial field reviews while schools were still in session.  </a:t>
            </a:r>
          </a:p>
          <a:p>
            <a:endParaRPr lang="en-US"/>
          </a:p>
          <a:p>
            <a:r>
              <a:rPr lang="en-US"/>
              <a:t>After our discussion today, we will also have more conversations with each of the schools selected for inclusion in the focused study.  </a:t>
            </a:r>
          </a:p>
          <a:p>
            <a:endParaRPr lang="en-US"/>
          </a:p>
          <a:p>
            <a:r>
              <a:rPr lang="en-US"/>
              <a:t>This will allow us to combine our observations, feedback from the surveys, feedback from this group, and discussions with each school to identify a set of physical improvements as well as educational and encouragement material that can be used at the District level as well as tailored to select transportation issues.  </a:t>
            </a:r>
          </a:p>
          <a:p>
            <a:endParaRPr lang="en-US"/>
          </a:p>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4</a:t>
            </a:fld>
            <a:endParaRPr lang="en-US"/>
          </a:p>
        </p:txBody>
      </p:sp>
    </p:spTree>
    <p:extLst>
      <p:ext uri="{BB962C8B-B14F-4D97-AF65-F5344CB8AC3E}">
        <p14:creationId xmlns:p14="http://schemas.microsoft.com/office/powerpoint/2010/main" val="1170441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40</a:t>
            </a:fld>
            <a:endParaRPr lang="en-US"/>
          </a:p>
        </p:txBody>
      </p:sp>
    </p:spTree>
    <p:extLst>
      <p:ext uri="{BB962C8B-B14F-4D97-AF65-F5344CB8AC3E}">
        <p14:creationId xmlns:p14="http://schemas.microsoft.com/office/powerpoint/2010/main" val="3504930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41</a:t>
            </a:fld>
            <a:endParaRPr lang="en-US"/>
          </a:p>
        </p:txBody>
      </p:sp>
    </p:spTree>
    <p:extLst>
      <p:ext uri="{BB962C8B-B14F-4D97-AF65-F5344CB8AC3E}">
        <p14:creationId xmlns:p14="http://schemas.microsoft.com/office/powerpoint/2010/main" val="348517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42</a:t>
            </a:fld>
            <a:endParaRPr lang="en-US"/>
          </a:p>
        </p:txBody>
      </p:sp>
    </p:spTree>
    <p:extLst>
      <p:ext uri="{BB962C8B-B14F-4D97-AF65-F5344CB8AC3E}">
        <p14:creationId xmlns:p14="http://schemas.microsoft.com/office/powerpoint/2010/main" val="2848710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43</a:t>
            </a:fld>
            <a:endParaRPr lang="en-US"/>
          </a:p>
        </p:txBody>
      </p:sp>
    </p:spTree>
    <p:extLst>
      <p:ext uri="{BB962C8B-B14F-4D97-AF65-F5344CB8AC3E}">
        <p14:creationId xmlns:p14="http://schemas.microsoft.com/office/powerpoint/2010/main" val="2985458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44</a:t>
            </a:fld>
            <a:endParaRPr lang="en-US"/>
          </a:p>
        </p:txBody>
      </p:sp>
    </p:spTree>
    <p:extLst>
      <p:ext uri="{BB962C8B-B14F-4D97-AF65-F5344CB8AC3E}">
        <p14:creationId xmlns:p14="http://schemas.microsoft.com/office/powerpoint/2010/main" val="10687268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1000"/>
              </a:spcBef>
              <a:spcAft>
                <a:spcPts val="0"/>
              </a:spcAft>
              <a:buFont typeface="Arial" panose="020B0604020202020204" pitchFamily="34" charset="0"/>
              <a:buNone/>
            </a:pPr>
            <a:endParaRPr lang="en-US" sz="2000" b="0">
              <a:effectLst/>
              <a:latin typeface="Neutraface Text Bold" panose="02000800040000020004" pitchFamily="50" charset="0"/>
              <a:ea typeface="Calibri" panose="020F0502020204030204" pitchFamily="34" charset="0"/>
              <a:cs typeface="Times New Roman" panose="02020603050405020304" pitchFamily="18" charset="0"/>
            </a:endParaRPr>
          </a:p>
          <a:p>
            <a:pPr marL="0" marR="0" lvl="0" indent="0">
              <a:lnSpc>
                <a:spcPct val="115000"/>
              </a:lnSpc>
              <a:spcBef>
                <a:spcPts val="1000"/>
              </a:spcBef>
              <a:spcAft>
                <a:spcPts val="0"/>
              </a:spcAft>
              <a:buFont typeface="Arial" panose="020B0604020202020204" pitchFamily="34" charset="0"/>
              <a:buNone/>
            </a:pPr>
            <a:endParaRPr lang="en-US" sz="2000" b="0">
              <a:effectLst/>
              <a:latin typeface="Neutraface Text Bold" panose="02000800040000020004" pitchFamily="50" charset="0"/>
              <a:ea typeface="Calibri" panose="020F0502020204030204" pitchFamily="34" charset="0"/>
              <a:cs typeface="Times New Roman" panose="02020603050405020304" pitchFamily="18" charset="0"/>
            </a:endParaRPr>
          </a:p>
          <a:p>
            <a:pPr marL="0" marR="0" lvl="0" indent="0">
              <a:lnSpc>
                <a:spcPct val="115000"/>
              </a:lnSpc>
              <a:spcBef>
                <a:spcPts val="1000"/>
              </a:spcBef>
              <a:spcAft>
                <a:spcPts val="0"/>
              </a:spcAft>
              <a:buFont typeface="Arial" panose="020B0604020202020204" pitchFamily="34" charset="0"/>
              <a:buNone/>
            </a:pPr>
            <a:endParaRPr lang="en-US" sz="2000" b="0">
              <a:effectLst/>
              <a:latin typeface="Neutraface Text Bold" panose="02000800040000020004" pitchFamily="50" charset="0"/>
              <a:ea typeface="Calibri" panose="020F0502020204030204" pitchFamily="34" charset="0"/>
              <a:cs typeface="Times New Roman" panose="02020603050405020304" pitchFamily="18" charset="0"/>
            </a:endParaRPr>
          </a:p>
          <a:p>
            <a:pPr marL="342900" marR="0" lvl="0" indent="-342900">
              <a:lnSpc>
                <a:spcPct val="115000"/>
              </a:lnSpc>
              <a:spcBef>
                <a:spcPts val="1000"/>
              </a:spcBef>
              <a:spcAft>
                <a:spcPts val="0"/>
              </a:spcAft>
              <a:buFont typeface="Arial" panose="020B0604020202020204" pitchFamily="34" charset="0"/>
              <a:buChar char="•"/>
            </a:pPr>
            <a:endParaRPr lang="en-US" sz="2000" b="1">
              <a:effectLst/>
              <a:latin typeface="Neutraface Text Bold" panose="02000800040000020004" pitchFamily="50" charset="0"/>
              <a:ea typeface="Calibri" panose="020F0502020204030204" pitchFamily="34" charset="0"/>
              <a:cs typeface="Times New Roman" panose="02020603050405020304" pitchFamily="18" charset="0"/>
            </a:endParaRPr>
          </a:p>
          <a:p>
            <a:pPr marL="342900" marR="0" lvl="0" indent="-342900">
              <a:lnSpc>
                <a:spcPct val="115000"/>
              </a:lnSpc>
              <a:spcBef>
                <a:spcPts val="1000"/>
              </a:spcBef>
              <a:spcAft>
                <a:spcPts val="0"/>
              </a:spcAft>
              <a:buFont typeface="Arial" panose="020B0604020202020204" pitchFamily="34" charset="0"/>
              <a:buChar char="•"/>
            </a:pPr>
            <a:r>
              <a:rPr lang="en-US" sz="2000" b="1">
                <a:effectLst/>
                <a:latin typeface="Neutraface Text Bold" panose="02000800040000020004" pitchFamily="50" charset="0"/>
                <a:ea typeface="Calibri" panose="020F0502020204030204" pitchFamily="34" charset="0"/>
                <a:cs typeface="Times New Roman" panose="02020603050405020304" pitchFamily="18" charset="0"/>
              </a:rPr>
              <a:t>Accessible Communication Methods</a:t>
            </a:r>
            <a:endParaRPr lang="en-US" sz="2000">
              <a:effectLst/>
              <a:latin typeface="Neutraface Text Bold" panose="02000800040000020004" pitchFamily="50" charset="0"/>
              <a:ea typeface="Calibri" panose="020F0502020204030204" pitchFamily="34" charset="0"/>
              <a:cs typeface="Times New Roman" panose="02020603050405020304" pitchFamily="18" charset="0"/>
            </a:endParaRPr>
          </a:p>
          <a:p>
            <a:pPr marL="800100" lvl="1" indent="-342900">
              <a:lnSpc>
                <a:spcPct val="115000"/>
              </a:lnSpc>
              <a:spcBef>
                <a:spcPts val="1000"/>
              </a:spcBef>
              <a:buFont typeface="Arial" panose="020B0604020202020204" pitchFamily="34" charset="0"/>
              <a:buChar char="•"/>
            </a:pPr>
            <a:r>
              <a:rPr lang="en-US" sz="2000">
                <a:effectLst/>
                <a:latin typeface="Neutraface Text Book" panose="02000600030000020004" pitchFamily="50" charset="0"/>
                <a:ea typeface="Calibri" panose="020F0502020204030204" pitchFamily="34" charset="0"/>
                <a:cs typeface="Times New Roman" panose="02020603050405020304" pitchFamily="18" charset="0"/>
              </a:rPr>
              <a:t>Equitable programs plan for language and technology barriers</a:t>
            </a:r>
          </a:p>
          <a:p>
            <a:pPr marL="342900" indent="-342900">
              <a:lnSpc>
                <a:spcPct val="115000"/>
              </a:lnSpc>
              <a:spcBef>
                <a:spcPts val="1000"/>
              </a:spcBef>
              <a:buFont typeface="Arial" panose="020B0604020202020204" pitchFamily="34" charset="0"/>
              <a:buChar char="•"/>
            </a:pPr>
            <a:r>
              <a:rPr lang="en-US" sz="2000" b="1">
                <a:effectLst/>
                <a:latin typeface="Neutraface Text Bold" panose="02000800040000020004" pitchFamily="50" charset="0"/>
                <a:ea typeface="Calibri" panose="020F0502020204030204" pitchFamily="34" charset="0"/>
                <a:cs typeface="Times New Roman" panose="02020603050405020304" pitchFamily="18" charset="0"/>
              </a:rPr>
              <a:t>Prioritizing Underserved Schools</a:t>
            </a:r>
            <a:endParaRPr lang="en-US" sz="2000" b="1">
              <a:latin typeface="Neutraface Text Bold" panose="02000800040000020004" pitchFamily="50" charset="0"/>
              <a:ea typeface="Calibri" panose="020F0502020204030204" pitchFamily="34" charset="0"/>
              <a:cs typeface="Times New Roman" panose="02020603050405020304" pitchFamily="18" charset="0"/>
            </a:endParaRPr>
          </a:p>
          <a:p>
            <a:pPr marL="800100" lvl="1" indent="-342900">
              <a:lnSpc>
                <a:spcPct val="115000"/>
              </a:lnSpc>
              <a:spcBef>
                <a:spcPts val="1000"/>
              </a:spcBef>
              <a:buFont typeface="Arial" panose="020B0604020202020204" pitchFamily="34" charset="0"/>
              <a:buChar char="•"/>
            </a:pPr>
            <a:r>
              <a:rPr lang="en-US" sz="2000">
                <a:effectLst/>
                <a:latin typeface="Neutraface Text Book" panose="02000600030000020004" pitchFamily="50" charset="0"/>
                <a:ea typeface="Calibri" panose="020F0502020204030204" pitchFamily="34" charset="0"/>
                <a:cs typeface="Times New Roman" panose="02020603050405020304" pitchFamily="18" charset="0"/>
              </a:rPr>
              <a:t>SRTS programs can serve the largest number of students by prioritizing low-income, underserved schools. Low-income students typically make up the largest percentage of students who walk to school.</a:t>
            </a:r>
          </a:p>
          <a:p>
            <a:pPr marL="342900" marR="0" lvl="0" indent="-342900">
              <a:lnSpc>
                <a:spcPct val="115000"/>
              </a:lnSpc>
              <a:spcBef>
                <a:spcPts val="0"/>
              </a:spcBef>
              <a:spcAft>
                <a:spcPts val="0"/>
              </a:spcAft>
              <a:buFont typeface="Arial" panose="020B0604020202020204" pitchFamily="34" charset="0"/>
              <a:buChar char="•"/>
            </a:pPr>
            <a:r>
              <a:rPr lang="en-US" sz="2000" b="1">
                <a:effectLst/>
                <a:latin typeface="Neutraface Text Bold" panose="02000800040000020004" pitchFamily="50" charset="0"/>
                <a:ea typeface="Calibri" panose="020F0502020204030204" pitchFamily="34" charset="0"/>
                <a:cs typeface="Times New Roman" panose="02020603050405020304" pitchFamily="18" charset="0"/>
              </a:rPr>
              <a:t>Reduce Barriers to Participation</a:t>
            </a:r>
          </a:p>
          <a:p>
            <a:pPr marL="800100" lvl="1" indent="-342900">
              <a:lnSpc>
                <a:spcPct val="115000"/>
              </a:lnSpc>
              <a:buFont typeface="Arial" panose="020B0604020202020204" pitchFamily="34" charset="0"/>
              <a:buChar char="•"/>
            </a:pPr>
            <a:r>
              <a:rPr lang="en-US" sz="2000">
                <a:effectLst/>
                <a:latin typeface="Neutraface Text Book" panose="02000600030000020004" pitchFamily="50" charset="0"/>
                <a:ea typeface="Calibri" panose="020F0502020204030204" pitchFamily="34" charset="0"/>
                <a:cs typeface="Times New Roman" panose="02020603050405020304" pitchFamily="18" charset="0"/>
              </a:rPr>
              <a:t>Provide a variety of free and low-cost resources to encourage participation</a:t>
            </a:r>
          </a:p>
          <a:p>
            <a:pPr marL="800100" lvl="1" indent="-342900">
              <a:lnSpc>
                <a:spcPct val="115000"/>
              </a:lnSpc>
              <a:buFont typeface="Arial" panose="020B0604020202020204" pitchFamily="34" charset="0"/>
              <a:buChar char="•"/>
            </a:pPr>
            <a:r>
              <a:rPr lang="en-US" sz="2000">
                <a:effectLst/>
                <a:latin typeface="Neutraface Text Book" panose="02000600030000020004" pitchFamily="50" charset="0"/>
                <a:ea typeface="Calibri" panose="020F0502020204030204" pitchFamily="34" charset="0"/>
                <a:cs typeface="Times New Roman" panose="02020603050405020304" pitchFamily="18" charset="0"/>
              </a:rPr>
              <a:t>Host inclusive events for all abilities</a:t>
            </a:r>
          </a:p>
          <a:p>
            <a:pPr marL="342900" marR="0" lvl="0" indent="-342900">
              <a:lnSpc>
                <a:spcPct val="115000"/>
              </a:lnSpc>
              <a:spcBef>
                <a:spcPts val="0"/>
              </a:spcBef>
              <a:spcAft>
                <a:spcPts val="1000"/>
              </a:spcAft>
              <a:buFont typeface="Arial" panose="020B0604020202020204" pitchFamily="34" charset="0"/>
              <a:buChar char="•"/>
            </a:pPr>
            <a:r>
              <a:rPr lang="en-US" sz="2000" b="1">
                <a:effectLst/>
                <a:latin typeface="Neutraface Text Bold" panose="02000800040000020004" pitchFamily="50" charset="0"/>
                <a:ea typeface="Calibri" panose="020F0502020204030204" pitchFamily="34" charset="0"/>
                <a:cs typeface="Times New Roman" panose="02020603050405020304" pitchFamily="18" charset="0"/>
              </a:rPr>
              <a:t>Use a Combination of Strategies to Engage School Stakeholders</a:t>
            </a:r>
            <a:endParaRPr lang="en-US" sz="2000">
              <a:effectLst/>
              <a:latin typeface="Neutraface Text Bold" panose="02000800040000020004" pitchFamily="50" charset="0"/>
              <a:ea typeface="Calibri" panose="020F0502020204030204" pitchFamily="34" charset="0"/>
              <a:cs typeface="Times New Roman" panose="02020603050405020304" pitchFamily="18" charset="0"/>
            </a:endParaRPr>
          </a:p>
          <a:p>
            <a:pPr marL="800100" lvl="1" indent="-342900">
              <a:lnSpc>
                <a:spcPct val="115000"/>
              </a:lnSpc>
              <a:spcAft>
                <a:spcPts val="1000"/>
              </a:spcAft>
              <a:buFont typeface="Arial" panose="020B0604020202020204" pitchFamily="34" charset="0"/>
              <a:buChar char="•"/>
            </a:pPr>
            <a:r>
              <a:rPr lang="en-US" sz="2000">
                <a:effectLst/>
                <a:latin typeface="Neutraface Text Book" panose="02000600030000020004" pitchFamily="50" charset="0"/>
                <a:ea typeface="Calibri" panose="020F0502020204030204" pitchFamily="34" charset="0"/>
                <a:cs typeface="Times New Roman" panose="02020603050405020304" pitchFamily="18" charset="0"/>
              </a:rPr>
              <a:t>Successful SRTS programs combine various “E” strategies</a:t>
            </a:r>
            <a:endParaRPr lang="en-US">
              <a:latin typeface="Neutraface Text Book" panose="02000600030000020004" pitchFamily="50" charset="0"/>
            </a:endParaRPr>
          </a:p>
          <a:p>
            <a:pPr marL="285750" indent="-285750">
              <a:buFont typeface="Arial" panose="020B0604020202020204" pitchFamily="34" charset="0"/>
              <a:buChar char="•"/>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FB283C4-A688-4F02-A4A2-733A5D2D67EE}" type="slidenum">
              <a:rPr lang="en-US" smtClean="0"/>
              <a:t>45</a:t>
            </a:fld>
            <a:endParaRPr lang="en-US"/>
          </a:p>
        </p:txBody>
      </p:sp>
    </p:spTree>
    <p:extLst>
      <p:ext uri="{BB962C8B-B14F-4D97-AF65-F5344CB8AC3E}">
        <p14:creationId xmlns:p14="http://schemas.microsoft.com/office/powerpoint/2010/main" val="1407620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FB283C4-A688-4F02-A4A2-733A5D2D67EE}" type="slidenum">
              <a:rPr lang="en-US" smtClean="0"/>
              <a:t>46</a:t>
            </a:fld>
            <a:endParaRPr lang="en-US"/>
          </a:p>
        </p:txBody>
      </p:sp>
    </p:spTree>
    <p:extLst>
      <p:ext uri="{BB962C8B-B14F-4D97-AF65-F5344CB8AC3E}">
        <p14:creationId xmlns:p14="http://schemas.microsoft.com/office/powerpoint/2010/main" val="2371767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a:p>
            <a:pPr marL="0" indent="0">
              <a:buFont typeface="Arial" panose="020B0604020202020204" pitchFamily="34" charset="0"/>
              <a:buNone/>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5</a:t>
            </a:fld>
            <a:endParaRPr lang="en-US"/>
          </a:p>
        </p:txBody>
      </p:sp>
    </p:spTree>
    <p:extLst>
      <p:ext uri="{BB962C8B-B14F-4D97-AF65-F5344CB8AC3E}">
        <p14:creationId xmlns:p14="http://schemas.microsoft.com/office/powerpoint/2010/main" val="3398006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6</a:t>
            </a:fld>
            <a:endParaRPr lang="en-US"/>
          </a:p>
        </p:txBody>
      </p:sp>
    </p:spTree>
    <p:extLst>
      <p:ext uri="{BB962C8B-B14F-4D97-AF65-F5344CB8AC3E}">
        <p14:creationId xmlns:p14="http://schemas.microsoft.com/office/powerpoint/2010/main" val="1162857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of the schools evaluated in 2018 were on the top of the list since it does take time to implement infrastructure improvements and for change to occur.  We did not consider those locations for further investment.  </a:t>
            </a:r>
          </a:p>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7</a:t>
            </a:fld>
            <a:endParaRPr lang="en-US"/>
          </a:p>
        </p:txBody>
      </p:sp>
    </p:spTree>
    <p:extLst>
      <p:ext uri="{BB962C8B-B14F-4D97-AF65-F5344CB8AC3E}">
        <p14:creationId xmlns:p14="http://schemas.microsoft.com/office/powerpoint/2010/main" val="2191597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6000 responses </a:t>
            </a:r>
          </a:p>
        </p:txBody>
      </p:sp>
      <p:sp>
        <p:nvSpPr>
          <p:cNvPr id="4" name="Slide Number Placeholder 3"/>
          <p:cNvSpPr>
            <a:spLocks noGrp="1"/>
          </p:cNvSpPr>
          <p:nvPr>
            <p:ph type="sldNum" sz="quarter" idx="5"/>
          </p:nvPr>
        </p:nvSpPr>
        <p:spPr/>
        <p:txBody>
          <a:bodyPr/>
          <a:lstStyle/>
          <a:p>
            <a:fld id="{8FB283C4-A688-4F02-A4A2-733A5D2D67EE}" type="slidenum">
              <a:rPr lang="en-US" smtClean="0"/>
              <a:t>8</a:t>
            </a:fld>
            <a:endParaRPr lang="en-US"/>
          </a:p>
        </p:txBody>
      </p:sp>
    </p:spTree>
    <p:extLst>
      <p:ext uri="{BB962C8B-B14F-4D97-AF65-F5344CB8AC3E}">
        <p14:creationId xmlns:p14="http://schemas.microsoft.com/office/powerpoint/2010/main" val="1837796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283C4-A688-4F02-A4A2-733A5D2D67EE}" type="slidenum">
              <a:rPr lang="en-US" smtClean="0"/>
              <a:t>9</a:t>
            </a:fld>
            <a:endParaRPr lang="en-US"/>
          </a:p>
        </p:txBody>
      </p:sp>
    </p:spTree>
    <p:extLst>
      <p:ext uri="{BB962C8B-B14F-4D97-AF65-F5344CB8AC3E}">
        <p14:creationId xmlns:p14="http://schemas.microsoft.com/office/powerpoint/2010/main" val="1986057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743C-478A-4174-A6A1-C66F9BC232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8C0065-D7CF-41BA-B28F-EC23F374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13F0F-F2A7-46F9-90B1-4862688167AE}"/>
              </a:ext>
            </a:extLst>
          </p:cNvPr>
          <p:cNvSpPr>
            <a:spLocks noGrp="1"/>
          </p:cNvSpPr>
          <p:nvPr>
            <p:ph type="dt" sz="half" idx="10"/>
          </p:nvPr>
        </p:nvSpPr>
        <p:spPr/>
        <p:txBody>
          <a:bodyPr/>
          <a:lstStyle/>
          <a:p>
            <a:fld id="{80F9E7CC-C713-4186-BB48-D5941B612C6E}" type="datetimeFigureOut">
              <a:rPr lang="en-US" smtClean="0"/>
              <a:t>6/24/2022</a:t>
            </a:fld>
            <a:endParaRPr lang="en-US"/>
          </a:p>
        </p:txBody>
      </p:sp>
      <p:sp>
        <p:nvSpPr>
          <p:cNvPr id="5" name="Footer Placeholder 4">
            <a:extLst>
              <a:ext uri="{FF2B5EF4-FFF2-40B4-BE49-F238E27FC236}">
                <a16:creationId xmlns:a16="http://schemas.microsoft.com/office/drawing/2014/main" id="{080C6E4F-AE96-4A5E-8578-2E56EC30E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2BA6B-6665-4BEA-9308-E30DF62AB8C6}"/>
              </a:ext>
            </a:extLst>
          </p:cNvPr>
          <p:cNvSpPr>
            <a:spLocks noGrp="1"/>
          </p:cNvSpPr>
          <p:nvPr>
            <p:ph type="sldNum" sz="quarter" idx="12"/>
          </p:nvPr>
        </p:nvSpPr>
        <p:spPr/>
        <p:txBody>
          <a:bodyPr/>
          <a:lstStyle/>
          <a:p>
            <a:fld id="{00C0F101-D3C4-4410-9310-BDC645A1D402}" type="slidenum">
              <a:rPr lang="en-US" smtClean="0"/>
              <a:t>‹#›</a:t>
            </a:fld>
            <a:endParaRPr lang="en-US"/>
          </a:p>
        </p:txBody>
      </p:sp>
    </p:spTree>
    <p:extLst>
      <p:ext uri="{BB962C8B-B14F-4D97-AF65-F5344CB8AC3E}">
        <p14:creationId xmlns:p14="http://schemas.microsoft.com/office/powerpoint/2010/main" val="215660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8181-91F3-4B44-B4ED-560F5859DB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41A8AE-F103-4BFD-B9E1-8A259FCABF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659F0D-7EE4-4C25-B015-74FB7CD78AD6}"/>
              </a:ext>
            </a:extLst>
          </p:cNvPr>
          <p:cNvSpPr>
            <a:spLocks noGrp="1"/>
          </p:cNvSpPr>
          <p:nvPr>
            <p:ph type="dt" sz="half" idx="10"/>
          </p:nvPr>
        </p:nvSpPr>
        <p:spPr/>
        <p:txBody>
          <a:bodyPr/>
          <a:lstStyle/>
          <a:p>
            <a:fld id="{80F9E7CC-C713-4186-BB48-D5941B612C6E}" type="datetimeFigureOut">
              <a:rPr lang="en-US" smtClean="0"/>
              <a:t>6/24/2022</a:t>
            </a:fld>
            <a:endParaRPr lang="en-US"/>
          </a:p>
        </p:txBody>
      </p:sp>
      <p:sp>
        <p:nvSpPr>
          <p:cNvPr id="5" name="Footer Placeholder 4">
            <a:extLst>
              <a:ext uri="{FF2B5EF4-FFF2-40B4-BE49-F238E27FC236}">
                <a16:creationId xmlns:a16="http://schemas.microsoft.com/office/drawing/2014/main" id="{C9E90743-8F83-4354-ABFB-6751AA6D0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EC9CF-3E80-43B7-B544-C70556AD2235}"/>
              </a:ext>
            </a:extLst>
          </p:cNvPr>
          <p:cNvSpPr>
            <a:spLocks noGrp="1"/>
          </p:cNvSpPr>
          <p:nvPr>
            <p:ph type="sldNum" sz="quarter" idx="12"/>
          </p:nvPr>
        </p:nvSpPr>
        <p:spPr/>
        <p:txBody>
          <a:bodyPr/>
          <a:lstStyle/>
          <a:p>
            <a:fld id="{00C0F101-D3C4-4410-9310-BDC645A1D402}" type="slidenum">
              <a:rPr lang="en-US" smtClean="0"/>
              <a:t>‹#›</a:t>
            </a:fld>
            <a:endParaRPr lang="en-US"/>
          </a:p>
        </p:txBody>
      </p:sp>
    </p:spTree>
    <p:extLst>
      <p:ext uri="{BB962C8B-B14F-4D97-AF65-F5344CB8AC3E}">
        <p14:creationId xmlns:p14="http://schemas.microsoft.com/office/powerpoint/2010/main" val="294012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3A3FA-3453-47AD-B47B-022B8959ED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729B51-9100-49B3-BF94-102CEFAA17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1FF4D-A1D0-4D9C-9FB8-D7EC11EF6963}"/>
              </a:ext>
            </a:extLst>
          </p:cNvPr>
          <p:cNvSpPr>
            <a:spLocks noGrp="1"/>
          </p:cNvSpPr>
          <p:nvPr>
            <p:ph type="dt" sz="half" idx="10"/>
          </p:nvPr>
        </p:nvSpPr>
        <p:spPr/>
        <p:txBody>
          <a:bodyPr/>
          <a:lstStyle/>
          <a:p>
            <a:fld id="{80F9E7CC-C713-4186-BB48-D5941B612C6E}" type="datetimeFigureOut">
              <a:rPr lang="en-US" smtClean="0"/>
              <a:t>6/24/2022</a:t>
            </a:fld>
            <a:endParaRPr lang="en-US"/>
          </a:p>
        </p:txBody>
      </p:sp>
      <p:sp>
        <p:nvSpPr>
          <p:cNvPr id="5" name="Footer Placeholder 4">
            <a:extLst>
              <a:ext uri="{FF2B5EF4-FFF2-40B4-BE49-F238E27FC236}">
                <a16:creationId xmlns:a16="http://schemas.microsoft.com/office/drawing/2014/main" id="{F2A0F990-7605-4CA4-90AD-FBB4DB0F5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AD65-F89D-41A8-99CA-0E7354C5869D}"/>
              </a:ext>
            </a:extLst>
          </p:cNvPr>
          <p:cNvSpPr>
            <a:spLocks noGrp="1"/>
          </p:cNvSpPr>
          <p:nvPr>
            <p:ph type="sldNum" sz="quarter" idx="12"/>
          </p:nvPr>
        </p:nvSpPr>
        <p:spPr/>
        <p:txBody>
          <a:bodyPr/>
          <a:lstStyle/>
          <a:p>
            <a:fld id="{00C0F101-D3C4-4410-9310-BDC645A1D402}" type="slidenum">
              <a:rPr lang="en-US" smtClean="0"/>
              <a:t>‹#›</a:t>
            </a:fld>
            <a:endParaRPr lang="en-US"/>
          </a:p>
        </p:txBody>
      </p:sp>
    </p:spTree>
    <p:extLst>
      <p:ext uri="{BB962C8B-B14F-4D97-AF65-F5344CB8AC3E}">
        <p14:creationId xmlns:p14="http://schemas.microsoft.com/office/powerpoint/2010/main" val="2149802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BF3E1-20B7-48AE-BD9C-2D65FD287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62D25-737A-46DE-8E9A-2B54358BCF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8A3B7-8828-482C-A65D-A25F6A07AA91}"/>
              </a:ext>
            </a:extLst>
          </p:cNvPr>
          <p:cNvSpPr>
            <a:spLocks noGrp="1"/>
          </p:cNvSpPr>
          <p:nvPr>
            <p:ph type="dt" sz="half" idx="10"/>
          </p:nvPr>
        </p:nvSpPr>
        <p:spPr/>
        <p:txBody>
          <a:bodyPr/>
          <a:lstStyle/>
          <a:p>
            <a:fld id="{80F9E7CC-C713-4186-BB48-D5941B612C6E}" type="datetimeFigureOut">
              <a:rPr lang="en-US" smtClean="0"/>
              <a:t>6/24/2022</a:t>
            </a:fld>
            <a:endParaRPr lang="en-US"/>
          </a:p>
        </p:txBody>
      </p:sp>
      <p:sp>
        <p:nvSpPr>
          <p:cNvPr id="5" name="Footer Placeholder 4">
            <a:extLst>
              <a:ext uri="{FF2B5EF4-FFF2-40B4-BE49-F238E27FC236}">
                <a16:creationId xmlns:a16="http://schemas.microsoft.com/office/drawing/2014/main" id="{D4BA6992-53E8-4FD5-AED9-55B0AE5A8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EE6C3-BD0F-4684-AA72-37FCFDB7065D}"/>
              </a:ext>
            </a:extLst>
          </p:cNvPr>
          <p:cNvSpPr>
            <a:spLocks noGrp="1"/>
          </p:cNvSpPr>
          <p:nvPr>
            <p:ph type="sldNum" sz="quarter" idx="12"/>
          </p:nvPr>
        </p:nvSpPr>
        <p:spPr/>
        <p:txBody>
          <a:bodyPr/>
          <a:lstStyle/>
          <a:p>
            <a:fld id="{00C0F101-D3C4-4410-9310-BDC645A1D402}" type="slidenum">
              <a:rPr lang="en-US" smtClean="0"/>
              <a:t>‹#›</a:t>
            </a:fld>
            <a:endParaRPr lang="en-US"/>
          </a:p>
        </p:txBody>
      </p:sp>
    </p:spTree>
    <p:extLst>
      <p:ext uri="{BB962C8B-B14F-4D97-AF65-F5344CB8AC3E}">
        <p14:creationId xmlns:p14="http://schemas.microsoft.com/office/powerpoint/2010/main" val="2022217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60991-367D-4E67-81C5-878FE4337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1C51A6-7892-4346-86AE-6CCB486846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86EE5-5A53-4E00-8CA5-D6B602FA75E4}"/>
              </a:ext>
            </a:extLst>
          </p:cNvPr>
          <p:cNvSpPr>
            <a:spLocks noGrp="1"/>
          </p:cNvSpPr>
          <p:nvPr>
            <p:ph type="dt" sz="half" idx="10"/>
          </p:nvPr>
        </p:nvSpPr>
        <p:spPr/>
        <p:txBody>
          <a:bodyPr/>
          <a:lstStyle/>
          <a:p>
            <a:fld id="{80F9E7CC-C713-4186-BB48-D5941B612C6E}" type="datetimeFigureOut">
              <a:rPr lang="en-US" smtClean="0"/>
              <a:t>6/24/2022</a:t>
            </a:fld>
            <a:endParaRPr lang="en-US"/>
          </a:p>
        </p:txBody>
      </p:sp>
      <p:sp>
        <p:nvSpPr>
          <p:cNvPr id="5" name="Footer Placeholder 4">
            <a:extLst>
              <a:ext uri="{FF2B5EF4-FFF2-40B4-BE49-F238E27FC236}">
                <a16:creationId xmlns:a16="http://schemas.microsoft.com/office/drawing/2014/main" id="{57ED3A4E-E162-49B0-B85F-AC0CFE8D0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12F5E-DEB3-4E35-A111-487585AC53D9}"/>
              </a:ext>
            </a:extLst>
          </p:cNvPr>
          <p:cNvSpPr>
            <a:spLocks noGrp="1"/>
          </p:cNvSpPr>
          <p:nvPr>
            <p:ph type="sldNum" sz="quarter" idx="12"/>
          </p:nvPr>
        </p:nvSpPr>
        <p:spPr/>
        <p:txBody>
          <a:bodyPr/>
          <a:lstStyle/>
          <a:p>
            <a:fld id="{00C0F101-D3C4-4410-9310-BDC645A1D402}" type="slidenum">
              <a:rPr lang="en-US" smtClean="0"/>
              <a:t>‹#›</a:t>
            </a:fld>
            <a:endParaRPr lang="en-US"/>
          </a:p>
        </p:txBody>
      </p:sp>
    </p:spTree>
    <p:extLst>
      <p:ext uri="{BB962C8B-B14F-4D97-AF65-F5344CB8AC3E}">
        <p14:creationId xmlns:p14="http://schemas.microsoft.com/office/powerpoint/2010/main" val="1988319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5985A-FE23-4A6B-993D-06F91A3285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F685FB-1DE4-4C8B-BEDC-CFAF25380F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012902-C113-4462-85AE-52A932D572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53276D-ADA6-4F7B-ACEF-3AB47A507D4A}"/>
              </a:ext>
            </a:extLst>
          </p:cNvPr>
          <p:cNvSpPr>
            <a:spLocks noGrp="1"/>
          </p:cNvSpPr>
          <p:nvPr>
            <p:ph type="dt" sz="half" idx="10"/>
          </p:nvPr>
        </p:nvSpPr>
        <p:spPr/>
        <p:txBody>
          <a:bodyPr/>
          <a:lstStyle/>
          <a:p>
            <a:fld id="{80F9E7CC-C713-4186-BB48-D5941B612C6E}" type="datetimeFigureOut">
              <a:rPr lang="en-US" smtClean="0"/>
              <a:t>6/24/2022</a:t>
            </a:fld>
            <a:endParaRPr lang="en-US"/>
          </a:p>
        </p:txBody>
      </p:sp>
      <p:sp>
        <p:nvSpPr>
          <p:cNvPr id="6" name="Footer Placeholder 5">
            <a:extLst>
              <a:ext uri="{FF2B5EF4-FFF2-40B4-BE49-F238E27FC236}">
                <a16:creationId xmlns:a16="http://schemas.microsoft.com/office/drawing/2014/main" id="{3D5190FF-4691-4186-9B2C-3E84D7F62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C57D78-C267-4540-BDF1-D351CF208B7C}"/>
              </a:ext>
            </a:extLst>
          </p:cNvPr>
          <p:cNvSpPr>
            <a:spLocks noGrp="1"/>
          </p:cNvSpPr>
          <p:nvPr>
            <p:ph type="sldNum" sz="quarter" idx="12"/>
          </p:nvPr>
        </p:nvSpPr>
        <p:spPr/>
        <p:txBody>
          <a:bodyPr/>
          <a:lstStyle/>
          <a:p>
            <a:fld id="{00C0F101-D3C4-4410-9310-BDC645A1D402}" type="slidenum">
              <a:rPr lang="en-US" smtClean="0"/>
              <a:t>‹#›</a:t>
            </a:fld>
            <a:endParaRPr lang="en-US"/>
          </a:p>
        </p:txBody>
      </p:sp>
    </p:spTree>
    <p:extLst>
      <p:ext uri="{BB962C8B-B14F-4D97-AF65-F5344CB8AC3E}">
        <p14:creationId xmlns:p14="http://schemas.microsoft.com/office/powerpoint/2010/main" val="115309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0983B-61E3-42F7-A64F-9B78A82545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44B0C4-F267-4D3B-A86F-4B4514927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534645-3FF5-4A36-8E35-580969047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4C7C15-34BC-47CA-92AC-7301D42C56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51012A-AD3F-46EA-9255-3B5D30DF50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FCD04-C804-45FF-9295-D886D9CB8EC4}"/>
              </a:ext>
            </a:extLst>
          </p:cNvPr>
          <p:cNvSpPr>
            <a:spLocks noGrp="1"/>
          </p:cNvSpPr>
          <p:nvPr>
            <p:ph type="dt" sz="half" idx="10"/>
          </p:nvPr>
        </p:nvSpPr>
        <p:spPr/>
        <p:txBody>
          <a:bodyPr/>
          <a:lstStyle/>
          <a:p>
            <a:fld id="{80F9E7CC-C713-4186-BB48-D5941B612C6E}" type="datetimeFigureOut">
              <a:rPr lang="en-US" smtClean="0"/>
              <a:t>6/24/2022</a:t>
            </a:fld>
            <a:endParaRPr lang="en-US"/>
          </a:p>
        </p:txBody>
      </p:sp>
      <p:sp>
        <p:nvSpPr>
          <p:cNvPr id="8" name="Footer Placeholder 7">
            <a:extLst>
              <a:ext uri="{FF2B5EF4-FFF2-40B4-BE49-F238E27FC236}">
                <a16:creationId xmlns:a16="http://schemas.microsoft.com/office/drawing/2014/main" id="{A396EE8E-21F2-4A66-BA6C-1DB6E272C0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CE2B47-9946-4081-84AA-5D9C65EB9BB1}"/>
              </a:ext>
            </a:extLst>
          </p:cNvPr>
          <p:cNvSpPr>
            <a:spLocks noGrp="1"/>
          </p:cNvSpPr>
          <p:nvPr>
            <p:ph type="sldNum" sz="quarter" idx="12"/>
          </p:nvPr>
        </p:nvSpPr>
        <p:spPr/>
        <p:txBody>
          <a:bodyPr/>
          <a:lstStyle/>
          <a:p>
            <a:fld id="{00C0F101-D3C4-4410-9310-BDC645A1D402}" type="slidenum">
              <a:rPr lang="en-US" smtClean="0"/>
              <a:t>‹#›</a:t>
            </a:fld>
            <a:endParaRPr lang="en-US"/>
          </a:p>
        </p:txBody>
      </p:sp>
    </p:spTree>
    <p:extLst>
      <p:ext uri="{BB962C8B-B14F-4D97-AF65-F5344CB8AC3E}">
        <p14:creationId xmlns:p14="http://schemas.microsoft.com/office/powerpoint/2010/main" val="3835180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E6E5-6948-47A2-91E8-FDEFD3DF25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A72927-B6B4-4677-98D2-9009A30D2BDA}"/>
              </a:ext>
            </a:extLst>
          </p:cNvPr>
          <p:cNvSpPr>
            <a:spLocks noGrp="1"/>
          </p:cNvSpPr>
          <p:nvPr>
            <p:ph type="dt" sz="half" idx="10"/>
          </p:nvPr>
        </p:nvSpPr>
        <p:spPr/>
        <p:txBody>
          <a:bodyPr/>
          <a:lstStyle/>
          <a:p>
            <a:fld id="{80F9E7CC-C713-4186-BB48-D5941B612C6E}" type="datetimeFigureOut">
              <a:rPr lang="en-US" smtClean="0"/>
              <a:t>6/24/2022</a:t>
            </a:fld>
            <a:endParaRPr lang="en-US"/>
          </a:p>
        </p:txBody>
      </p:sp>
      <p:sp>
        <p:nvSpPr>
          <p:cNvPr id="4" name="Footer Placeholder 3">
            <a:extLst>
              <a:ext uri="{FF2B5EF4-FFF2-40B4-BE49-F238E27FC236}">
                <a16:creationId xmlns:a16="http://schemas.microsoft.com/office/drawing/2014/main" id="{0473DA6B-6379-41E4-9678-79F8201DD1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27519C-C586-41BE-8EC4-5C05F0D452A8}"/>
              </a:ext>
            </a:extLst>
          </p:cNvPr>
          <p:cNvSpPr>
            <a:spLocks noGrp="1"/>
          </p:cNvSpPr>
          <p:nvPr>
            <p:ph type="sldNum" sz="quarter" idx="12"/>
          </p:nvPr>
        </p:nvSpPr>
        <p:spPr/>
        <p:txBody>
          <a:bodyPr/>
          <a:lstStyle/>
          <a:p>
            <a:fld id="{00C0F101-D3C4-4410-9310-BDC645A1D402}" type="slidenum">
              <a:rPr lang="en-US" smtClean="0"/>
              <a:t>‹#›</a:t>
            </a:fld>
            <a:endParaRPr lang="en-US"/>
          </a:p>
        </p:txBody>
      </p:sp>
    </p:spTree>
    <p:extLst>
      <p:ext uri="{BB962C8B-B14F-4D97-AF65-F5344CB8AC3E}">
        <p14:creationId xmlns:p14="http://schemas.microsoft.com/office/powerpoint/2010/main" val="2868444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1FE385-110F-473A-826E-519D8A3D1108}"/>
              </a:ext>
            </a:extLst>
          </p:cNvPr>
          <p:cNvSpPr>
            <a:spLocks noGrp="1"/>
          </p:cNvSpPr>
          <p:nvPr>
            <p:ph type="dt" sz="half" idx="10"/>
          </p:nvPr>
        </p:nvSpPr>
        <p:spPr/>
        <p:txBody>
          <a:bodyPr/>
          <a:lstStyle/>
          <a:p>
            <a:fld id="{80F9E7CC-C713-4186-BB48-D5941B612C6E}" type="datetimeFigureOut">
              <a:rPr lang="en-US" smtClean="0"/>
              <a:t>6/24/2022</a:t>
            </a:fld>
            <a:endParaRPr lang="en-US"/>
          </a:p>
        </p:txBody>
      </p:sp>
      <p:sp>
        <p:nvSpPr>
          <p:cNvPr id="3" name="Footer Placeholder 2">
            <a:extLst>
              <a:ext uri="{FF2B5EF4-FFF2-40B4-BE49-F238E27FC236}">
                <a16:creationId xmlns:a16="http://schemas.microsoft.com/office/drawing/2014/main" id="{82DFE348-9B1B-44C9-8F20-17765D779E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1BE75D-1D36-42D1-B13C-810440616372}"/>
              </a:ext>
            </a:extLst>
          </p:cNvPr>
          <p:cNvSpPr>
            <a:spLocks noGrp="1"/>
          </p:cNvSpPr>
          <p:nvPr>
            <p:ph type="sldNum" sz="quarter" idx="12"/>
          </p:nvPr>
        </p:nvSpPr>
        <p:spPr/>
        <p:txBody>
          <a:bodyPr/>
          <a:lstStyle/>
          <a:p>
            <a:fld id="{00C0F101-D3C4-4410-9310-BDC645A1D402}" type="slidenum">
              <a:rPr lang="en-US" smtClean="0"/>
              <a:t>‹#›</a:t>
            </a:fld>
            <a:endParaRPr lang="en-US"/>
          </a:p>
        </p:txBody>
      </p:sp>
    </p:spTree>
    <p:extLst>
      <p:ext uri="{BB962C8B-B14F-4D97-AF65-F5344CB8AC3E}">
        <p14:creationId xmlns:p14="http://schemas.microsoft.com/office/powerpoint/2010/main" val="2430007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33414-9A88-4DF3-B3B2-455843AF18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6208D6-0362-4F43-B87E-0FC8A2A1E8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D57011-F6A3-4EAB-9759-D3F49C8B3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2E632-7A4F-44C1-A60B-F4D81B3F502E}"/>
              </a:ext>
            </a:extLst>
          </p:cNvPr>
          <p:cNvSpPr>
            <a:spLocks noGrp="1"/>
          </p:cNvSpPr>
          <p:nvPr>
            <p:ph type="dt" sz="half" idx="10"/>
          </p:nvPr>
        </p:nvSpPr>
        <p:spPr/>
        <p:txBody>
          <a:bodyPr/>
          <a:lstStyle/>
          <a:p>
            <a:fld id="{80F9E7CC-C713-4186-BB48-D5941B612C6E}" type="datetimeFigureOut">
              <a:rPr lang="en-US" smtClean="0"/>
              <a:t>6/24/2022</a:t>
            </a:fld>
            <a:endParaRPr lang="en-US"/>
          </a:p>
        </p:txBody>
      </p:sp>
      <p:sp>
        <p:nvSpPr>
          <p:cNvPr id="6" name="Footer Placeholder 5">
            <a:extLst>
              <a:ext uri="{FF2B5EF4-FFF2-40B4-BE49-F238E27FC236}">
                <a16:creationId xmlns:a16="http://schemas.microsoft.com/office/drawing/2014/main" id="{3F889129-EE47-4C03-A4F9-9C1FF8910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137B18-0DA5-49D9-A0D8-13ABEC4A1002}"/>
              </a:ext>
            </a:extLst>
          </p:cNvPr>
          <p:cNvSpPr>
            <a:spLocks noGrp="1"/>
          </p:cNvSpPr>
          <p:nvPr>
            <p:ph type="sldNum" sz="quarter" idx="12"/>
          </p:nvPr>
        </p:nvSpPr>
        <p:spPr/>
        <p:txBody>
          <a:bodyPr/>
          <a:lstStyle/>
          <a:p>
            <a:fld id="{00C0F101-D3C4-4410-9310-BDC645A1D402}" type="slidenum">
              <a:rPr lang="en-US" smtClean="0"/>
              <a:t>‹#›</a:t>
            </a:fld>
            <a:endParaRPr lang="en-US"/>
          </a:p>
        </p:txBody>
      </p:sp>
    </p:spTree>
    <p:extLst>
      <p:ext uri="{BB962C8B-B14F-4D97-AF65-F5344CB8AC3E}">
        <p14:creationId xmlns:p14="http://schemas.microsoft.com/office/powerpoint/2010/main" val="754842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57836-CBD8-44AF-9AD0-CBA8B8546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27D7CE-062D-4299-9956-AA08545FA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F81197-27E5-454C-9293-3D4216011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F46638-CE61-4303-AEF5-F6F88D1F23AD}"/>
              </a:ext>
            </a:extLst>
          </p:cNvPr>
          <p:cNvSpPr>
            <a:spLocks noGrp="1"/>
          </p:cNvSpPr>
          <p:nvPr>
            <p:ph type="dt" sz="half" idx="10"/>
          </p:nvPr>
        </p:nvSpPr>
        <p:spPr/>
        <p:txBody>
          <a:bodyPr/>
          <a:lstStyle/>
          <a:p>
            <a:fld id="{80F9E7CC-C713-4186-BB48-D5941B612C6E}" type="datetimeFigureOut">
              <a:rPr lang="en-US" smtClean="0"/>
              <a:t>6/24/2022</a:t>
            </a:fld>
            <a:endParaRPr lang="en-US"/>
          </a:p>
        </p:txBody>
      </p:sp>
      <p:sp>
        <p:nvSpPr>
          <p:cNvPr id="6" name="Footer Placeholder 5">
            <a:extLst>
              <a:ext uri="{FF2B5EF4-FFF2-40B4-BE49-F238E27FC236}">
                <a16:creationId xmlns:a16="http://schemas.microsoft.com/office/drawing/2014/main" id="{BB1081F9-A539-4877-AC16-7C1FFE726B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3A83F-732B-4CA8-9EE5-9AD9D729B618}"/>
              </a:ext>
            </a:extLst>
          </p:cNvPr>
          <p:cNvSpPr>
            <a:spLocks noGrp="1"/>
          </p:cNvSpPr>
          <p:nvPr>
            <p:ph type="sldNum" sz="quarter" idx="12"/>
          </p:nvPr>
        </p:nvSpPr>
        <p:spPr/>
        <p:txBody>
          <a:bodyPr/>
          <a:lstStyle/>
          <a:p>
            <a:fld id="{00C0F101-D3C4-4410-9310-BDC645A1D402}" type="slidenum">
              <a:rPr lang="en-US" smtClean="0"/>
              <a:t>‹#›</a:t>
            </a:fld>
            <a:endParaRPr lang="en-US"/>
          </a:p>
        </p:txBody>
      </p:sp>
    </p:spTree>
    <p:extLst>
      <p:ext uri="{BB962C8B-B14F-4D97-AF65-F5344CB8AC3E}">
        <p14:creationId xmlns:p14="http://schemas.microsoft.com/office/powerpoint/2010/main" val="3221911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B6BC94-4201-41CA-BB8C-3011DBE722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AD4A48-610A-45A0-9D98-8AB093F532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48110-E551-4F2C-B21B-5838539C9C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F9E7CC-C713-4186-BB48-D5941B612C6E}" type="datetimeFigureOut">
              <a:rPr lang="en-US" smtClean="0"/>
              <a:t>6/24/2022</a:t>
            </a:fld>
            <a:endParaRPr lang="en-US"/>
          </a:p>
        </p:txBody>
      </p:sp>
      <p:sp>
        <p:nvSpPr>
          <p:cNvPr id="5" name="Footer Placeholder 4">
            <a:extLst>
              <a:ext uri="{FF2B5EF4-FFF2-40B4-BE49-F238E27FC236}">
                <a16:creationId xmlns:a16="http://schemas.microsoft.com/office/drawing/2014/main" id="{79C0AC19-BD8E-49DD-87CC-9331A0E792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D655FD-EDA5-4272-A21B-1248951368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0F101-D3C4-4410-9310-BDC645A1D402}" type="slidenum">
              <a:rPr lang="en-US" smtClean="0"/>
              <a:t>‹#›</a:t>
            </a:fld>
            <a:endParaRPr lang="en-US"/>
          </a:p>
        </p:txBody>
      </p:sp>
      <p:pic>
        <p:nvPicPr>
          <p:cNvPr id="7" name="Picture 6">
            <a:extLst>
              <a:ext uri="{FF2B5EF4-FFF2-40B4-BE49-F238E27FC236}">
                <a16:creationId xmlns:a16="http://schemas.microsoft.com/office/drawing/2014/main" id="{D9C67308-258A-4612-82F9-09617C360B8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38333"/>
          <a:stretch/>
        </p:blipFill>
        <p:spPr>
          <a:xfrm>
            <a:off x="9739223" y="6060940"/>
            <a:ext cx="2242868" cy="660535"/>
          </a:xfrm>
          <a:prstGeom prst="rect">
            <a:avLst/>
          </a:prstGeom>
        </p:spPr>
      </p:pic>
    </p:spTree>
    <p:extLst>
      <p:ext uri="{BB962C8B-B14F-4D97-AF65-F5344CB8AC3E}">
        <p14:creationId xmlns:p14="http://schemas.microsoft.com/office/powerpoint/2010/main" val="1860471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2E_514AF9DA.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14D_CC4DA9A.xm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C8DD83-6FD2-40D5-92C4-09F849986AD0}"/>
              </a:ext>
            </a:extLst>
          </p:cNvPr>
          <p:cNvSpPr/>
          <p:nvPr/>
        </p:nvSpPr>
        <p:spPr>
          <a:xfrm rot="5400000">
            <a:off x="-2600438" y="1098297"/>
            <a:ext cx="7731387" cy="4678362"/>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1E52A1E-3855-4C22-99A1-6F0B89F37A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4220" y="2258043"/>
            <a:ext cx="8149389" cy="1480031"/>
          </a:xfrm>
          <a:prstGeom prst="rect">
            <a:avLst/>
          </a:prstGeom>
        </p:spPr>
      </p:pic>
      <p:sp>
        <p:nvSpPr>
          <p:cNvPr id="10" name="TextBox 9">
            <a:extLst>
              <a:ext uri="{FF2B5EF4-FFF2-40B4-BE49-F238E27FC236}">
                <a16:creationId xmlns:a16="http://schemas.microsoft.com/office/drawing/2014/main" id="{9AE00786-265E-4B10-8B9F-3CC5D84E4CB4}"/>
              </a:ext>
            </a:extLst>
          </p:cNvPr>
          <p:cNvSpPr txBox="1"/>
          <p:nvPr/>
        </p:nvSpPr>
        <p:spPr>
          <a:xfrm>
            <a:off x="6096000" y="3912325"/>
            <a:ext cx="5799218" cy="461665"/>
          </a:xfrm>
          <a:prstGeom prst="rect">
            <a:avLst/>
          </a:prstGeom>
          <a:noFill/>
        </p:spPr>
        <p:txBody>
          <a:bodyPr wrap="square" rtlCol="0">
            <a:spAutoFit/>
          </a:bodyPr>
          <a:lstStyle/>
          <a:p>
            <a:pPr algn="r"/>
            <a:r>
              <a:rPr lang="en-US" sz="2400" b="1">
                <a:solidFill>
                  <a:srgbClr val="3DC6EE"/>
                </a:solidFill>
                <a:latin typeface="Neutraface Text Bold" panose="02000800040000020004" pitchFamily="50" charset="0"/>
              </a:rPr>
              <a:t>Stakeholder Meeting | June 27, 2022</a:t>
            </a:r>
          </a:p>
        </p:txBody>
      </p:sp>
      <p:sp>
        <p:nvSpPr>
          <p:cNvPr id="2" name="Rectangle 1">
            <a:extLst>
              <a:ext uri="{FF2B5EF4-FFF2-40B4-BE49-F238E27FC236}">
                <a16:creationId xmlns:a16="http://schemas.microsoft.com/office/drawing/2014/main" id="{A65810C5-E008-4F85-B522-B3F02EAAC3A6}"/>
              </a:ext>
            </a:extLst>
          </p:cNvPr>
          <p:cNvSpPr/>
          <p:nvPr/>
        </p:nvSpPr>
        <p:spPr>
          <a:xfrm>
            <a:off x="9426222" y="5847644"/>
            <a:ext cx="2617387" cy="92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lan Hillsborough">
            <a:extLst>
              <a:ext uri="{FF2B5EF4-FFF2-40B4-BE49-F238E27FC236}">
                <a16:creationId xmlns:a16="http://schemas.microsoft.com/office/drawing/2014/main" id="{B96A7733-7ADE-4328-930D-500E5896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474" y="4791585"/>
            <a:ext cx="319087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ity of Tampa Logo">
            <a:extLst>
              <a:ext uri="{FF2B5EF4-FFF2-40B4-BE49-F238E27FC236}">
                <a16:creationId xmlns:a16="http://schemas.microsoft.com/office/drawing/2014/main" id="{E5B8A5AC-D752-47F3-A142-8942AC05EA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6074" y="4708119"/>
            <a:ext cx="2348190" cy="152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961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5CEF79-343C-4F64-93F4-F189C0BA0EF5}"/>
              </a:ext>
            </a:extLst>
          </p:cNvPr>
          <p:cNvSpPr/>
          <p:nvPr/>
        </p:nvSpPr>
        <p:spPr>
          <a:xfrm>
            <a:off x="-148590" y="0"/>
            <a:ext cx="3562349" cy="6858000"/>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bar chart&#10;&#10;Description automatically generated">
            <a:extLst>
              <a:ext uri="{FF2B5EF4-FFF2-40B4-BE49-F238E27FC236}">
                <a16:creationId xmlns:a16="http://schemas.microsoft.com/office/drawing/2014/main" id="{D83AA0D8-D8D5-4980-99B7-3F651FBE8027}"/>
              </a:ext>
            </a:extLst>
          </p:cNvPr>
          <p:cNvPicPr>
            <a:picLocks noChangeAspect="1"/>
          </p:cNvPicPr>
          <p:nvPr/>
        </p:nvPicPr>
        <p:blipFill rotWithShape="1">
          <a:blip r:embed="rId3">
            <a:extLst>
              <a:ext uri="{28A0092B-C50C-407E-A947-70E740481C1C}">
                <a14:useLocalDpi xmlns:a14="http://schemas.microsoft.com/office/drawing/2010/main" val="0"/>
              </a:ext>
            </a:extLst>
          </a:blip>
          <a:srcRect l="8872" t="-17" r="8121" b="16"/>
          <a:stretch/>
        </p:blipFill>
        <p:spPr>
          <a:xfrm>
            <a:off x="3413759" y="-326046"/>
            <a:ext cx="8759191" cy="7571546"/>
          </a:xfrm>
          <a:prstGeom prst="rect">
            <a:avLst/>
          </a:prstGeom>
        </p:spPr>
      </p:pic>
      <p:sp>
        <p:nvSpPr>
          <p:cNvPr id="5" name="Title 1">
            <a:extLst>
              <a:ext uri="{FF2B5EF4-FFF2-40B4-BE49-F238E27FC236}">
                <a16:creationId xmlns:a16="http://schemas.microsoft.com/office/drawing/2014/main" id="{3E8F3474-9AA1-4E89-823E-E5CD5F81F2D7}"/>
              </a:ext>
            </a:extLst>
          </p:cNvPr>
          <p:cNvSpPr txBox="1">
            <a:spLocks/>
          </p:cNvSpPr>
          <p:nvPr/>
        </p:nvSpPr>
        <p:spPr>
          <a:xfrm>
            <a:off x="381000" y="802323"/>
            <a:ext cx="2588537" cy="34799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Piepie" panose="04020B07020B02020202" pitchFamily="82" charset="0"/>
              </a:rPr>
              <a:t>High Level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Survey Results – Family Surveys  </a:t>
            </a:r>
          </a:p>
        </p:txBody>
      </p:sp>
    </p:spTree>
    <p:extLst>
      <p:ext uri="{BB962C8B-B14F-4D97-AF65-F5344CB8AC3E}">
        <p14:creationId xmlns:p14="http://schemas.microsoft.com/office/powerpoint/2010/main" val="3410862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5CEF79-343C-4F64-93F4-F189C0BA0EF5}"/>
              </a:ext>
            </a:extLst>
          </p:cNvPr>
          <p:cNvSpPr/>
          <p:nvPr/>
        </p:nvSpPr>
        <p:spPr>
          <a:xfrm>
            <a:off x="-148590" y="0"/>
            <a:ext cx="3562349" cy="6858000"/>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10;&#10;Description automatically generated">
            <a:extLst>
              <a:ext uri="{FF2B5EF4-FFF2-40B4-BE49-F238E27FC236}">
                <a16:creationId xmlns:a16="http://schemas.microsoft.com/office/drawing/2014/main" id="{9DF7A263-F0EF-4730-9443-D29517D098EB}"/>
              </a:ext>
            </a:extLst>
          </p:cNvPr>
          <p:cNvPicPr>
            <a:picLocks noChangeAspect="1"/>
          </p:cNvPicPr>
          <p:nvPr/>
        </p:nvPicPr>
        <p:blipFill rotWithShape="1">
          <a:blip r:embed="rId3">
            <a:extLst>
              <a:ext uri="{28A0092B-C50C-407E-A947-70E740481C1C}">
                <a14:useLocalDpi xmlns:a14="http://schemas.microsoft.com/office/drawing/2010/main" val="0"/>
              </a:ext>
            </a:extLst>
          </a:blip>
          <a:srcRect l="-4" t="-1067" r="5" b="1165"/>
          <a:stretch/>
        </p:blipFill>
        <p:spPr>
          <a:xfrm>
            <a:off x="4061767" y="665163"/>
            <a:ext cx="6834833" cy="4882197"/>
          </a:xfrm>
          <a:prstGeom prst="rect">
            <a:avLst/>
          </a:prstGeom>
        </p:spPr>
      </p:pic>
      <p:sp>
        <p:nvSpPr>
          <p:cNvPr id="6" name="Title 1">
            <a:extLst>
              <a:ext uri="{FF2B5EF4-FFF2-40B4-BE49-F238E27FC236}">
                <a16:creationId xmlns:a16="http://schemas.microsoft.com/office/drawing/2014/main" id="{B2D5FBB3-6754-4AB4-A008-3A8602AAE00E}"/>
              </a:ext>
            </a:extLst>
          </p:cNvPr>
          <p:cNvSpPr txBox="1">
            <a:spLocks/>
          </p:cNvSpPr>
          <p:nvPr/>
        </p:nvSpPr>
        <p:spPr>
          <a:xfrm>
            <a:off x="381000" y="802323"/>
            <a:ext cx="2588537" cy="34799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Piepie" panose="04020B07020B02020202" pitchFamily="82" charset="0"/>
              </a:rPr>
              <a:t>High Level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Survey Results – Family Surveys  </a:t>
            </a:r>
          </a:p>
        </p:txBody>
      </p:sp>
    </p:spTree>
    <p:extLst>
      <p:ext uri="{BB962C8B-B14F-4D97-AF65-F5344CB8AC3E}">
        <p14:creationId xmlns:p14="http://schemas.microsoft.com/office/powerpoint/2010/main" val="358709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5CEF79-343C-4F64-93F4-F189C0BA0EF5}"/>
              </a:ext>
            </a:extLst>
          </p:cNvPr>
          <p:cNvSpPr/>
          <p:nvPr/>
        </p:nvSpPr>
        <p:spPr>
          <a:xfrm>
            <a:off x="-148590" y="0"/>
            <a:ext cx="3562349" cy="6858000"/>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bar chart&#10;&#10;Description automatically generated">
            <a:extLst>
              <a:ext uri="{FF2B5EF4-FFF2-40B4-BE49-F238E27FC236}">
                <a16:creationId xmlns:a16="http://schemas.microsoft.com/office/drawing/2014/main" id="{E9C74C45-A334-4C8C-8898-8B0676F37B2C}"/>
              </a:ext>
            </a:extLst>
          </p:cNvPr>
          <p:cNvPicPr>
            <a:picLocks noChangeAspect="1"/>
          </p:cNvPicPr>
          <p:nvPr/>
        </p:nvPicPr>
        <p:blipFill rotWithShape="1">
          <a:blip r:embed="rId3">
            <a:extLst>
              <a:ext uri="{28A0092B-C50C-407E-A947-70E740481C1C}">
                <a14:useLocalDpi xmlns:a14="http://schemas.microsoft.com/office/drawing/2010/main" val="0"/>
              </a:ext>
            </a:extLst>
          </a:blip>
          <a:srcRect l="-5173" t="-15122" r="5174" b="6788"/>
          <a:stretch/>
        </p:blipFill>
        <p:spPr>
          <a:xfrm>
            <a:off x="4080509" y="-1345716"/>
            <a:ext cx="7974331" cy="8250389"/>
          </a:xfrm>
          <a:prstGeom prst="rect">
            <a:avLst/>
          </a:prstGeom>
        </p:spPr>
      </p:pic>
      <p:sp>
        <p:nvSpPr>
          <p:cNvPr id="5" name="Title 1">
            <a:extLst>
              <a:ext uri="{FF2B5EF4-FFF2-40B4-BE49-F238E27FC236}">
                <a16:creationId xmlns:a16="http://schemas.microsoft.com/office/drawing/2014/main" id="{8B8BF6C1-A03B-4D9B-86DA-5A525E7BCC2F}"/>
              </a:ext>
            </a:extLst>
          </p:cNvPr>
          <p:cNvSpPr txBox="1">
            <a:spLocks/>
          </p:cNvSpPr>
          <p:nvPr/>
        </p:nvSpPr>
        <p:spPr>
          <a:xfrm>
            <a:off x="381000" y="802323"/>
            <a:ext cx="2588537" cy="34799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Piepie" panose="04020B07020B02020202" pitchFamily="82" charset="0"/>
              </a:rPr>
              <a:t>High Level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Survey Results – Family Surveys  </a:t>
            </a:r>
          </a:p>
        </p:txBody>
      </p:sp>
    </p:spTree>
    <p:extLst>
      <p:ext uri="{BB962C8B-B14F-4D97-AF65-F5344CB8AC3E}">
        <p14:creationId xmlns:p14="http://schemas.microsoft.com/office/powerpoint/2010/main" val="3201560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5CEF79-343C-4F64-93F4-F189C0BA0EF5}"/>
              </a:ext>
            </a:extLst>
          </p:cNvPr>
          <p:cNvSpPr/>
          <p:nvPr/>
        </p:nvSpPr>
        <p:spPr>
          <a:xfrm>
            <a:off x="-148590" y="0"/>
            <a:ext cx="3562349" cy="6858000"/>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B8BF6C1-A03B-4D9B-86DA-5A525E7BCC2F}"/>
              </a:ext>
            </a:extLst>
          </p:cNvPr>
          <p:cNvSpPr txBox="1">
            <a:spLocks/>
          </p:cNvSpPr>
          <p:nvPr/>
        </p:nvSpPr>
        <p:spPr>
          <a:xfrm>
            <a:off x="381000" y="802323"/>
            <a:ext cx="2588537" cy="34799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Piepie" panose="04020B07020B02020202" pitchFamily="82" charset="0"/>
              </a:rPr>
              <a:t>High Level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Survey Results – Family Surveys  </a:t>
            </a:r>
          </a:p>
        </p:txBody>
      </p:sp>
      <p:graphicFrame>
        <p:nvGraphicFramePr>
          <p:cNvPr id="7" name="Chart 6">
            <a:extLst>
              <a:ext uri="{FF2B5EF4-FFF2-40B4-BE49-F238E27FC236}">
                <a16:creationId xmlns:a16="http://schemas.microsoft.com/office/drawing/2014/main" id="{76253F76-84C2-4AD2-A6AD-FE8FCD82BE7C}"/>
              </a:ext>
            </a:extLst>
          </p:cNvPr>
          <p:cNvGraphicFramePr>
            <a:graphicFrameLocks/>
          </p:cNvGraphicFramePr>
          <p:nvPr>
            <p:extLst>
              <p:ext uri="{D42A27DB-BD31-4B8C-83A1-F6EECF244321}">
                <p14:modId xmlns:p14="http://schemas.microsoft.com/office/powerpoint/2010/main" val="2596322449"/>
              </p:ext>
            </p:extLst>
          </p:nvPr>
        </p:nvGraphicFramePr>
        <p:xfrm>
          <a:off x="4824984" y="895064"/>
          <a:ext cx="6248400" cy="47996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76253F76-84C2-4AD2-A6AD-FE8FCD82BE7C}"/>
              </a:ext>
            </a:extLst>
          </p:cNvPr>
          <p:cNvGraphicFramePr>
            <a:graphicFrameLocks/>
          </p:cNvGraphicFramePr>
          <p:nvPr>
            <p:extLst>
              <p:ext uri="{D42A27DB-BD31-4B8C-83A1-F6EECF244321}">
                <p14:modId xmlns:p14="http://schemas.microsoft.com/office/powerpoint/2010/main" val="2170984046"/>
              </p:ext>
            </p:extLst>
          </p:nvPr>
        </p:nvGraphicFramePr>
        <p:xfrm>
          <a:off x="4474464" y="529304"/>
          <a:ext cx="6598920" cy="50312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42082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5CEF79-343C-4F64-93F4-F189C0BA0EF5}"/>
              </a:ext>
            </a:extLst>
          </p:cNvPr>
          <p:cNvSpPr/>
          <p:nvPr/>
        </p:nvSpPr>
        <p:spPr>
          <a:xfrm>
            <a:off x="-148590" y="0"/>
            <a:ext cx="3562349" cy="6858000"/>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B8BF6C1-A03B-4D9B-86DA-5A525E7BCC2F}"/>
              </a:ext>
            </a:extLst>
          </p:cNvPr>
          <p:cNvSpPr txBox="1">
            <a:spLocks/>
          </p:cNvSpPr>
          <p:nvPr/>
        </p:nvSpPr>
        <p:spPr>
          <a:xfrm>
            <a:off x="381000" y="802322"/>
            <a:ext cx="2588537" cy="4988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Piepie" panose="04020B07020B02020202" pitchFamily="82" charset="0"/>
              </a:rPr>
              <a:t>High Level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Survey Results – Family Surveys  </a:t>
            </a:r>
          </a:p>
          <a:p>
            <a:r>
              <a:rPr lang="en-US" sz="4000">
                <a:solidFill>
                  <a:schemeClr val="bg1"/>
                </a:solidFill>
                <a:latin typeface="Piepie" panose="04020B07020B02020202" pitchFamily="82" charset="0"/>
              </a:rPr>
              <a:t>Covid Shifts in travel </a:t>
            </a:r>
          </a:p>
        </p:txBody>
      </p:sp>
      <p:sp>
        <p:nvSpPr>
          <p:cNvPr id="9" name="TextBox 8">
            <a:extLst>
              <a:ext uri="{FF2B5EF4-FFF2-40B4-BE49-F238E27FC236}">
                <a16:creationId xmlns:a16="http://schemas.microsoft.com/office/drawing/2014/main" id="{19648B72-F6D8-4CED-9861-306460C2444A}"/>
              </a:ext>
            </a:extLst>
          </p:cNvPr>
          <p:cNvSpPr txBox="1"/>
          <p:nvPr/>
        </p:nvSpPr>
        <p:spPr>
          <a:xfrm>
            <a:off x="4523232" y="982176"/>
            <a:ext cx="6169152" cy="4893647"/>
          </a:xfrm>
          <a:prstGeom prst="rect">
            <a:avLst/>
          </a:prstGeom>
          <a:noFill/>
        </p:spPr>
        <p:txBody>
          <a:bodyPr wrap="square">
            <a:spAutoFit/>
          </a:bodyPr>
          <a:lstStyle/>
          <a:p>
            <a:pPr marL="285750" indent="-28575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57 percent noted no change in travel to/from school compared to pre-covid. </a:t>
            </a:r>
          </a:p>
          <a:p>
            <a:pPr marL="285750" indent="-28575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4 percent reported that their student stopped taking the bus to school </a:t>
            </a:r>
          </a:p>
          <a:p>
            <a:pPr marL="285750" indent="-28575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3 percent reported that their student started taking the bus </a:t>
            </a:r>
          </a:p>
          <a:p>
            <a:pPr marL="285750" indent="-28575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Less than one percent reported that their student is transported to school in a car less often</a:t>
            </a:r>
          </a:p>
          <a:p>
            <a:pPr marL="285750" indent="-28575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8.5 percent reported that their student is transported to school in a car more often</a:t>
            </a:r>
          </a:p>
          <a:p>
            <a:pPr marL="285750" indent="-28575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1.6 percent reported carpooling more often</a:t>
            </a:r>
          </a:p>
          <a:p>
            <a:pPr marL="285750" indent="-28575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1 percent started walking </a:t>
            </a:r>
          </a:p>
        </p:txBody>
      </p:sp>
    </p:spTree>
    <p:extLst>
      <p:ext uri="{BB962C8B-B14F-4D97-AF65-F5344CB8AC3E}">
        <p14:creationId xmlns:p14="http://schemas.microsoft.com/office/powerpoint/2010/main" val="2253434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5CEF79-343C-4F64-93F4-F189C0BA0EF5}"/>
              </a:ext>
            </a:extLst>
          </p:cNvPr>
          <p:cNvSpPr/>
          <p:nvPr/>
        </p:nvSpPr>
        <p:spPr>
          <a:xfrm>
            <a:off x="-148590" y="0"/>
            <a:ext cx="3562349" cy="6858000"/>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B8BF6C1-A03B-4D9B-86DA-5A525E7BCC2F}"/>
              </a:ext>
            </a:extLst>
          </p:cNvPr>
          <p:cNvSpPr txBox="1">
            <a:spLocks/>
          </p:cNvSpPr>
          <p:nvPr/>
        </p:nvSpPr>
        <p:spPr>
          <a:xfrm>
            <a:off x="381000" y="802322"/>
            <a:ext cx="2588537" cy="4988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Piepie" panose="04020B07020B02020202" pitchFamily="82" charset="0"/>
              </a:rPr>
              <a:t>High Level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Survey Results – Strategies for tracking student travel</a:t>
            </a:r>
          </a:p>
        </p:txBody>
      </p:sp>
      <p:sp>
        <p:nvSpPr>
          <p:cNvPr id="6" name="TextBox 5">
            <a:extLst>
              <a:ext uri="{FF2B5EF4-FFF2-40B4-BE49-F238E27FC236}">
                <a16:creationId xmlns:a16="http://schemas.microsoft.com/office/drawing/2014/main" id="{BCC051E6-0F13-41C9-A80B-C642ADB69EFF}"/>
              </a:ext>
            </a:extLst>
          </p:cNvPr>
          <p:cNvSpPr txBox="1"/>
          <p:nvPr/>
        </p:nvSpPr>
        <p:spPr>
          <a:xfrm>
            <a:off x="4145280" y="949258"/>
            <a:ext cx="6169152" cy="5324535"/>
          </a:xfrm>
          <a:prstGeom prst="rect">
            <a:avLst/>
          </a:prstGeom>
          <a:noFill/>
        </p:spPr>
        <p:txBody>
          <a:bodyPr wrap="square">
            <a:spAutoFit/>
          </a:bodyPr>
          <a:lstStyle/>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Phone/video calls </a:t>
            </a:r>
          </a:p>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Text messages </a:t>
            </a:r>
          </a:p>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Phone applications (find my friend, find my kids, followmee.com, Google Family App, etc.)</a:t>
            </a:r>
          </a:p>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Life 360 </a:t>
            </a:r>
          </a:p>
          <a:p>
            <a:pPr marL="285750" indent="-285750">
              <a:buFont typeface="Arial" panose="020B0604020202020204" pitchFamily="34" charset="0"/>
              <a:buChar char="•"/>
            </a:pPr>
            <a:r>
              <a:rPr lang="en-US" sz="2000" err="1">
                <a:latin typeface="Neutraface Text Book" panose="02000600030000020004" pitchFamily="50" charset="0"/>
                <a:cs typeface="Times New Roman" panose="02020603050405020304" pitchFamily="18" charset="0"/>
              </a:rPr>
              <a:t>AirTag</a:t>
            </a:r>
            <a:r>
              <a:rPr lang="en-US" sz="2000">
                <a:latin typeface="Neutraface Text Book" panose="02000600030000020004" pitchFamily="50" charset="0"/>
                <a:cs typeface="Times New Roman" panose="02020603050405020304" pitchFamily="18" charset="0"/>
              </a:rPr>
              <a:t> </a:t>
            </a:r>
          </a:p>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Preschool has an app that notifies parents when students arrive (Hunter’s Green Elementary) </a:t>
            </a:r>
          </a:p>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GPS Phone Watch – Gizmodo </a:t>
            </a:r>
          </a:p>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Neighbors keep an eye out </a:t>
            </a:r>
          </a:p>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Follow the kids </a:t>
            </a:r>
          </a:p>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Trust </a:t>
            </a:r>
          </a:p>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Carpool with friends and parents coordinate </a:t>
            </a:r>
          </a:p>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Ring Doorbell </a:t>
            </a:r>
          </a:p>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Parent works from home </a:t>
            </a:r>
          </a:p>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Wait with them/for them at bus stop</a:t>
            </a:r>
          </a:p>
          <a:p>
            <a:pPr marL="285750" indent="-285750">
              <a:buFont typeface="Arial" panose="020B0604020202020204" pitchFamily="34" charset="0"/>
              <a:buChar char="•"/>
            </a:pPr>
            <a:r>
              <a:rPr lang="en-US" sz="2000">
                <a:latin typeface="Neutraface Text Book" panose="02000600030000020004" pitchFamily="50" charset="0"/>
                <a:cs typeface="Times New Roman" panose="02020603050405020304" pitchFamily="18" charset="0"/>
              </a:rPr>
              <a:t>Alexa  </a:t>
            </a:r>
          </a:p>
        </p:txBody>
      </p:sp>
    </p:spTree>
    <p:extLst>
      <p:ext uri="{BB962C8B-B14F-4D97-AF65-F5344CB8AC3E}">
        <p14:creationId xmlns:p14="http://schemas.microsoft.com/office/powerpoint/2010/main" val="4238976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2AC7FA-EC1F-4F45-A301-89F139E78A46}"/>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13B8B-BE28-4307-93FD-7458754BE688}"/>
              </a:ext>
            </a:extLst>
          </p:cNvPr>
          <p:cNvSpPr txBox="1">
            <a:spLocks/>
          </p:cNvSpPr>
          <p:nvPr/>
        </p:nvSpPr>
        <p:spPr>
          <a:xfrm>
            <a:off x="685800" y="511175"/>
            <a:ext cx="10515600" cy="949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Piepie" panose="04020B07020B02020202" pitchFamily="82" charset="0"/>
              </a:rPr>
              <a:t>High Level Survey Results – Schools </a:t>
            </a:r>
          </a:p>
        </p:txBody>
      </p:sp>
      <p:pic>
        <p:nvPicPr>
          <p:cNvPr id="7" name="Picture 6" descr="A picture containing text&#10;&#10;Description automatically generated">
            <a:extLst>
              <a:ext uri="{FF2B5EF4-FFF2-40B4-BE49-F238E27FC236}">
                <a16:creationId xmlns:a16="http://schemas.microsoft.com/office/drawing/2014/main" id="{448092BC-A0FE-4446-9F35-A050868A3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694" y="2855189"/>
            <a:ext cx="4053843" cy="2793029"/>
          </a:xfrm>
          <a:prstGeom prst="rect">
            <a:avLst/>
          </a:prstGeom>
        </p:spPr>
      </p:pic>
      <p:pic>
        <p:nvPicPr>
          <p:cNvPr id="8" name="Picture 7" descr="Timeline&#10;&#10;Description automatically generated">
            <a:extLst>
              <a:ext uri="{FF2B5EF4-FFF2-40B4-BE49-F238E27FC236}">
                <a16:creationId xmlns:a16="http://schemas.microsoft.com/office/drawing/2014/main" id="{4B9B65DA-6767-44FA-A62A-765BD71D0E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51458"/>
            <a:ext cx="5157226" cy="3877064"/>
          </a:xfrm>
          <a:prstGeom prst="rect">
            <a:avLst/>
          </a:prstGeom>
        </p:spPr>
      </p:pic>
      <p:pic>
        <p:nvPicPr>
          <p:cNvPr id="3" name="Picture 2" descr="Chart, pie chart&#10;&#10;Description automatically generated">
            <a:extLst>
              <a:ext uri="{FF2B5EF4-FFF2-40B4-BE49-F238E27FC236}">
                <a16:creationId xmlns:a16="http://schemas.microsoft.com/office/drawing/2014/main" id="{99E3111E-2C8A-43F2-A43D-3C722B8FC4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2530" y="2248436"/>
            <a:ext cx="3431694" cy="3506211"/>
          </a:xfrm>
          <a:prstGeom prst="rect">
            <a:avLst/>
          </a:prstGeom>
        </p:spPr>
      </p:pic>
    </p:spTree>
    <p:extLst>
      <p:ext uri="{BB962C8B-B14F-4D97-AF65-F5344CB8AC3E}">
        <p14:creationId xmlns:p14="http://schemas.microsoft.com/office/powerpoint/2010/main" val="1363868122"/>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2AC7FA-EC1F-4F45-A301-89F139E78A46}"/>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13B8B-BE28-4307-93FD-7458754BE688}"/>
              </a:ext>
            </a:extLst>
          </p:cNvPr>
          <p:cNvSpPr txBox="1">
            <a:spLocks/>
          </p:cNvSpPr>
          <p:nvPr/>
        </p:nvSpPr>
        <p:spPr>
          <a:xfrm>
            <a:off x="685800" y="511175"/>
            <a:ext cx="10515600" cy="949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Piepie" panose="04020B07020B02020202" pitchFamily="82" charset="0"/>
              </a:rPr>
              <a:t>High Level Survey Results – Schools  </a:t>
            </a:r>
          </a:p>
        </p:txBody>
      </p:sp>
      <p:pic>
        <p:nvPicPr>
          <p:cNvPr id="9" name="Picture 8" descr="Text&#10;&#10;Description automatically generated">
            <a:extLst>
              <a:ext uri="{FF2B5EF4-FFF2-40B4-BE49-F238E27FC236}">
                <a16:creationId xmlns:a16="http://schemas.microsoft.com/office/drawing/2014/main" id="{D8D3CC06-B703-4A0E-818C-FBF03B2E5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225037"/>
            <a:ext cx="9128760" cy="3785194"/>
          </a:xfrm>
          <a:prstGeom prst="rect">
            <a:avLst/>
          </a:prstGeom>
        </p:spPr>
      </p:pic>
    </p:spTree>
    <p:extLst>
      <p:ext uri="{BB962C8B-B14F-4D97-AF65-F5344CB8AC3E}">
        <p14:creationId xmlns:p14="http://schemas.microsoft.com/office/powerpoint/2010/main" val="4068088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2AC7FA-EC1F-4F45-A301-89F139E78A46}"/>
              </a:ext>
            </a:extLst>
          </p:cNvPr>
          <p:cNvSpPr/>
          <p:nvPr/>
        </p:nvSpPr>
        <p:spPr>
          <a:xfrm>
            <a:off x="0" y="0"/>
            <a:ext cx="2819400" cy="6858000"/>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13B8B-BE28-4307-93FD-7458754BE688}"/>
              </a:ext>
            </a:extLst>
          </p:cNvPr>
          <p:cNvSpPr txBox="1">
            <a:spLocks/>
          </p:cNvSpPr>
          <p:nvPr/>
        </p:nvSpPr>
        <p:spPr>
          <a:xfrm>
            <a:off x="213360" y="495935"/>
            <a:ext cx="2499360" cy="23082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Piepie" panose="04020B07020B02020202" pitchFamily="82" charset="0"/>
              </a:rPr>
              <a:t>Common School Circulation Strategies </a:t>
            </a:r>
          </a:p>
        </p:txBody>
      </p:sp>
      <p:sp>
        <p:nvSpPr>
          <p:cNvPr id="5" name="Text Placeholder 4">
            <a:extLst>
              <a:ext uri="{FF2B5EF4-FFF2-40B4-BE49-F238E27FC236}">
                <a16:creationId xmlns:a16="http://schemas.microsoft.com/office/drawing/2014/main" id="{D116CF2E-789C-4CA2-851E-F519B22AE40F}"/>
              </a:ext>
            </a:extLst>
          </p:cNvPr>
          <p:cNvSpPr>
            <a:spLocks noGrp="1"/>
          </p:cNvSpPr>
          <p:nvPr>
            <p:ph type="body" sz="half" idx="2"/>
          </p:nvPr>
        </p:nvSpPr>
        <p:spPr>
          <a:xfrm>
            <a:off x="3200241" y="385288"/>
            <a:ext cx="6538119" cy="6091712"/>
          </a:xfrm>
        </p:spPr>
        <p:txBody>
          <a:bodyPr>
            <a:normAutofit fontScale="92500" lnSpcReduction="20000"/>
          </a:bodyPr>
          <a:lstStyle/>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Staggered dismissals by grade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Placards/Tags on vehicles (per assigned numbers/names)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Multiple dismissal locations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Staggered dismissal by mode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Use phone-based app to communicate with drivers (</a:t>
            </a:r>
            <a:r>
              <a:rPr lang="en-US" sz="2400" err="1">
                <a:latin typeface="Neutraface Text Book" panose="02000600030000020004" pitchFamily="50" charset="0"/>
                <a:cs typeface="Times New Roman" panose="02020603050405020304" pitchFamily="18" charset="0"/>
              </a:rPr>
              <a:t>Voxer</a:t>
            </a:r>
            <a:r>
              <a:rPr lang="en-US" sz="2400">
                <a:latin typeface="Neutraface Text Book" panose="02000600030000020004" pitchFamily="50" charset="0"/>
                <a:cs typeface="Times New Roman" panose="02020603050405020304" pitchFamily="18" charset="0"/>
              </a:rPr>
              <a:t>)</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Walking school bus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Temporary road closures to private vehicles (buses allowed through)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Use walkie talkies to identify upcoming vehicles and get student ready to load faster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Signage / cones to direct traffic in car line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Car riders wait in cafeteria and wait for their name to be called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Priority pick-up line for carpools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Priority days for walking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Prizes for walking/biking</a:t>
            </a:r>
          </a:p>
          <a:p>
            <a:endParaRPr lang="en-US" sz="2400">
              <a:latin typeface="Neutraface Text Book" panose="02000600030000020004" pitchFamily="50" charset="0"/>
              <a:cs typeface="Times New Roman" panose="02020603050405020304" pitchFamily="18" charset="0"/>
            </a:endParaRPr>
          </a:p>
        </p:txBody>
      </p:sp>
    </p:spTree>
    <p:extLst>
      <p:ext uri="{BB962C8B-B14F-4D97-AF65-F5344CB8AC3E}">
        <p14:creationId xmlns:p14="http://schemas.microsoft.com/office/powerpoint/2010/main" val="252904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2AC7FA-EC1F-4F45-A301-89F139E78A46}"/>
              </a:ext>
            </a:extLst>
          </p:cNvPr>
          <p:cNvSpPr/>
          <p:nvPr/>
        </p:nvSpPr>
        <p:spPr>
          <a:xfrm>
            <a:off x="0" y="0"/>
            <a:ext cx="2819400" cy="6858000"/>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13B8B-BE28-4307-93FD-7458754BE688}"/>
              </a:ext>
            </a:extLst>
          </p:cNvPr>
          <p:cNvSpPr txBox="1">
            <a:spLocks/>
          </p:cNvSpPr>
          <p:nvPr/>
        </p:nvSpPr>
        <p:spPr>
          <a:xfrm>
            <a:off x="213360" y="495935"/>
            <a:ext cx="2499360" cy="23082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Piepie" panose="04020B07020B02020202" pitchFamily="82" charset="0"/>
              </a:rPr>
              <a:t>Common School Circulation Strategies </a:t>
            </a:r>
          </a:p>
        </p:txBody>
      </p:sp>
      <p:sp>
        <p:nvSpPr>
          <p:cNvPr id="5" name="Text Placeholder 4">
            <a:extLst>
              <a:ext uri="{FF2B5EF4-FFF2-40B4-BE49-F238E27FC236}">
                <a16:creationId xmlns:a16="http://schemas.microsoft.com/office/drawing/2014/main" id="{D116CF2E-789C-4CA2-851E-F519B22AE40F}"/>
              </a:ext>
            </a:extLst>
          </p:cNvPr>
          <p:cNvSpPr>
            <a:spLocks noGrp="1"/>
          </p:cNvSpPr>
          <p:nvPr>
            <p:ph type="body" sz="half" idx="2"/>
          </p:nvPr>
        </p:nvSpPr>
        <p:spPr>
          <a:xfrm>
            <a:off x="3200241" y="385288"/>
            <a:ext cx="6538119" cy="6091712"/>
          </a:xfrm>
        </p:spPr>
        <p:txBody>
          <a:bodyPr>
            <a:normAutofit fontScale="92500" lnSpcReduction="20000"/>
          </a:bodyPr>
          <a:lstStyle/>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Staggered dismissals by grade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Placards/Tags on vehicles (per assigned numbers/names)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Multiple dismissal locations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Staggered dismissal by mode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Use phone-based app to communicate with drivers (</a:t>
            </a:r>
            <a:r>
              <a:rPr lang="en-US" sz="2400" err="1">
                <a:solidFill>
                  <a:schemeClr val="bg2">
                    <a:lumMod val="75000"/>
                  </a:schemeClr>
                </a:solidFill>
                <a:latin typeface="Neutraface Text Book" panose="02000600030000020004" pitchFamily="50" charset="0"/>
                <a:cs typeface="Times New Roman" panose="02020603050405020304" pitchFamily="18" charset="0"/>
              </a:rPr>
              <a:t>Voxer</a:t>
            </a:r>
            <a:r>
              <a:rPr lang="en-US" sz="2400">
                <a:solidFill>
                  <a:schemeClr val="bg2">
                    <a:lumMod val="75000"/>
                  </a:schemeClr>
                </a:solidFill>
                <a:latin typeface="Neutraface Text Book" panose="02000600030000020004" pitchFamily="50" charset="0"/>
                <a:cs typeface="Times New Roman" panose="02020603050405020304" pitchFamily="18" charset="0"/>
              </a:rPr>
              <a:t>)</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Walking school bus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Temporary road closures to private vehicles (buses allowed through)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Use walkie talkies to identify upcoming vehicles and get student ready to load faster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Signage / cones to direct traffic in car line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Car riders wait in cafeteria and wait for their name to be called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Priority pick-up line for carpools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Priority days for walking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Prizes for walking/biking</a:t>
            </a:r>
          </a:p>
          <a:p>
            <a:endParaRPr lang="en-US" sz="2400">
              <a:latin typeface="Neutraface Text Book" panose="02000600030000020004" pitchFamily="50" charset="0"/>
              <a:cs typeface="Times New Roman" panose="02020603050405020304" pitchFamily="18" charset="0"/>
            </a:endParaRPr>
          </a:p>
        </p:txBody>
      </p:sp>
      <p:sp>
        <p:nvSpPr>
          <p:cNvPr id="7" name="Text Placeholder 4">
            <a:extLst>
              <a:ext uri="{FF2B5EF4-FFF2-40B4-BE49-F238E27FC236}">
                <a16:creationId xmlns:a16="http://schemas.microsoft.com/office/drawing/2014/main" id="{62886DA5-2A80-416D-8536-AFF379E01B9A}"/>
              </a:ext>
            </a:extLst>
          </p:cNvPr>
          <p:cNvSpPr txBox="1">
            <a:spLocks/>
          </p:cNvSpPr>
          <p:nvPr/>
        </p:nvSpPr>
        <p:spPr>
          <a:xfrm>
            <a:off x="9738360" y="381000"/>
            <a:ext cx="2423470" cy="566393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a:latin typeface="Neutraface Text Book" panose="02000600030000020004" pitchFamily="50" charset="0"/>
                <a:cs typeface="Times New Roman" panose="02020603050405020304" pitchFamily="18" charset="0"/>
              </a:rPr>
              <a:t>Resources Needed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Cones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Movable Barriers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Walkie-Talkies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Cardboard signs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Staff and staff training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Prizes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Phones</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Parent cooperation</a:t>
            </a:r>
          </a:p>
          <a:p>
            <a:endParaRPr lang="en-US" sz="2400">
              <a:latin typeface="Neutraface Text Book" panose="02000600030000020004" pitchFamily="50" charset="0"/>
              <a:cs typeface="Times New Roman" panose="02020603050405020304" pitchFamily="18" charset="0"/>
            </a:endParaRPr>
          </a:p>
        </p:txBody>
      </p:sp>
    </p:spTree>
    <p:extLst>
      <p:ext uri="{BB962C8B-B14F-4D97-AF65-F5344CB8AC3E}">
        <p14:creationId xmlns:p14="http://schemas.microsoft.com/office/powerpoint/2010/main" val="1662030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685800" y="511175"/>
            <a:ext cx="10515600" cy="949325"/>
          </a:xfrm>
        </p:spPr>
        <p:txBody>
          <a:bodyPr>
            <a:normAutofit/>
          </a:bodyPr>
          <a:lstStyle/>
          <a:p>
            <a:r>
              <a:rPr lang="en-US" sz="4000">
                <a:solidFill>
                  <a:schemeClr val="bg1"/>
                </a:solidFill>
                <a:latin typeface="Piepie" panose="04020B07020B02020202" pitchFamily="82" charset="0"/>
              </a:rPr>
              <a:t>Meeting Agenda </a:t>
            </a:r>
          </a:p>
        </p:txBody>
      </p:sp>
      <p:sp>
        <p:nvSpPr>
          <p:cNvPr id="5" name="TextBox 4">
            <a:extLst>
              <a:ext uri="{FF2B5EF4-FFF2-40B4-BE49-F238E27FC236}">
                <a16:creationId xmlns:a16="http://schemas.microsoft.com/office/drawing/2014/main" id="{4C8F85BD-A8AB-4894-ADA8-2BA370AD1EBB}"/>
              </a:ext>
            </a:extLst>
          </p:cNvPr>
          <p:cNvSpPr txBox="1"/>
          <p:nvPr/>
        </p:nvSpPr>
        <p:spPr>
          <a:xfrm>
            <a:off x="685800" y="2561173"/>
            <a:ext cx="6572956" cy="4524315"/>
          </a:xfrm>
          <a:prstGeom prst="rect">
            <a:avLst/>
          </a:prstGeom>
          <a:noFill/>
        </p:spPr>
        <p:txBody>
          <a:bodyPr wrap="square" rtlCol="0">
            <a:spAutoFit/>
          </a:bodyPr>
          <a:lstStyle/>
          <a:p>
            <a:pPr marL="285750" indent="-285750" algn="l">
              <a:buFont typeface="Arial" panose="020B0604020202020204" pitchFamily="34" charset="0"/>
              <a:buChar char="•"/>
            </a:pPr>
            <a:r>
              <a:rPr lang="en-US" sz="2400">
                <a:latin typeface="Neutraface Text Bold" panose="02000800040000020004" pitchFamily="50" charset="0"/>
              </a:rPr>
              <a:t>Brief Project Overview </a:t>
            </a:r>
          </a:p>
          <a:p>
            <a:pPr algn="l"/>
            <a:endParaRPr lang="en-US" sz="2400">
              <a:latin typeface="Neutraface Text Bold" panose="02000800040000020004" pitchFamily="50" charset="0"/>
            </a:endParaRPr>
          </a:p>
          <a:p>
            <a:pPr marL="285750" indent="-285750">
              <a:buFont typeface="Arial" panose="020B0604020202020204" pitchFamily="34" charset="0"/>
              <a:buChar char="•"/>
            </a:pPr>
            <a:r>
              <a:rPr lang="en-US" sz="2400">
                <a:latin typeface="Neutraface Text Bold" panose="02000800040000020004" pitchFamily="50" charset="0"/>
              </a:rPr>
              <a:t>School Site Selection</a:t>
            </a:r>
          </a:p>
          <a:p>
            <a:endParaRPr lang="en-US" sz="2400">
              <a:latin typeface="Neutraface Text Bold" panose="02000800040000020004" pitchFamily="50" charset="0"/>
            </a:endParaRPr>
          </a:p>
          <a:p>
            <a:pPr marL="285750" indent="-285750" algn="l">
              <a:buFont typeface="Arial" panose="020B0604020202020204" pitchFamily="34" charset="0"/>
              <a:buChar char="•"/>
            </a:pPr>
            <a:r>
              <a:rPr lang="en-US" sz="2400">
                <a:latin typeface="Neutraface Text Bold" panose="02000800040000020004" pitchFamily="50" charset="0"/>
              </a:rPr>
              <a:t>Summary of Data Collection and Initial Ideas</a:t>
            </a:r>
          </a:p>
          <a:p>
            <a:pPr marL="742950" lvl="1" indent="-285750">
              <a:buFont typeface="Arial" panose="020B0604020202020204" pitchFamily="34" charset="0"/>
              <a:buChar char="•"/>
            </a:pPr>
            <a:r>
              <a:rPr lang="en-US" sz="2400">
                <a:latin typeface="Neutraface Text Bold" panose="02000800040000020004" pitchFamily="50" charset="0"/>
              </a:rPr>
              <a:t>Field Observations </a:t>
            </a:r>
          </a:p>
          <a:p>
            <a:pPr marL="742950" lvl="1" indent="-285750">
              <a:buFont typeface="Arial" panose="020B0604020202020204" pitchFamily="34" charset="0"/>
              <a:buChar char="•"/>
            </a:pPr>
            <a:r>
              <a:rPr lang="en-US" sz="2400">
                <a:latin typeface="Neutraface Text Bold" panose="02000800040000020004" pitchFamily="50" charset="0"/>
              </a:rPr>
              <a:t>Survey Results  </a:t>
            </a:r>
          </a:p>
          <a:p>
            <a:pPr lvl="1"/>
            <a:endParaRPr lang="en-US" sz="2400">
              <a:latin typeface="Neutraface Text Bold" panose="02000800040000020004" pitchFamily="50" charset="0"/>
            </a:endParaRPr>
          </a:p>
          <a:p>
            <a:pPr marL="285750" indent="-285750">
              <a:buFont typeface="Arial" panose="020B0604020202020204" pitchFamily="34" charset="0"/>
              <a:buChar char="•"/>
            </a:pPr>
            <a:r>
              <a:rPr lang="en-US" sz="2400">
                <a:latin typeface="Neutraface Text Bold" panose="02000800040000020004" pitchFamily="50" charset="0"/>
              </a:rPr>
              <a:t>Next Steps </a:t>
            </a:r>
          </a:p>
          <a:p>
            <a:pPr marL="285750" indent="-285750" algn="l">
              <a:buFont typeface="Arial" panose="020B0604020202020204" pitchFamily="34" charset="0"/>
              <a:buChar char="•"/>
            </a:pPr>
            <a:endParaRPr lang="en-US" sz="2400">
              <a:latin typeface="Neutraface Text Bold" panose="02000800040000020004" pitchFamily="50" charset="0"/>
            </a:endParaRPr>
          </a:p>
          <a:p>
            <a:pPr marL="285750" indent="-285750" algn="l">
              <a:buFont typeface="Arial" panose="020B0604020202020204" pitchFamily="34" charset="0"/>
              <a:buChar char="•"/>
            </a:pPr>
            <a:endParaRPr lang="en-US" sz="2400">
              <a:latin typeface="Neutraface Text Bold" panose="02000800040000020004" pitchFamily="50" charset="0"/>
            </a:endParaRPr>
          </a:p>
          <a:p>
            <a:pPr algn="l"/>
            <a:endParaRPr lang="en-US" sz="2400">
              <a:latin typeface="Neutraface Text Bold" panose="02000800040000020004" pitchFamily="50" charset="0"/>
            </a:endParaRPr>
          </a:p>
        </p:txBody>
      </p:sp>
      <p:pic>
        <p:nvPicPr>
          <p:cNvPr id="1028" name="Picture 4" descr="Florida Safe Routes to School, Florida Department of Transportation">
            <a:extLst>
              <a:ext uri="{FF2B5EF4-FFF2-40B4-BE49-F238E27FC236}">
                <a16:creationId xmlns:a16="http://schemas.microsoft.com/office/drawing/2014/main" id="{32F0E810-EFF0-4A19-9784-BB54FF2A3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219" y="1967076"/>
            <a:ext cx="4298564" cy="3690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052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idx="4294967295"/>
          </p:nvPr>
        </p:nvSpPr>
        <p:spPr>
          <a:xfrm>
            <a:off x="0" y="511175"/>
            <a:ext cx="10515600" cy="949325"/>
          </a:xfrm>
        </p:spPr>
        <p:txBody>
          <a:bodyPr>
            <a:normAutofit/>
          </a:bodyPr>
          <a:lstStyle/>
          <a:p>
            <a:pPr marL="168275"/>
            <a:r>
              <a:rPr lang="en-US" sz="4000">
                <a:solidFill>
                  <a:schemeClr val="bg1"/>
                </a:solidFill>
                <a:latin typeface="Piepie" panose="04020B07020B02020202" pitchFamily="82" charset="0"/>
              </a:rPr>
              <a:t>Shaw Elementary</a:t>
            </a:r>
          </a:p>
        </p:txBody>
      </p:sp>
      <p:pic>
        <p:nvPicPr>
          <p:cNvPr id="7" name="Picture 6" descr="A picture containing map&#10;&#10;Description automatically generated">
            <a:extLst>
              <a:ext uri="{FF2B5EF4-FFF2-40B4-BE49-F238E27FC236}">
                <a16:creationId xmlns:a16="http://schemas.microsoft.com/office/drawing/2014/main" id="{F6400ECB-3C80-4AC4-9354-1712EF1E9FB9}"/>
              </a:ext>
            </a:extLst>
          </p:cNvPr>
          <p:cNvPicPr>
            <a:picLocks noChangeAspect="1"/>
          </p:cNvPicPr>
          <p:nvPr/>
        </p:nvPicPr>
        <p:blipFill rotWithShape="1">
          <a:blip r:embed="rId3">
            <a:extLst>
              <a:ext uri="{28A0092B-C50C-407E-A947-70E740481C1C}">
                <a14:useLocalDpi xmlns:a14="http://schemas.microsoft.com/office/drawing/2010/main" val="0"/>
              </a:ext>
            </a:extLst>
          </a:blip>
          <a:srcRect l="35908"/>
          <a:stretch/>
        </p:blipFill>
        <p:spPr>
          <a:xfrm>
            <a:off x="5399117" y="0"/>
            <a:ext cx="6792883" cy="6858000"/>
          </a:xfrm>
          <a:prstGeom prst="rect">
            <a:avLst/>
          </a:prstGeom>
        </p:spPr>
      </p:pic>
      <p:pic>
        <p:nvPicPr>
          <p:cNvPr id="11" name="Picture 10" descr="A picture containing map&#10;&#10;Description automatically generated">
            <a:extLst>
              <a:ext uri="{FF2B5EF4-FFF2-40B4-BE49-F238E27FC236}">
                <a16:creationId xmlns:a16="http://schemas.microsoft.com/office/drawing/2014/main" id="{5103B68C-B287-4B80-8B59-3394E0ACF216}"/>
              </a:ext>
            </a:extLst>
          </p:cNvPr>
          <p:cNvPicPr>
            <a:picLocks noChangeAspect="1"/>
          </p:cNvPicPr>
          <p:nvPr/>
        </p:nvPicPr>
        <p:blipFill rotWithShape="1">
          <a:blip r:embed="rId4">
            <a:extLst>
              <a:ext uri="{28A0092B-C50C-407E-A947-70E740481C1C}">
                <a14:useLocalDpi xmlns:a14="http://schemas.microsoft.com/office/drawing/2010/main" val="0"/>
              </a:ext>
            </a:extLst>
          </a:blip>
          <a:srcRect t="32444" r="79190" b="30223"/>
          <a:stretch/>
        </p:blipFill>
        <p:spPr>
          <a:xfrm>
            <a:off x="1050002" y="1971674"/>
            <a:ext cx="3089563" cy="3586377"/>
          </a:xfrm>
          <a:prstGeom prst="rect">
            <a:avLst/>
          </a:prstGeom>
        </p:spPr>
      </p:pic>
      <p:pic>
        <p:nvPicPr>
          <p:cNvPr id="13" name="Picture 12" descr="A picture containing map&#10;&#10;Description automatically generated">
            <a:extLst>
              <a:ext uri="{FF2B5EF4-FFF2-40B4-BE49-F238E27FC236}">
                <a16:creationId xmlns:a16="http://schemas.microsoft.com/office/drawing/2014/main" id="{5CC87FFF-82B2-4C78-8465-4D889E34DF96}"/>
              </a:ext>
            </a:extLst>
          </p:cNvPr>
          <p:cNvPicPr>
            <a:picLocks noChangeAspect="1"/>
          </p:cNvPicPr>
          <p:nvPr/>
        </p:nvPicPr>
        <p:blipFill rotWithShape="1">
          <a:blip r:embed="rId4">
            <a:extLst>
              <a:ext uri="{28A0092B-C50C-407E-A947-70E740481C1C}">
                <a14:useLocalDpi xmlns:a14="http://schemas.microsoft.com/office/drawing/2010/main" val="0"/>
              </a:ext>
            </a:extLst>
          </a:blip>
          <a:srcRect r="67542" b="82000"/>
          <a:stretch/>
        </p:blipFill>
        <p:spPr>
          <a:xfrm>
            <a:off x="874741" y="5452005"/>
            <a:ext cx="3440084" cy="1234440"/>
          </a:xfrm>
          <a:prstGeom prst="rect">
            <a:avLst/>
          </a:prstGeom>
        </p:spPr>
      </p:pic>
    </p:spTree>
    <p:extLst>
      <p:ext uri="{BB962C8B-B14F-4D97-AF65-F5344CB8AC3E}">
        <p14:creationId xmlns:p14="http://schemas.microsoft.com/office/powerpoint/2010/main" val="4262222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p:txBody>
          <a:bodyPr>
            <a:normAutofit/>
          </a:bodyPr>
          <a:lstStyle/>
          <a:p>
            <a:pPr marL="168275"/>
            <a:r>
              <a:rPr lang="en-US" sz="4000">
                <a:solidFill>
                  <a:schemeClr val="bg1"/>
                </a:solidFill>
                <a:latin typeface="Piepie" panose="04020B07020B02020202" pitchFamily="82" charset="0"/>
              </a:rPr>
              <a:t>Shaw Elementary – Survey Results </a:t>
            </a:r>
          </a:p>
        </p:txBody>
      </p:sp>
      <p:sp>
        <p:nvSpPr>
          <p:cNvPr id="5" name="Text Placeholder 4">
            <a:extLst>
              <a:ext uri="{FF2B5EF4-FFF2-40B4-BE49-F238E27FC236}">
                <a16:creationId xmlns:a16="http://schemas.microsoft.com/office/drawing/2014/main" id="{78C99E57-A796-4124-A488-A1A10CED31C7}"/>
              </a:ext>
            </a:extLst>
          </p:cNvPr>
          <p:cNvSpPr>
            <a:spLocks noGrp="1"/>
          </p:cNvSpPr>
          <p:nvPr>
            <p:ph type="body" idx="1"/>
          </p:nvPr>
        </p:nvSpPr>
        <p:spPr/>
        <p:txBody>
          <a:bodyPr/>
          <a:lstStyle/>
          <a:p>
            <a:r>
              <a:rPr lang="en-US"/>
              <a:t>Family Survey </a:t>
            </a:r>
          </a:p>
        </p:txBody>
      </p:sp>
      <p:sp>
        <p:nvSpPr>
          <p:cNvPr id="8" name="Content Placeholder 7">
            <a:extLst>
              <a:ext uri="{FF2B5EF4-FFF2-40B4-BE49-F238E27FC236}">
                <a16:creationId xmlns:a16="http://schemas.microsoft.com/office/drawing/2014/main" id="{6D0E9797-9826-4D24-B865-FCFCC64880E3}"/>
              </a:ext>
            </a:extLst>
          </p:cNvPr>
          <p:cNvSpPr>
            <a:spLocks noGrp="1"/>
          </p:cNvSpPr>
          <p:nvPr>
            <p:ph sz="half" idx="2"/>
          </p:nvPr>
        </p:nvSpPr>
        <p:spPr/>
        <p:txBody>
          <a:bodyPr vert="horz" lIns="91440" tIns="45720" rIns="91440" bIns="45720" rtlCol="0" anchor="t">
            <a:normAutofit fontScale="62500" lnSpcReduction="20000"/>
          </a:bodyPr>
          <a:lstStyle/>
          <a:p>
            <a:r>
              <a:rPr lang="en-US"/>
              <a:t>Eight families completed survey, some with multiple children at the school</a:t>
            </a:r>
          </a:p>
          <a:p>
            <a:r>
              <a:rPr lang="en-US"/>
              <a:t>The students in 1 family walks, 4 take the bus, 2 in personal vehicles and one is transported by a day care vehicle   </a:t>
            </a:r>
          </a:p>
          <a:p>
            <a:r>
              <a:rPr lang="en-US"/>
              <a:t>Half would not feel comfortable allowing their child to walk in any grade  </a:t>
            </a:r>
          </a:p>
          <a:p>
            <a:r>
              <a:rPr lang="en-US"/>
              <a:t>Half cited distance as a barrier to walking to school </a:t>
            </a:r>
          </a:p>
          <a:p>
            <a:r>
              <a:rPr lang="en-US"/>
              <a:t>Speed of traffic, the safety of intersections, and presence of crossing guards(lack of) are all factors that affect their decision to let their student walk / bike to school </a:t>
            </a:r>
          </a:p>
          <a:p>
            <a:r>
              <a:rPr lang="en-US"/>
              <a:t>Some are also concerned about crime in the area </a:t>
            </a:r>
          </a:p>
        </p:txBody>
      </p:sp>
      <p:sp>
        <p:nvSpPr>
          <p:cNvPr id="9" name="Text Placeholder 8">
            <a:extLst>
              <a:ext uri="{FF2B5EF4-FFF2-40B4-BE49-F238E27FC236}">
                <a16:creationId xmlns:a16="http://schemas.microsoft.com/office/drawing/2014/main" id="{C79B46A6-D00A-421C-BB0F-DD6CBDA7C313}"/>
              </a:ext>
            </a:extLst>
          </p:cNvPr>
          <p:cNvSpPr>
            <a:spLocks noGrp="1"/>
          </p:cNvSpPr>
          <p:nvPr>
            <p:ph type="body" sz="quarter" idx="3"/>
          </p:nvPr>
        </p:nvSpPr>
        <p:spPr/>
        <p:txBody>
          <a:bodyPr/>
          <a:lstStyle/>
          <a:p>
            <a:r>
              <a:rPr lang="en-US"/>
              <a:t>Principal Survey</a:t>
            </a:r>
          </a:p>
        </p:txBody>
      </p:sp>
      <p:sp>
        <p:nvSpPr>
          <p:cNvPr id="10" name="Content Placeholder 9">
            <a:extLst>
              <a:ext uri="{FF2B5EF4-FFF2-40B4-BE49-F238E27FC236}">
                <a16:creationId xmlns:a16="http://schemas.microsoft.com/office/drawing/2014/main" id="{065DD99C-20AF-4138-B696-A80594774E40}"/>
              </a:ext>
            </a:extLst>
          </p:cNvPr>
          <p:cNvSpPr>
            <a:spLocks noGrp="1"/>
          </p:cNvSpPr>
          <p:nvPr>
            <p:ph sz="quarter" idx="4"/>
          </p:nvPr>
        </p:nvSpPr>
        <p:spPr/>
        <p:txBody>
          <a:bodyPr>
            <a:normAutofit fontScale="62500" lnSpcReduction="20000"/>
          </a:bodyPr>
          <a:lstStyle/>
          <a:p>
            <a:r>
              <a:rPr lang="en-US"/>
              <a:t>Noted school would benefit from a school transportation study but did not complete remainder of survey</a:t>
            </a:r>
          </a:p>
        </p:txBody>
      </p:sp>
    </p:spTree>
    <p:extLst>
      <p:ext uri="{BB962C8B-B14F-4D97-AF65-F5344CB8AC3E}">
        <p14:creationId xmlns:p14="http://schemas.microsoft.com/office/powerpoint/2010/main" val="1330716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3105150" cy="6858000"/>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73386" y="1873885"/>
            <a:ext cx="2539278" cy="1325563"/>
          </a:xfrm>
        </p:spPr>
        <p:txBody>
          <a:bodyPr>
            <a:normAutofit fontScale="90000"/>
          </a:bodyPr>
          <a:lstStyle/>
          <a:p>
            <a:pPr marL="168275"/>
            <a:r>
              <a:rPr lang="en-US" sz="4000">
                <a:solidFill>
                  <a:schemeClr val="bg1"/>
                </a:solidFill>
                <a:latin typeface="Piepie" panose="04020B07020B02020202" pitchFamily="82" charset="0"/>
              </a:rPr>
              <a:t>Shaw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Elementary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Preliminary Ideas </a:t>
            </a:r>
          </a:p>
        </p:txBody>
      </p:sp>
      <p:pic>
        <p:nvPicPr>
          <p:cNvPr id="17" name="Content Placeholder 16" descr="Map&#10;&#10;Description automatically generated">
            <a:extLst>
              <a:ext uri="{FF2B5EF4-FFF2-40B4-BE49-F238E27FC236}">
                <a16:creationId xmlns:a16="http://schemas.microsoft.com/office/drawing/2014/main" id="{79D62B6B-4EBC-4816-B45E-9A107BB1DF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4835" b="25090"/>
          <a:stretch/>
        </p:blipFill>
        <p:spPr>
          <a:xfrm>
            <a:off x="3413759" y="502920"/>
            <a:ext cx="8543839" cy="6355080"/>
          </a:xfrm>
        </p:spPr>
      </p:pic>
    </p:spTree>
    <p:extLst>
      <p:ext uri="{BB962C8B-B14F-4D97-AF65-F5344CB8AC3E}">
        <p14:creationId xmlns:p14="http://schemas.microsoft.com/office/powerpoint/2010/main" val="796511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idx="4294967295"/>
          </p:nvPr>
        </p:nvSpPr>
        <p:spPr>
          <a:xfrm>
            <a:off x="0" y="511175"/>
            <a:ext cx="10515600" cy="949325"/>
          </a:xfrm>
        </p:spPr>
        <p:txBody>
          <a:bodyPr>
            <a:normAutofit fontScale="90000"/>
          </a:bodyPr>
          <a:lstStyle/>
          <a:p>
            <a:pPr marL="168275"/>
            <a:r>
              <a:rPr lang="en-US" sz="4000">
                <a:solidFill>
                  <a:schemeClr val="bg1"/>
                </a:solidFill>
                <a:latin typeface="Piepie" panose="04020B07020B02020202" pitchFamily="82" charset="0"/>
              </a:rPr>
              <a:t>Orange Grove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Magnet  Middle</a:t>
            </a:r>
          </a:p>
        </p:txBody>
      </p:sp>
      <p:pic>
        <p:nvPicPr>
          <p:cNvPr id="13" name="Picture 12" descr="A picture containing map&#10;&#10;Description automatically generated">
            <a:extLst>
              <a:ext uri="{FF2B5EF4-FFF2-40B4-BE49-F238E27FC236}">
                <a16:creationId xmlns:a16="http://schemas.microsoft.com/office/drawing/2014/main" id="{5CC87FFF-82B2-4C78-8465-4D889E34DF96}"/>
              </a:ext>
            </a:extLst>
          </p:cNvPr>
          <p:cNvPicPr>
            <a:picLocks noChangeAspect="1"/>
          </p:cNvPicPr>
          <p:nvPr/>
        </p:nvPicPr>
        <p:blipFill rotWithShape="1">
          <a:blip r:embed="rId3">
            <a:extLst>
              <a:ext uri="{28A0092B-C50C-407E-A947-70E740481C1C}">
                <a14:useLocalDpi xmlns:a14="http://schemas.microsoft.com/office/drawing/2010/main" val="0"/>
              </a:ext>
            </a:extLst>
          </a:blip>
          <a:srcRect r="67542" b="82000"/>
          <a:stretch/>
        </p:blipFill>
        <p:spPr>
          <a:xfrm>
            <a:off x="99011" y="5470112"/>
            <a:ext cx="3440084" cy="1234440"/>
          </a:xfrm>
          <a:prstGeom prst="rect">
            <a:avLst/>
          </a:prstGeom>
        </p:spPr>
      </p:pic>
      <p:pic>
        <p:nvPicPr>
          <p:cNvPr id="4" name="Picture 3" descr="Map&#10;&#10;Description automatically generated with medium confidence">
            <a:extLst>
              <a:ext uri="{FF2B5EF4-FFF2-40B4-BE49-F238E27FC236}">
                <a16:creationId xmlns:a16="http://schemas.microsoft.com/office/drawing/2014/main" id="{2EDD7E73-CACC-4BCC-B284-432E00A425A2}"/>
              </a:ext>
            </a:extLst>
          </p:cNvPr>
          <p:cNvPicPr>
            <a:picLocks noChangeAspect="1"/>
          </p:cNvPicPr>
          <p:nvPr/>
        </p:nvPicPr>
        <p:blipFill rotWithShape="1">
          <a:blip r:embed="rId4">
            <a:extLst>
              <a:ext uri="{28A0092B-C50C-407E-A947-70E740481C1C}">
                <a14:useLocalDpi xmlns:a14="http://schemas.microsoft.com/office/drawing/2010/main" val="0"/>
              </a:ext>
            </a:extLst>
          </a:blip>
          <a:srcRect t="36203" r="78986" b="35046"/>
          <a:stretch/>
        </p:blipFill>
        <p:spPr>
          <a:xfrm>
            <a:off x="810217" y="3429000"/>
            <a:ext cx="2227221" cy="1971674"/>
          </a:xfrm>
          <a:prstGeom prst="rect">
            <a:avLst/>
          </a:prstGeom>
        </p:spPr>
      </p:pic>
      <p:pic>
        <p:nvPicPr>
          <p:cNvPr id="8" name="Picture 7" descr="Map&#10;&#10;Description automatically generated with medium confidence">
            <a:extLst>
              <a:ext uri="{FF2B5EF4-FFF2-40B4-BE49-F238E27FC236}">
                <a16:creationId xmlns:a16="http://schemas.microsoft.com/office/drawing/2014/main" id="{9319356F-08DA-4E46-9111-14AC0B6BB71C}"/>
              </a:ext>
            </a:extLst>
          </p:cNvPr>
          <p:cNvPicPr>
            <a:picLocks noChangeAspect="1"/>
          </p:cNvPicPr>
          <p:nvPr/>
        </p:nvPicPr>
        <p:blipFill rotWithShape="1">
          <a:blip r:embed="rId4">
            <a:extLst>
              <a:ext uri="{28A0092B-C50C-407E-A947-70E740481C1C}">
                <a14:useLocalDpi xmlns:a14="http://schemas.microsoft.com/office/drawing/2010/main" val="0"/>
              </a:ext>
            </a:extLst>
          </a:blip>
          <a:srcRect l="21270" t="11749"/>
          <a:stretch/>
        </p:blipFill>
        <p:spPr>
          <a:xfrm>
            <a:off x="3847655" y="805758"/>
            <a:ext cx="8344345" cy="6052242"/>
          </a:xfrm>
          <a:prstGeom prst="rect">
            <a:avLst/>
          </a:prstGeom>
        </p:spPr>
      </p:pic>
      <p:sp>
        <p:nvSpPr>
          <p:cNvPr id="12" name="Rectangle 11">
            <a:extLst>
              <a:ext uri="{FF2B5EF4-FFF2-40B4-BE49-F238E27FC236}">
                <a16:creationId xmlns:a16="http://schemas.microsoft.com/office/drawing/2014/main" id="{2C71BF1F-9345-46A8-B5FF-0C47F0A9D15E}"/>
              </a:ext>
            </a:extLst>
          </p:cNvPr>
          <p:cNvSpPr/>
          <p:nvPr/>
        </p:nvSpPr>
        <p:spPr>
          <a:xfrm>
            <a:off x="3847654" y="152400"/>
            <a:ext cx="1502943" cy="18192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3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p:txBody>
          <a:bodyPr>
            <a:normAutofit/>
          </a:bodyPr>
          <a:lstStyle/>
          <a:p>
            <a:pPr marL="168275"/>
            <a:r>
              <a:rPr lang="en-US" sz="4000">
                <a:solidFill>
                  <a:schemeClr val="bg1"/>
                </a:solidFill>
                <a:latin typeface="Piepie" panose="04020B07020B02020202" pitchFamily="82" charset="0"/>
              </a:rPr>
              <a:t>Orange Grove Magnet Middle – Survey Results </a:t>
            </a:r>
          </a:p>
        </p:txBody>
      </p:sp>
      <p:sp>
        <p:nvSpPr>
          <p:cNvPr id="5" name="Text Placeholder 4">
            <a:extLst>
              <a:ext uri="{FF2B5EF4-FFF2-40B4-BE49-F238E27FC236}">
                <a16:creationId xmlns:a16="http://schemas.microsoft.com/office/drawing/2014/main" id="{78C99E57-A796-4124-A488-A1A10CED31C7}"/>
              </a:ext>
            </a:extLst>
          </p:cNvPr>
          <p:cNvSpPr>
            <a:spLocks noGrp="1"/>
          </p:cNvSpPr>
          <p:nvPr>
            <p:ph type="body" idx="1"/>
          </p:nvPr>
        </p:nvSpPr>
        <p:spPr/>
        <p:txBody>
          <a:bodyPr/>
          <a:lstStyle/>
          <a:p>
            <a:r>
              <a:rPr lang="en-US"/>
              <a:t>Family Survey </a:t>
            </a:r>
          </a:p>
        </p:txBody>
      </p:sp>
      <p:sp>
        <p:nvSpPr>
          <p:cNvPr id="8" name="Content Placeholder 7">
            <a:extLst>
              <a:ext uri="{FF2B5EF4-FFF2-40B4-BE49-F238E27FC236}">
                <a16:creationId xmlns:a16="http://schemas.microsoft.com/office/drawing/2014/main" id="{6D0E9797-9826-4D24-B865-FCFCC64880E3}"/>
              </a:ext>
            </a:extLst>
          </p:cNvPr>
          <p:cNvSpPr>
            <a:spLocks noGrp="1"/>
          </p:cNvSpPr>
          <p:nvPr>
            <p:ph sz="half" idx="2"/>
          </p:nvPr>
        </p:nvSpPr>
        <p:spPr>
          <a:xfrm>
            <a:off x="839788" y="2505074"/>
            <a:ext cx="5157787" cy="4131115"/>
          </a:xfrm>
        </p:spPr>
        <p:txBody>
          <a:bodyPr>
            <a:normAutofit fontScale="62500" lnSpcReduction="20000"/>
          </a:bodyPr>
          <a:lstStyle/>
          <a:p>
            <a:r>
              <a:rPr lang="en-US"/>
              <a:t>37 families completed survey, some with multiple children at the school</a:t>
            </a:r>
          </a:p>
          <a:p>
            <a:r>
              <a:rPr lang="en-US"/>
              <a:t>Most arrive/depart in a school bus or personal vehicle. A few walk with others or walk alone.  Two families carpool </a:t>
            </a:r>
          </a:p>
          <a:p>
            <a:r>
              <a:rPr lang="en-US"/>
              <a:t>About 75 percent would not feel comfortable allowing their child to walk in any grade  </a:t>
            </a:r>
          </a:p>
          <a:p>
            <a:r>
              <a:rPr lang="en-US"/>
              <a:t>About 75 percent cited distance as a barrier to walking to school, as many come from long distances to attend this school  </a:t>
            </a:r>
          </a:p>
          <a:p>
            <a:r>
              <a:rPr lang="en-US"/>
              <a:t>Speed of traffic, the safety of intersections, and presence and presence of crossing guards (lack of) are all factors that affect their decision to let their student walk / bike to school </a:t>
            </a:r>
          </a:p>
          <a:p>
            <a:r>
              <a:rPr lang="en-US"/>
              <a:t>Some would allow their student to walk to school if they had a peer or another adult to walk with </a:t>
            </a:r>
          </a:p>
        </p:txBody>
      </p:sp>
      <p:sp>
        <p:nvSpPr>
          <p:cNvPr id="9" name="Text Placeholder 8">
            <a:extLst>
              <a:ext uri="{FF2B5EF4-FFF2-40B4-BE49-F238E27FC236}">
                <a16:creationId xmlns:a16="http://schemas.microsoft.com/office/drawing/2014/main" id="{C79B46A6-D00A-421C-BB0F-DD6CBDA7C313}"/>
              </a:ext>
            </a:extLst>
          </p:cNvPr>
          <p:cNvSpPr>
            <a:spLocks noGrp="1"/>
          </p:cNvSpPr>
          <p:nvPr>
            <p:ph type="body" sz="quarter" idx="3"/>
          </p:nvPr>
        </p:nvSpPr>
        <p:spPr/>
        <p:txBody>
          <a:bodyPr/>
          <a:lstStyle/>
          <a:p>
            <a:r>
              <a:rPr lang="en-US"/>
              <a:t>Principal Survey</a:t>
            </a:r>
          </a:p>
        </p:txBody>
      </p:sp>
      <p:sp>
        <p:nvSpPr>
          <p:cNvPr id="10" name="Content Placeholder 9">
            <a:extLst>
              <a:ext uri="{FF2B5EF4-FFF2-40B4-BE49-F238E27FC236}">
                <a16:creationId xmlns:a16="http://schemas.microsoft.com/office/drawing/2014/main" id="{065DD99C-20AF-4138-B696-A80594774E40}"/>
              </a:ext>
            </a:extLst>
          </p:cNvPr>
          <p:cNvSpPr>
            <a:spLocks noGrp="1"/>
          </p:cNvSpPr>
          <p:nvPr>
            <p:ph sz="quarter" idx="4"/>
          </p:nvPr>
        </p:nvSpPr>
        <p:spPr/>
        <p:txBody>
          <a:bodyPr>
            <a:normAutofit fontScale="62500" lnSpcReduction="20000"/>
          </a:bodyPr>
          <a:lstStyle/>
          <a:p>
            <a:r>
              <a:rPr lang="en-US"/>
              <a:t>Did not complete </a:t>
            </a:r>
          </a:p>
        </p:txBody>
      </p:sp>
    </p:spTree>
    <p:extLst>
      <p:ext uri="{BB962C8B-B14F-4D97-AF65-F5344CB8AC3E}">
        <p14:creationId xmlns:p14="http://schemas.microsoft.com/office/powerpoint/2010/main" val="227541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3105150" cy="6858000"/>
          </a:xfrm>
          <a:prstGeom prst="rect">
            <a:avLst/>
          </a:prstGeom>
          <a:solidFill>
            <a:srgbClr val="9B4189"/>
          </a:solidFill>
          <a:ln>
            <a:solidFill>
              <a:srgbClr val="9B4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73386" y="1873885"/>
            <a:ext cx="2539278" cy="1325563"/>
          </a:xfrm>
        </p:spPr>
        <p:txBody>
          <a:bodyPr>
            <a:normAutofit fontScale="90000"/>
          </a:bodyPr>
          <a:lstStyle/>
          <a:p>
            <a:pPr marL="168275"/>
            <a:r>
              <a:rPr lang="en-US" sz="4000">
                <a:solidFill>
                  <a:schemeClr val="bg1"/>
                </a:solidFill>
                <a:latin typeface="Piepie" panose="04020B07020B02020202" pitchFamily="82" charset="0"/>
              </a:rPr>
              <a:t>Orange Grove Middle</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Preliminary Ideas </a:t>
            </a:r>
          </a:p>
        </p:txBody>
      </p:sp>
      <p:pic>
        <p:nvPicPr>
          <p:cNvPr id="7" name="Content Placeholder 6" descr="A picture containing text&#10;&#10;Description automatically generated">
            <a:extLst>
              <a:ext uri="{FF2B5EF4-FFF2-40B4-BE49-F238E27FC236}">
                <a16:creationId xmlns:a16="http://schemas.microsoft.com/office/drawing/2014/main" id="{14F2C11E-7518-4068-BA97-3C664D86D35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4797" t="25470" r="256"/>
          <a:stretch/>
        </p:blipFill>
        <p:spPr>
          <a:xfrm>
            <a:off x="4099216" y="461727"/>
            <a:ext cx="6998445" cy="5196689"/>
          </a:xfrm>
        </p:spPr>
      </p:pic>
      <p:pic>
        <p:nvPicPr>
          <p:cNvPr id="9" name="Picture 8" descr="A picture containing text&#10;&#10;Description automatically generated">
            <a:extLst>
              <a:ext uri="{FF2B5EF4-FFF2-40B4-BE49-F238E27FC236}">
                <a16:creationId xmlns:a16="http://schemas.microsoft.com/office/drawing/2014/main" id="{584825A6-4F6B-4E48-8E67-0EB58C6D0BCD}"/>
              </a:ext>
            </a:extLst>
          </p:cNvPr>
          <p:cNvPicPr>
            <a:picLocks noChangeAspect="1"/>
          </p:cNvPicPr>
          <p:nvPr/>
        </p:nvPicPr>
        <p:blipFill rotWithShape="1">
          <a:blip r:embed="rId3">
            <a:extLst>
              <a:ext uri="{28A0092B-C50C-407E-A947-70E740481C1C}">
                <a14:useLocalDpi xmlns:a14="http://schemas.microsoft.com/office/drawing/2010/main" val="0"/>
              </a:ext>
            </a:extLst>
          </a:blip>
          <a:srcRect t="45676" r="65831" b="45611"/>
          <a:stretch/>
        </p:blipFill>
        <p:spPr>
          <a:xfrm>
            <a:off x="3078142" y="5934523"/>
            <a:ext cx="3621455" cy="597529"/>
          </a:xfrm>
          <a:prstGeom prst="rect">
            <a:avLst/>
          </a:prstGeom>
        </p:spPr>
      </p:pic>
    </p:spTree>
    <p:extLst>
      <p:ext uri="{BB962C8B-B14F-4D97-AF65-F5344CB8AC3E}">
        <p14:creationId xmlns:p14="http://schemas.microsoft.com/office/powerpoint/2010/main" val="2526637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idx="4294967295"/>
          </p:nvPr>
        </p:nvSpPr>
        <p:spPr>
          <a:xfrm>
            <a:off x="0" y="511175"/>
            <a:ext cx="10515600" cy="949325"/>
          </a:xfrm>
        </p:spPr>
        <p:txBody>
          <a:bodyPr>
            <a:normAutofit fontScale="90000"/>
          </a:bodyPr>
          <a:lstStyle/>
          <a:p>
            <a:pPr marL="168275"/>
            <a:r>
              <a:rPr lang="en-US" sz="4000">
                <a:solidFill>
                  <a:schemeClr val="bg1"/>
                </a:solidFill>
                <a:latin typeface="Piepie" panose="04020B07020B02020202" pitchFamily="82" charset="0"/>
              </a:rPr>
              <a:t>West Tampa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Elementary</a:t>
            </a:r>
          </a:p>
        </p:txBody>
      </p:sp>
      <p:pic>
        <p:nvPicPr>
          <p:cNvPr id="13" name="Picture 12" descr="A picture containing map&#10;&#10;Description automatically generated">
            <a:extLst>
              <a:ext uri="{FF2B5EF4-FFF2-40B4-BE49-F238E27FC236}">
                <a16:creationId xmlns:a16="http://schemas.microsoft.com/office/drawing/2014/main" id="{5CC87FFF-82B2-4C78-8465-4D889E34DF96}"/>
              </a:ext>
            </a:extLst>
          </p:cNvPr>
          <p:cNvPicPr>
            <a:picLocks noChangeAspect="1"/>
          </p:cNvPicPr>
          <p:nvPr/>
        </p:nvPicPr>
        <p:blipFill rotWithShape="1">
          <a:blip r:embed="rId3">
            <a:extLst>
              <a:ext uri="{28A0092B-C50C-407E-A947-70E740481C1C}">
                <a14:useLocalDpi xmlns:a14="http://schemas.microsoft.com/office/drawing/2010/main" val="0"/>
              </a:ext>
            </a:extLst>
          </a:blip>
          <a:srcRect r="67542" b="82000"/>
          <a:stretch/>
        </p:blipFill>
        <p:spPr>
          <a:xfrm>
            <a:off x="874741" y="5452005"/>
            <a:ext cx="3440084" cy="123444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D71461FA-79D4-4BE9-868E-A7A08C6CE4F2}"/>
              </a:ext>
            </a:extLst>
          </p:cNvPr>
          <p:cNvPicPr>
            <a:picLocks noChangeAspect="1"/>
          </p:cNvPicPr>
          <p:nvPr/>
        </p:nvPicPr>
        <p:blipFill rotWithShape="1">
          <a:blip r:embed="rId4">
            <a:extLst>
              <a:ext uri="{28A0092B-C50C-407E-A947-70E740481C1C}">
                <a14:useLocalDpi xmlns:a14="http://schemas.microsoft.com/office/drawing/2010/main" val="0"/>
              </a:ext>
            </a:extLst>
          </a:blip>
          <a:srcRect l="35585"/>
          <a:stretch/>
        </p:blipFill>
        <p:spPr>
          <a:xfrm>
            <a:off x="4568190" y="0"/>
            <a:ext cx="6827173"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0766004-2693-41B4-9C49-03ECD4405F55}"/>
              </a:ext>
            </a:extLst>
          </p:cNvPr>
          <p:cNvPicPr>
            <a:picLocks noChangeAspect="1"/>
          </p:cNvPicPr>
          <p:nvPr/>
        </p:nvPicPr>
        <p:blipFill rotWithShape="1">
          <a:blip r:embed="rId4">
            <a:extLst>
              <a:ext uri="{28A0092B-C50C-407E-A947-70E740481C1C}">
                <a14:useLocalDpi xmlns:a14="http://schemas.microsoft.com/office/drawing/2010/main" val="0"/>
              </a:ext>
            </a:extLst>
          </a:blip>
          <a:srcRect t="34851" r="79413" b="34653"/>
          <a:stretch/>
        </p:blipFill>
        <p:spPr>
          <a:xfrm>
            <a:off x="1503806" y="3304071"/>
            <a:ext cx="2181954" cy="209135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5BBE387-FB25-4227-8A91-CE8E3EAD6FFE}"/>
              </a:ext>
            </a:extLst>
          </p:cNvPr>
          <p:cNvPicPr>
            <a:picLocks noChangeAspect="1"/>
          </p:cNvPicPr>
          <p:nvPr/>
        </p:nvPicPr>
        <p:blipFill rotWithShape="1">
          <a:blip r:embed="rId4">
            <a:extLst>
              <a:ext uri="{28A0092B-C50C-407E-A947-70E740481C1C}">
                <a14:useLocalDpi xmlns:a14="http://schemas.microsoft.com/office/drawing/2010/main" val="0"/>
              </a:ext>
            </a:extLst>
          </a:blip>
          <a:srcRect l="21418" t="26271" r="65319" b="58020"/>
          <a:stretch/>
        </p:blipFill>
        <p:spPr>
          <a:xfrm>
            <a:off x="4568190" y="1560510"/>
            <a:ext cx="1405710" cy="1077362"/>
          </a:xfrm>
          <a:prstGeom prst="rect">
            <a:avLst/>
          </a:prstGeom>
        </p:spPr>
      </p:pic>
    </p:spTree>
    <p:extLst>
      <p:ext uri="{BB962C8B-B14F-4D97-AF65-F5344CB8AC3E}">
        <p14:creationId xmlns:p14="http://schemas.microsoft.com/office/powerpoint/2010/main" val="2728977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p:txBody>
          <a:bodyPr>
            <a:normAutofit/>
          </a:bodyPr>
          <a:lstStyle/>
          <a:p>
            <a:pPr marL="168275"/>
            <a:r>
              <a:rPr lang="en-US" sz="4000">
                <a:solidFill>
                  <a:schemeClr val="bg1"/>
                </a:solidFill>
                <a:latin typeface="Piepie" panose="04020B07020B02020202" pitchFamily="82" charset="0"/>
              </a:rPr>
              <a:t>West Tampa Elementary – Survey Results </a:t>
            </a:r>
          </a:p>
        </p:txBody>
      </p:sp>
      <p:sp>
        <p:nvSpPr>
          <p:cNvPr id="5" name="Text Placeholder 4">
            <a:extLst>
              <a:ext uri="{FF2B5EF4-FFF2-40B4-BE49-F238E27FC236}">
                <a16:creationId xmlns:a16="http://schemas.microsoft.com/office/drawing/2014/main" id="{78C99E57-A796-4124-A488-A1A10CED31C7}"/>
              </a:ext>
            </a:extLst>
          </p:cNvPr>
          <p:cNvSpPr>
            <a:spLocks noGrp="1"/>
          </p:cNvSpPr>
          <p:nvPr>
            <p:ph type="body" idx="1"/>
          </p:nvPr>
        </p:nvSpPr>
        <p:spPr/>
        <p:txBody>
          <a:bodyPr/>
          <a:lstStyle/>
          <a:p>
            <a:r>
              <a:rPr lang="en-US"/>
              <a:t>Family Survey </a:t>
            </a:r>
          </a:p>
        </p:txBody>
      </p:sp>
      <p:sp>
        <p:nvSpPr>
          <p:cNvPr id="8" name="Content Placeholder 7">
            <a:extLst>
              <a:ext uri="{FF2B5EF4-FFF2-40B4-BE49-F238E27FC236}">
                <a16:creationId xmlns:a16="http://schemas.microsoft.com/office/drawing/2014/main" id="{6D0E9797-9826-4D24-B865-FCFCC64880E3}"/>
              </a:ext>
            </a:extLst>
          </p:cNvPr>
          <p:cNvSpPr>
            <a:spLocks noGrp="1"/>
          </p:cNvSpPr>
          <p:nvPr>
            <p:ph sz="half" idx="2"/>
          </p:nvPr>
        </p:nvSpPr>
        <p:spPr/>
        <p:txBody>
          <a:bodyPr>
            <a:normAutofit fontScale="55000" lnSpcReduction="20000"/>
          </a:bodyPr>
          <a:lstStyle/>
          <a:p>
            <a:r>
              <a:rPr lang="en-US"/>
              <a:t>Eight families completed survey, some with multiple children at the school</a:t>
            </a:r>
          </a:p>
          <a:p>
            <a:r>
              <a:rPr lang="en-US"/>
              <a:t>These families represent:</a:t>
            </a:r>
          </a:p>
          <a:p>
            <a:pPr lvl="1"/>
            <a:r>
              <a:rPr lang="en-US"/>
              <a:t>Personal vehicle </a:t>
            </a:r>
          </a:p>
          <a:p>
            <a:pPr lvl="1"/>
            <a:r>
              <a:rPr lang="en-US"/>
              <a:t>Walks alone</a:t>
            </a:r>
          </a:p>
          <a:p>
            <a:pPr lvl="1"/>
            <a:r>
              <a:rPr lang="en-US"/>
              <a:t>Walks with parent</a:t>
            </a:r>
          </a:p>
          <a:p>
            <a:r>
              <a:rPr lang="en-US"/>
              <a:t>75 percent would not feel comfortable allowing their child to walk in any grade  </a:t>
            </a:r>
          </a:p>
          <a:p>
            <a:r>
              <a:rPr lang="en-US"/>
              <a:t>Half cited distance as a barrier to walking to school </a:t>
            </a:r>
          </a:p>
          <a:p>
            <a:r>
              <a:rPr lang="en-US"/>
              <a:t>Speed of traffic, the safety of intersections, and presence of crossing guards (lack of) are all factors that affect their decision to let their student walk / bike to school</a:t>
            </a:r>
          </a:p>
          <a:p>
            <a:r>
              <a:rPr lang="en-US"/>
              <a:t>Some are also concerned about crime in the area</a:t>
            </a:r>
          </a:p>
          <a:p>
            <a:r>
              <a:rPr lang="en-US"/>
              <a:t>Specific mention of challenges crossing Armenia and Howard, as well as parked cars on major streets impeding visibility when trying to cross   </a:t>
            </a:r>
          </a:p>
        </p:txBody>
      </p:sp>
    </p:spTree>
    <p:extLst>
      <p:ext uri="{BB962C8B-B14F-4D97-AF65-F5344CB8AC3E}">
        <p14:creationId xmlns:p14="http://schemas.microsoft.com/office/powerpoint/2010/main" val="503358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3105150" cy="6858000"/>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73386" y="1873885"/>
            <a:ext cx="2539278" cy="1325563"/>
          </a:xfrm>
        </p:spPr>
        <p:txBody>
          <a:bodyPr>
            <a:normAutofit fontScale="90000"/>
          </a:bodyPr>
          <a:lstStyle/>
          <a:p>
            <a:pPr marL="168275"/>
            <a:r>
              <a:rPr lang="en-US" sz="4000">
                <a:solidFill>
                  <a:schemeClr val="bg1"/>
                </a:solidFill>
                <a:latin typeface="Piepie" panose="04020B07020B02020202" pitchFamily="82" charset="0"/>
              </a:rPr>
              <a:t>West Tampa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Elementary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Survey Results </a:t>
            </a:r>
          </a:p>
        </p:txBody>
      </p:sp>
      <p:pic>
        <p:nvPicPr>
          <p:cNvPr id="11" name="Picture 10" descr="Chart, pie chart&#10;&#10;Description automatically generated">
            <a:extLst>
              <a:ext uri="{FF2B5EF4-FFF2-40B4-BE49-F238E27FC236}">
                <a16:creationId xmlns:a16="http://schemas.microsoft.com/office/drawing/2014/main" id="{7910E4F1-1F77-4646-B49A-368687966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252" y="0"/>
            <a:ext cx="8877748" cy="6858000"/>
          </a:xfrm>
          <a:prstGeom prst="rect">
            <a:avLst/>
          </a:prstGeom>
        </p:spPr>
      </p:pic>
    </p:spTree>
    <p:extLst>
      <p:ext uri="{BB962C8B-B14F-4D97-AF65-F5344CB8AC3E}">
        <p14:creationId xmlns:p14="http://schemas.microsoft.com/office/powerpoint/2010/main" val="3684244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3105150" cy="6858000"/>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73386" y="1873885"/>
            <a:ext cx="2539278" cy="1325563"/>
          </a:xfrm>
        </p:spPr>
        <p:txBody>
          <a:bodyPr>
            <a:normAutofit fontScale="90000"/>
          </a:bodyPr>
          <a:lstStyle/>
          <a:p>
            <a:pPr marL="168275"/>
            <a:r>
              <a:rPr lang="en-US" sz="4000">
                <a:solidFill>
                  <a:schemeClr val="bg1"/>
                </a:solidFill>
                <a:latin typeface="Piepie" panose="04020B07020B02020202" pitchFamily="82" charset="0"/>
              </a:rPr>
              <a:t>West Tampa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Elementary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Preliminary Ideas </a:t>
            </a:r>
          </a:p>
        </p:txBody>
      </p:sp>
      <p:pic>
        <p:nvPicPr>
          <p:cNvPr id="7" name="Content Placeholder 6" descr="A picture containing map&#10;&#10;Description automatically generated">
            <a:extLst>
              <a:ext uri="{FF2B5EF4-FFF2-40B4-BE49-F238E27FC236}">
                <a16:creationId xmlns:a16="http://schemas.microsoft.com/office/drawing/2014/main" id="{FD87746F-A825-4E53-B45F-A4AFB0008F9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4622"/>
          <a:stretch/>
        </p:blipFill>
        <p:spPr>
          <a:xfrm>
            <a:off x="4180719" y="169279"/>
            <a:ext cx="6758223" cy="6688721"/>
          </a:xfrm>
        </p:spPr>
      </p:pic>
    </p:spTree>
    <p:extLst>
      <p:ext uri="{BB962C8B-B14F-4D97-AF65-F5344CB8AC3E}">
        <p14:creationId xmlns:p14="http://schemas.microsoft.com/office/powerpoint/2010/main" val="459318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685800" y="511175"/>
            <a:ext cx="10515600" cy="949325"/>
          </a:xfrm>
        </p:spPr>
        <p:txBody>
          <a:bodyPr>
            <a:normAutofit/>
          </a:bodyPr>
          <a:lstStyle/>
          <a:p>
            <a:r>
              <a:rPr lang="en-US" sz="4000">
                <a:solidFill>
                  <a:schemeClr val="bg1"/>
                </a:solidFill>
                <a:latin typeface="Piepie" panose="04020B07020B02020202" pitchFamily="82" charset="0"/>
              </a:rPr>
              <a:t>Project Overview</a:t>
            </a:r>
          </a:p>
        </p:txBody>
      </p:sp>
      <p:sp>
        <p:nvSpPr>
          <p:cNvPr id="5" name="TextBox 4">
            <a:extLst>
              <a:ext uri="{FF2B5EF4-FFF2-40B4-BE49-F238E27FC236}">
                <a16:creationId xmlns:a16="http://schemas.microsoft.com/office/drawing/2014/main" id="{4C8F85BD-A8AB-4894-ADA8-2BA370AD1EBB}"/>
              </a:ext>
            </a:extLst>
          </p:cNvPr>
          <p:cNvSpPr txBox="1"/>
          <p:nvPr/>
        </p:nvSpPr>
        <p:spPr>
          <a:xfrm>
            <a:off x="583494" y="2105581"/>
            <a:ext cx="5760156" cy="4585871"/>
          </a:xfrm>
          <a:prstGeom prst="rect">
            <a:avLst/>
          </a:prstGeom>
          <a:noFill/>
        </p:spPr>
        <p:txBody>
          <a:bodyPr wrap="square" rtlCol="0">
            <a:spAutoFit/>
          </a:bodyPr>
          <a:lstStyle/>
          <a:p>
            <a:pPr marL="342900" indent="-342900" algn="l">
              <a:buFont typeface="Arial" panose="020B0604020202020204" pitchFamily="34" charset="0"/>
              <a:buChar char="•"/>
            </a:pPr>
            <a:r>
              <a:rPr lang="en-US" sz="2400" b="0" i="0" u="none" strike="noStrike" baseline="0">
                <a:latin typeface="Neutraface Text Bold" panose="02000800040000020004" pitchFamily="50" charset="0"/>
              </a:rPr>
              <a:t>Building on the School Safety Study completed in 2018</a:t>
            </a:r>
          </a:p>
          <a:p>
            <a:pPr algn="l"/>
            <a:endParaRPr lang="en-US" sz="2400" b="0" i="0" u="none" strike="noStrike" baseline="0">
              <a:latin typeface="Neutraface Text Bold" panose="02000800040000020004" pitchFamily="50" charset="0"/>
            </a:endParaRPr>
          </a:p>
          <a:p>
            <a:pPr marL="342900" indent="-342900" algn="l">
              <a:buFont typeface="Arial" panose="020B0604020202020204" pitchFamily="34" charset="0"/>
              <a:buChar char="•"/>
            </a:pPr>
            <a:r>
              <a:rPr lang="en-US" sz="2400" b="0" i="0" u="none" strike="noStrike" baseline="0">
                <a:latin typeface="Neutraface Text Bold" panose="02000800040000020004" pitchFamily="50" charset="0"/>
              </a:rPr>
              <a:t>Identification of physical transportation system improvements around and connecting to a set-of schools</a:t>
            </a:r>
          </a:p>
          <a:p>
            <a:pPr algn="l"/>
            <a:endParaRPr lang="en-US" sz="2400" b="0" i="0" u="none" strike="noStrike" baseline="0">
              <a:latin typeface="Neutraface Text Bold" panose="02000800040000020004" pitchFamily="50" charset="0"/>
            </a:endParaRPr>
          </a:p>
          <a:p>
            <a:pPr marL="342900" indent="-342900" algn="l">
              <a:buFont typeface="Arial" panose="020B0604020202020204" pitchFamily="34" charset="0"/>
              <a:buChar char="•"/>
            </a:pPr>
            <a:r>
              <a:rPr lang="en-US" sz="2400" b="0" i="0" u="none" strike="noStrike" baseline="0">
                <a:latin typeface="Neutraface Text Bold" panose="02000800040000020004" pitchFamily="50" charset="0"/>
              </a:rPr>
              <a:t>Development of school specific education and encouragement strategies and a template/process that can be used for other schools in the district</a:t>
            </a:r>
            <a:endParaRPr lang="en-US" sz="2400">
              <a:latin typeface="Neutraface Text Bold" panose="02000800040000020004" pitchFamily="50" charset="0"/>
            </a:endParaRPr>
          </a:p>
          <a:p>
            <a:pPr marL="285750" indent="-285750" algn="l">
              <a:buFont typeface="Arial" panose="020B0604020202020204" pitchFamily="34" charset="0"/>
              <a:buChar char="•"/>
            </a:pPr>
            <a:endParaRPr lang="en-US" sz="2800">
              <a:latin typeface="Myriad Pro" panose="020B0503030403020204" pitchFamily="34" charset="0"/>
            </a:endParaRPr>
          </a:p>
        </p:txBody>
      </p:sp>
      <p:pic>
        <p:nvPicPr>
          <p:cNvPr id="4" name="Picture 3">
            <a:extLst>
              <a:ext uri="{FF2B5EF4-FFF2-40B4-BE49-F238E27FC236}">
                <a16:creationId xmlns:a16="http://schemas.microsoft.com/office/drawing/2014/main" id="{611924DB-6D18-4AAE-B292-F1B5BDCCA75A}"/>
              </a:ext>
            </a:extLst>
          </p:cNvPr>
          <p:cNvPicPr>
            <a:picLocks noChangeAspect="1"/>
          </p:cNvPicPr>
          <p:nvPr/>
        </p:nvPicPr>
        <p:blipFill>
          <a:blip r:embed="rId3"/>
          <a:stretch>
            <a:fillRect/>
          </a:stretch>
        </p:blipFill>
        <p:spPr>
          <a:xfrm>
            <a:off x="6802570" y="2262525"/>
            <a:ext cx="5149175" cy="3477875"/>
          </a:xfrm>
          <a:prstGeom prst="rect">
            <a:avLst/>
          </a:prstGeom>
        </p:spPr>
      </p:pic>
    </p:spTree>
    <p:extLst>
      <p:ext uri="{BB962C8B-B14F-4D97-AF65-F5344CB8AC3E}">
        <p14:creationId xmlns:p14="http://schemas.microsoft.com/office/powerpoint/2010/main" val="3312275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idx="4294967295"/>
          </p:nvPr>
        </p:nvSpPr>
        <p:spPr>
          <a:xfrm>
            <a:off x="0" y="511175"/>
            <a:ext cx="10515600" cy="949325"/>
          </a:xfrm>
        </p:spPr>
        <p:txBody>
          <a:bodyPr>
            <a:normAutofit/>
          </a:bodyPr>
          <a:lstStyle/>
          <a:p>
            <a:pPr marL="168275"/>
            <a:r>
              <a:rPr lang="en-US" sz="4000">
                <a:solidFill>
                  <a:schemeClr val="bg1"/>
                </a:solidFill>
                <a:latin typeface="Piepie" panose="04020B07020B02020202" pitchFamily="82" charset="0"/>
              </a:rPr>
              <a:t>Potter Elementary</a:t>
            </a:r>
          </a:p>
        </p:txBody>
      </p:sp>
      <p:pic>
        <p:nvPicPr>
          <p:cNvPr id="13" name="Picture 12" descr="A picture containing map&#10;&#10;Description automatically generated">
            <a:extLst>
              <a:ext uri="{FF2B5EF4-FFF2-40B4-BE49-F238E27FC236}">
                <a16:creationId xmlns:a16="http://schemas.microsoft.com/office/drawing/2014/main" id="{5CC87FFF-82B2-4C78-8465-4D889E34DF96}"/>
              </a:ext>
            </a:extLst>
          </p:cNvPr>
          <p:cNvPicPr>
            <a:picLocks noChangeAspect="1"/>
          </p:cNvPicPr>
          <p:nvPr/>
        </p:nvPicPr>
        <p:blipFill rotWithShape="1">
          <a:blip r:embed="rId3">
            <a:extLst>
              <a:ext uri="{28A0092B-C50C-407E-A947-70E740481C1C}">
                <a14:useLocalDpi xmlns:a14="http://schemas.microsoft.com/office/drawing/2010/main" val="0"/>
              </a:ext>
            </a:extLst>
          </a:blip>
          <a:srcRect r="67542" b="82000"/>
          <a:stretch/>
        </p:blipFill>
        <p:spPr>
          <a:xfrm>
            <a:off x="393131" y="5497273"/>
            <a:ext cx="3440084" cy="1234440"/>
          </a:xfrm>
          <a:prstGeom prst="rect">
            <a:avLst/>
          </a:prstGeom>
        </p:spPr>
      </p:pic>
      <p:pic>
        <p:nvPicPr>
          <p:cNvPr id="4" name="Picture 3" descr="Map&#10;&#10;Description automatically generated with medium confidence">
            <a:extLst>
              <a:ext uri="{FF2B5EF4-FFF2-40B4-BE49-F238E27FC236}">
                <a16:creationId xmlns:a16="http://schemas.microsoft.com/office/drawing/2014/main" id="{89EA7C20-4D06-41C3-A2EC-2B27292ED173}"/>
              </a:ext>
            </a:extLst>
          </p:cNvPr>
          <p:cNvPicPr>
            <a:picLocks noChangeAspect="1"/>
          </p:cNvPicPr>
          <p:nvPr/>
        </p:nvPicPr>
        <p:blipFill rotWithShape="1">
          <a:blip r:embed="rId4">
            <a:extLst>
              <a:ext uri="{28A0092B-C50C-407E-A947-70E740481C1C}">
                <a14:useLocalDpi xmlns:a14="http://schemas.microsoft.com/office/drawing/2010/main" val="0"/>
              </a:ext>
            </a:extLst>
          </a:blip>
          <a:srcRect l="20758" b="3631"/>
          <a:stretch/>
        </p:blipFill>
        <p:spPr>
          <a:xfrm>
            <a:off x="4055953" y="248970"/>
            <a:ext cx="8398666" cy="6609030"/>
          </a:xfrm>
          <a:prstGeom prst="rect">
            <a:avLst/>
          </a:prstGeom>
        </p:spPr>
      </p:pic>
      <p:pic>
        <p:nvPicPr>
          <p:cNvPr id="8" name="Picture 7" descr="Map&#10;&#10;Description automatically generated with medium confidence">
            <a:extLst>
              <a:ext uri="{FF2B5EF4-FFF2-40B4-BE49-F238E27FC236}">
                <a16:creationId xmlns:a16="http://schemas.microsoft.com/office/drawing/2014/main" id="{997C7A6F-3157-46DD-820C-8793C989BF24}"/>
              </a:ext>
            </a:extLst>
          </p:cNvPr>
          <p:cNvPicPr>
            <a:picLocks noChangeAspect="1"/>
          </p:cNvPicPr>
          <p:nvPr/>
        </p:nvPicPr>
        <p:blipFill rotWithShape="1">
          <a:blip r:embed="rId4">
            <a:extLst>
              <a:ext uri="{28A0092B-C50C-407E-A947-70E740481C1C}">
                <a14:useLocalDpi xmlns:a14="http://schemas.microsoft.com/office/drawing/2010/main" val="0"/>
              </a:ext>
            </a:extLst>
          </a:blip>
          <a:srcRect t="34984" r="79242" b="35181"/>
          <a:stretch/>
        </p:blipFill>
        <p:spPr>
          <a:xfrm>
            <a:off x="1013142" y="3391795"/>
            <a:ext cx="2200061" cy="2046083"/>
          </a:xfrm>
          <a:prstGeom prst="rect">
            <a:avLst/>
          </a:prstGeom>
        </p:spPr>
      </p:pic>
      <p:sp>
        <p:nvSpPr>
          <p:cNvPr id="12" name="Rectangle 11">
            <a:extLst>
              <a:ext uri="{FF2B5EF4-FFF2-40B4-BE49-F238E27FC236}">
                <a16:creationId xmlns:a16="http://schemas.microsoft.com/office/drawing/2014/main" id="{FB20C510-C022-472E-9A52-0FAF55D672CA}"/>
              </a:ext>
            </a:extLst>
          </p:cNvPr>
          <p:cNvSpPr/>
          <p:nvPr/>
        </p:nvSpPr>
        <p:spPr>
          <a:xfrm>
            <a:off x="4055953" y="248970"/>
            <a:ext cx="1548142" cy="117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334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D904DA-169E-4F80-8E3A-E779DA5A32E1}"/>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p:txBody>
          <a:bodyPr>
            <a:normAutofit/>
          </a:bodyPr>
          <a:lstStyle/>
          <a:p>
            <a:pPr marL="168275"/>
            <a:r>
              <a:rPr lang="en-US" sz="4000">
                <a:solidFill>
                  <a:schemeClr val="bg1"/>
                </a:solidFill>
                <a:latin typeface="Piepie" panose="04020B07020B02020202" pitchFamily="82" charset="0"/>
              </a:rPr>
              <a:t>Potter Elementary – Survey Results </a:t>
            </a:r>
          </a:p>
        </p:txBody>
      </p:sp>
      <p:sp>
        <p:nvSpPr>
          <p:cNvPr id="5" name="Text Placeholder 4">
            <a:extLst>
              <a:ext uri="{FF2B5EF4-FFF2-40B4-BE49-F238E27FC236}">
                <a16:creationId xmlns:a16="http://schemas.microsoft.com/office/drawing/2014/main" id="{78C99E57-A796-4124-A488-A1A10CED31C7}"/>
              </a:ext>
            </a:extLst>
          </p:cNvPr>
          <p:cNvSpPr>
            <a:spLocks noGrp="1"/>
          </p:cNvSpPr>
          <p:nvPr>
            <p:ph type="body" idx="1"/>
          </p:nvPr>
        </p:nvSpPr>
        <p:spPr/>
        <p:txBody>
          <a:bodyPr/>
          <a:lstStyle/>
          <a:p>
            <a:r>
              <a:rPr lang="en-US"/>
              <a:t>Family Survey </a:t>
            </a:r>
          </a:p>
        </p:txBody>
      </p:sp>
      <p:sp>
        <p:nvSpPr>
          <p:cNvPr id="8" name="Content Placeholder 7">
            <a:extLst>
              <a:ext uri="{FF2B5EF4-FFF2-40B4-BE49-F238E27FC236}">
                <a16:creationId xmlns:a16="http://schemas.microsoft.com/office/drawing/2014/main" id="{6D0E9797-9826-4D24-B865-FCFCC64880E3}"/>
              </a:ext>
            </a:extLst>
          </p:cNvPr>
          <p:cNvSpPr>
            <a:spLocks noGrp="1"/>
          </p:cNvSpPr>
          <p:nvPr>
            <p:ph sz="half" idx="2"/>
          </p:nvPr>
        </p:nvSpPr>
        <p:spPr/>
        <p:txBody>
          <a:bodyPr>
            <a:normAutofit fontScale="62500" lnSpcReduction="20000"/>
          </a:bodyPr>
          <a:lstStyle/>
          <a:p>
            <a:r>
              <a:rPr lang="en-US"/>
              <a:t>Four families completed survey, some with multiple children at the school</a:t>
            </a:r>
          </a:p>
          <a:p>
            <a:r>
              <a:rPr lang="en-US"/>
              <a:t>These families represent:</a:t>
            </a:r>
          </a:p>
          <a:p>
            <a:pPr lvl="1"/>
            <a:r>
              <a:rPr lang="en-US"/>
              <a:t>Bus rider </a:t>
            </a:r>
          </a:p>
          <a:p>
            <a:pPr lvl="1"/>
            <a:r>
              <a:rPr lang="en-US"/>
              <a:t>Personal vehicle </a:t>
            </a:r>
          </a:p>
          <a:p>
            <a:pPr lvl="1"/>
            <a:r>
              <a:rPr lang="en-US"/>
              <a:t>Walking school bus participant </a:t>
            </a:r>
          </a:p>
          <a:p>
            <a:r>
              <a:rPr lang="en-US"/>
              <a:t>Half would not feel comfortable allowing their child to walk in any grade  </a:t>
            </a:r>
          </a:p>
          <a:p>
            <a:r>
              <a:rPr lang="en-US"/>
              <a:t>Half cited distance as a barrier to walking to school </a:t>
            </a:r>
          </a:p>
          <a:p>
            <a:r>
              <a:rPr lang="en-US"/>
              <a:t>Speed of traffic, the safety of intersections, and presence (lack of) are all factors that affect their decision to let their student walk / bike to school </a:t>
            </a:r>
          </a:p>
          <a:p>
            <a:r>
              <a:rPr lang="en-US"/>
              <a:t>Some are also concerned about crime in the area </a:t>
            </a:r>
          </a:p>
        </p:txBody>
      </p:sp>
    </p:spTree>
    <p:extLst>
      <p:ext uri="{BB962C8B-B14F-4D97-AF65-F5344CB8AC3E}">
        <p14:creationId xmlns:p14="http://schemas.microsoft.com/office/powerpoint/2010/main" val="4222613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3105150" cy="6858000"/>
          </a:xfrm>
          <a:prstGeom prst="rect">
            <a:avLst/>
          </a:prstGeom>
          <a:solidFill>
            <a:srgbClr val="9B4189"/>
          </a:solidFill>
          <a:ln>
            <a:solidFill>
              <a:srgbClr val="9B4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73386" y="1873885"/>
            <a:ext cx="2539278" cy="1325563"/>
          </a:xfrm>
        </p:spPr>
        <p:txBody>
          <a:bodyPr>
            <a:normAutofit fontScale="90000"/>
          </a:bodyPr>
          <a:lstStyle/>
          <a:p>
            <a:pPr marL="168275"/>
            <a:r>
              <a:rPr lang="en-US" sz="4000">
                <a:solidFill>
                  <a:schemeClr val="bg1"/>
                </a:solidFill>
                <a:latin typeface="Piepie" panose="04020B07020B02020202" pitchFamily="82" charset="0"/>
              </a:rPr>
              <a:t>Potter Elementary</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Survey Results</a:t>
            </a:r>
          </a:p>
        </p:txBody>
      </p:sp>
      <p:pic>
        <p:nvPicPr>
          <p:cNvPr id="7" name="Content Placeholder 16" descr="Chart, application, pie chart&#10;&#10;Description automatically generated">
            <a:extLst>
              <a:ext uri="{FF2B5EF4-FFF2-40B4-BE49-F238E27FC236}">
                <a16:creationId xmlns:a16="http://schemas.microsoft.com/office/drawing/2014/main" id="{60EED321-90C1-4146-A343-80691BDDE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828" y="-16001"/>
            <a:ext cx="8919172" cy="6890001"/>
          </a:xfrm>
          <a:prstGeom prst="rect">
            <a:avLst/>
          </a:prstGeom>
        </p:spPr>
      </p:pic>
    </p:spTree>
    <p:extLst>
      <p:ext uri="{BB962C8B-B14F-4D97-AF65-F5344CB8AC3E}">
        <p14:creationId xmlns:p14="http://schemas.microsoft.com/office/powerpoint/2010/main" val="1554455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3105150" cy="6858000"/>
          </a:xfrm>
          <a:prstGeom prst="rect">
            <a:avLst/>
          </a:prstGeom>
          <a:solidFill>
            <a:srgbClr val="9B4189"/>
          </a:solidFill>
          <a:ln>
            <a:solidFill>
              <a:srgbClr val="9B4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73386" y="1873885"/>
            <a:ext cx="2539278" cy="1325563"/>
          </a:xfrm>
        </p:spPr>
        <p:txBody>
          <a:bodyPr>
            <a:normAutofit fontScale="90000"/>
          </a:bodyPr>
          <a:lstStyle/>
          <a:p>
            <a:pPr marL="168275"/>
            <a:r>
              <a:rPr lang="en-US" sz="4000">
                <a:solidFill>
                  <a:schemeClr val="bg1"/>
                </a:solidFill>
                <a:latin typeface="Piepie" panose="04020B07020B02020202" pitchFamily="82" charset="0"/>
              </a:rPr>
              <a:t>Potter Elementary</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Preliminary Ideas </a:t>
            </a:r>
          </a:p>
        </p:txBody>
      </p:sp>
      <p:pic>
        <p:nvPicPr>
          <p:cNvPr id="11" name="Content Placeholder 10" descr="Map&#10;&#10;Description automatically generated">
            <a:extLst>
              <a:ext uri="{FF2B5EF4-FFF2-40B4-BE49-F238E27FC236}">
                <a16:creationId xmlns:a16="http://schemas.microsoft.com/office/drawing/2014/main" id="{FFE81C29-9F50-4D55-B9AE-30C13E3DED2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4797"/>
          <a:stretch/>
        </p:blipFill>
        <p:spPr>
          <a:xfrm>
            <a:off x="5328515" y="0"/>
            <a:ext cx="6790099" cy="6738359"/>
          </a:xfrm>
        </p:spPr>
      </p:pic>
      <p:pic>
        <p:nvPicPr>
          <p:cNvPr id="13" name="Picture 12" descr="Map&#10;&#10;Description automatically generated">
            <a:extLst>
              <a:ext uri="{FF2B5EF4-FFF2-40B4-BE49-F238E27FC236}">
                <a16:creationId xmlns:a16="http://schemas.microsoft.com/office/drawing/2014/main" id="{46F50105-F152-41AA-BAC9-DBE22B2529F8}"/>
              </a:ext>
            </a:extLst>
          </p:cNvPr>
          <p:cNvPicPr>
            <a:picLocks noChangeAspect="1"/>
          </p:cNvPicPr>
          <p:nvPr/>
        </p:nvPicPr>
        <p:blipFill rotWithShape="1">
          <a:blip r:embed="rId3">
            <a:extLst>
              <a:ext uri="{28A0092B-C50C-407E-A947-70E740481C1C}">
                <a14:useLocalDpi xmlns:a14="http://schemas.microsoft.com/office/drawing/2010/main" val="0"/>
              </a:ext>
            </a:extLst>
          </a:blip>
          <a:srcRect t="46653" r="66600" b="46653"/>
          <a:stretch/>
        </p:blipFill>
        <p:spPr>
          <a:xfrm>
            <a:off x="2996629" y="5661990"/>
            <a:ext cx="3539974" cy="459105"/>
          </a:xfrm>
          <a:prstGeom prst="rect">
            <a:avLst/>
          </a:prstGeom>
        </p:spPr>
      </p:pic>
    </p:spTree>
    <p:extLst>
      <p:ext uri="{BB962C8B-B14F-4D97-AF65-F5344CB8AC3E}">
        <p14:creationId xmlns:p14="http://schemas.microsoft.com/office/powerpoint/2010/main" val="2644560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idx="4294967295"/>
          </p:nvPr>
        </p:nvSpPr>
        <p:spPr>
          <a:xfrm>
            <a:off x="0" y="511175"/>
            <a:ext cx="10515600" cy="949325"/>
          </a:xfrm>
        </p:spPr>
        <p:txBody>
          <a:bodyPr>
            <a:normAutofit/>
          </a:bodyPr>
          <a:lstStyle/>
          <a:p>
            <a:pPr marL="168275"/>
            <a:r>
              <a:rPr lang="en-US" sz="4000">
                <a:solidFill>
                  <a:schemeClr val="bg1"/>
                </a:solidFill>
                <a:latin typeface="Piepie" panose="04020B07020B02020202" pitchFamily="82" charset="0"/>
              </a:rPr>
              <a:t>Jefferson High School</a:t>
            </a:r>
          </a:p>
        </p:txBody>
      </p:sp>
      <p:pic>
        <p:nvPicPr>
          <p:cNvPr id="13" name="Picture 12" descr="A picture containing map&#10;&#10;Description automatically generated">
            <a:extLst>
              <a:ext uri="{FF2B5EF4-FFF2-40B4-BE49-F238E27FC236}">
                <a16:creationId xmlns:a16="http://schemas.microsoft.com/office/drawing/2014/main" id="{5CC87FFF-82B2-4C78-8465-4D889E34DF96}"/>
              </a:ext>
            </a:extLst>
          </p:cNvPr>
          <p:cNvPicPr>
            <a:picLocks noChangeAspect="1"/>
          </p:cNvPicPr>
          <p:nvPr/>
        </p:nvPicPr>
        <p:blipFill rotWithShape="1">
          <a:blip r:embed="rId3">
            <a:extLst>
              <a:ext uri="{28A0092B-C50C-407E-A947-70E740481C1C}">
                <a14:useLocalDpi xmlns:a14="http://schemas.microsoft.com/office/drawing/2010/main" val="0"/>
              </a:ext>
            </a:extLst>
          </a:blip>
          <a:srcRect r="67542" b="82000"/>
          <a:stretch/>
        </p:blipFill>
        <p:spPr>
          <a:xfrm>
            <a:off x="874741" y="5452005"/>
            <a:ext cx="3440084" cy="1234440"/>
          </a:xfrm>
          <a:prstGeom prst="rect">
            <a:avLst/>
          </a:prstGeom>
        </p:spPr>
      </p:pic>
      <p:pic>
        <p:nvPicPr>
          <p:cNvPr id="4" name="Picture 3" descr="Map&#10;&#10;Description automatically generated with medium confidence">
            <a:extLst>
              <a:ext uri="{FF2B5EF4-FFF2-40B4-BE49-F238E27FC236}">
                <a16:creationId xmlns:a16="http://schemas.microsoft.com/office/drawing/2014/main" id="{410BC8BF-355A-47FA-AA31-667B639291D8}"/>
              </a:ext>
            </a:extLst>
          </p:cNvPr>
          <p:cNvPicPr>
            <a:picLocks noChangeAspect="1"/>
          </p:cNvPicPr>
          <p:nvPr/>
        </p:nvPicPr>
        <p:blipFill rotWithShape="1">
          <a:blip r:embed="rId4">
            <a:extLst>
              <a:ext uri="{28A0092B-C50C-407E-A947-70E740481C1C}">
                <a14:useLocalDpi xmlns:a14="http://schemas.microsoft.com/office/drawing/2010/main" val="0"/>
              </a:ext>
            </a:extLst>
          </a:blip>
          <a:srcRect l="21013" t="25611" r="11163"/>
          <a:stretch/>
        </p:blipFill>
        <p:spPr>
          <a:xfrm>
            <a:off x="5099241" y="1756372"/>
            <a:ext cx="7188452" cy="5101628"/>
          </a:xfrm>
          <a:prstGeom prst="rect">
            <a:avLst/>
          </a:prstGeom>
        </p:spPr>
      </p:pic>
      <p:pic>
        <p:nvPicPr>
          <p:cNvPr id="8" name="Picture 7" descr="Map&#10;&#10;Description automatically generated with medium confidence">
            <a:extLst>
              <a:ext uri="{FF2B5EF4-FFF2-40B4-BE49-F238E27FC236}">
                <a16:creationId xmlns:a16="http://schemas.microsoft.com/office/drawing/2014/main" id="{C43B31F7-D5A8-4118-8256-FFD1CC5A6011}"/>
              </a:ext>
            </a:extLst>
          </p:cNvPr>
          <p:cNvPicPr>
            <a:picLocks noChangeAspect="1"/>
          </p:cNvPicPr>
          <p:nvPr/>
        </p:nvPicPr>
        <p:blipFill rotWithShape="1">
          <a:blip r:embed="rId4">
            <a:extLst>
              <a:ext uri="{28A0092B-C50C-407E-A947-70E740481C1C}">
                <a14:useLocalDpi xmlns:a14="http://schemas.microsoft.com/office/drawing/2010/main" val="0"/>
              </a:ext>
            </a:extLst>
          </a:blip>
          <a:srcRect t="41142" r="79328" b="40858"/>
          <a:stretch/>
        </p:blipFill>
        <p:spPr>
          <a:xfrm>
            <a:off x="1584288" y="4188141"/>
            <a:ext cx="2191008" cy="1234440"/>
          </a:xfrm>
          <a:prstGeom prst="rect">
            <a:avLst/>
          </a:prstGeom>
        </p:spPr>
      </p:pic>
    </p:spTree>
    <p:extLst>
      <p:ext uri="{BB962C8B-B14F-4D97-AF65-F5344CB8AC3E}">
        <p14:creationId xmlns:p14="http://schemas.microsoft.com/office/powerpoint/2010/main" val="3266417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p:txBody>
          <a:bodyPr>
            <a:normAutofit/>
          </a:bodyPr>
          <a:lstStyle/>
          <a:p>
            <a:pPr marL="168275"/>
            <a:r>
              <a:rPr lang="en-US" sz="4000">
                <a:solidFill>
                  <a:schemeClr val="bg1"/>
                </a:solidFill>
                <a:latin typeface="Piepie" panose="04020B07020B02020202" pitchFamily="82" charset="0"/>
              </a:rPr>
              <a:t>Jefferson High School – Survey Results </a:t>
            </a:r>
          </a:p>
        </p:txBody>
      </p:sp>
      <p:sp>
        <p:nvSpPr>
          <p:cNvPr id="5" name="Text Placeholder 4">
            <a:extLst>
              <a:ext uri="{FF2B5EF4-FFF2-40B4-BE49-F238E27FC236}">
                <a16:creationId xmlns:a16="http://schemas.microsoft.com/office/drawing/2014/main" id="{78C99E57-A796-4124-A488-A1A10CED31C7}"/>
              </a:ext>
            </a:extLst>
          </p:cNvPr>
          <p:cNvSpPr>
            <a:spLocks noGrp="1"/>
          </p:cNvSpPr>
          <p:nvPr>
            <p:ph type="body" idx="1"/>
          </p:nvPr>
        </p:nvSpPr>
        <p:spPr/>
        <p:txBody>
          <a:bodyPr/>
          <a:lstStyle/>
          <a:p>
            <a:r>
              <a:rPr lang="en-US"/>
              <a:t>Family Survey </a:t>
            </a:r>
          </a:p>
        </p:txBody>
      </p:sp>
      <p:sp>
        <p:nvSpPr>
          <p:cNvPr id="8" name="Content Placeholder 7">
            <a:extLst>
              <a:ext uri="{FF2B5EF4-FFF2-40B4-BE49-F238E27FC236}">
                <a16:creationId xmlns:a16="http://schemas.microsoft.com/office/drawing/2014/main" id="{6D0E9797-9826-4D24-B865-FCFCC64880E3}"/>
              </a:ext>
            </a:extLst>
          </p:cNvPr>
          <p:cNvSpPr>
            <a:spLocks noGrp="1"/>
          </p:cNvSpPr>
          <p:nvPr>
            <p:ph sz="half" idx="2"/>
          </p:nvPr>
        </p:nvSpPr>
        <p:spPr/>
        <p:txBody>
          <a:bodyPr>
            <a:normAutofit fontScale="55000" lnSpcReduction="20000"/>
          </a:bodyPr>
          <a:lstStyle/>
          <a:p>
            <a:r>
              <a:rPr lang="en-US"/>
              <a:t>28 families completed survey, some with multiple children at the school</a:t>
            </a:r>
          </a:p>
          <a:p>
            <a:r>
              <a:rPr lang="en-US"/>
              <a:t>These families represent:</a:t>
            </a:r>
          </a:p>
          <a:p>
            <a:pPr lvl="1"/>
            <a:r>
              <a:rPr lang="en-US"/>
              <a:t>Bus rider (58%)</a:t>
            </a:r>
          </a:p>
          <a:p>
            <a:pPr lvl="1"/>
            <a:r>
              <a:rPr lang="en-US"/>
              <a:t>Personal vehicle (25%)</a:t>
            </a:r>
          </a:p>
          <a:p>
            <a:pPr lvl="1"/>
            <a:r>
              <a:rPr lang="en-US"/>
              <a:t>Public Transit (4%)</a:t>
            </a:r>
          </a:p>
          <a:p>
            <a:pPr lvl="1"/>
            <a:r>
              <a:rPr lang="en-US"/>
              <a:t>Carpool (4%)</a:t>
            </a:r>
          </a:p>
          <a:p>
            <a:pPr lvl="1"/>
            <a:r>
              <a:rPr lang="en-US"/>
              <a:t>Walks (4%) </a:t>
            </a:r>
          </a:p>
          <a:p>
            <a:r>
              <a:rPr lang="en-US"/>
              <a:t>67% would not feel comfortable allowing their child to walk in any grade  </a:t>
            </a:r>
          </a:p>
          <a:p>
            <a:r>
              <a:rPr lang="en-US"/>
              <a:t>Half cited distance as a barrier to walking to school </a:t>
            </a:r>
          </a:p>
          <a:p>
            <a:r>
              <a:rPr lang="en-US"/>
              <a:t>Speed of traffic, the safety of intersections, and lighting are all factors that affect their decision to let their student walk / bike to school </a:t>
            </a:r>
          </a:p>
          <a:p>
            <a:r>
              <a:rPr lang="en-US"/>
              <a:t>Some are also concerned about crime in the area </a:t>
            </a:r>
          </a:p>
        </p:txBody>
      </p:sp>
      <p:sp>
        <p:nvSpPr>
          <p:cNvPr id="9" name="Text Placeholder 8">
            <a:extLst>
              <a:ext uri="{FF2B5EF4-FFF2-40B4-BE49-F238E27FC236}">
                <a16:creationId xmlns:a16="http://schemas.microsoft.com/office/drawing/2014/main" id="{C79B46A6-D00A-421C-BB0F-DD6CBDA7C313}"/>
              </a:ext>
            </a:extLst>
          </p:cNvPr>
          <p:cNvSpPr>
            <a:spLocks noGrp="1"/>
          </p:cNvSpPr>
          <p:nvPr>
            <p:ph type="body" sz="quarter" idx="3"/>
          </p:nvPr>
        </p:nvSpPr>
        <p:spPr/>
        <p:txBody>
          <a:bodyPr/>
          <a:lstStyle/>
          <a:p>
            <a:r>
              <a:rPr lang="en-US"/>
              <a:t>Principal Survey</a:t>
            </a:r>
          </a:p>
        </p:txBody>
      </p:sp>
      <p:sp>
        <p:nvSpPr>
          <p:cNvPr id="10" name="Content Placeholder 9">
            <a:extLst>
              <a:ext uri="{FF2B5EF4-FFF2-40B4-BE49-F238E27FC236}">
                <a16:creationId xmlns:a16="http://schemas.microsoft.com/office/drawing/2014/main" id="{065DD99C-20AF-4138-B696-A80594774E40}"/>
              </a:ext>
            </a:extLst>
          </p:cNvPr>
          <p:cNvSpPr>
            <a:spLocks noGrp="1"/>
          </p:cNvSpPr>
          <p:nvPr>
            <p:ph sz="quarter" idx="4"/>
          </p:nvPr>
        </p:nvSpPr>
        <p:spPr/>
        <p:txBody>
          <a:bodyPr>
            <a:normAutofit fontScale="55000" lnSpcReduction="20000"/>
          </a:bodyPr>
          <a:lstStyle/>
          <a:p>
            <a:r>
              <a:rPr lang="en-US"/>
              <a:t>Noted school would benefit from a school transportation study but did not complete remainder of survey</a:t>
            </a:r>
          </a:p>
        </p:txBody>
      </p:sp>
    </p:spTree>
    <p:extLst>
      <p:ext uri="{BB962C8B-B14F-4D97-AF65-F5344CB8AC3E}">
        <p14:creationId xmlns:p14="http://schemas.microsoft.com/office/powerpoint/2010/main" val="577546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3105150" cy="6858000"/>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73386" y="1873885"/>
            <a:ext cx="2539278" cy="1325563"/>
          </a:xfrm>
        </p:spPr>
        <p:txBody>
          <a:bodyPr>
            <a:normAutofit fontScale="90000"/>
          </a:bodyPr>
          <a:lstStyle/>
          <a:p>
            <a:pPr marL="168275"/>
            <a:r>
              <a:rPr lang="en-US" sz="4000">
                <a:solidFill>
                  <a:schemeClr val="bg1"/>
                </a:solidFill>
                <a:latin typeface="Piepie" panose="04020B07020B02020202" pitchFamily="82" charset="0"/>
              </a:rPr>
              <a:t>Jefferson High School</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Preliminary Ideas </a:t>
            </a:r>
          </a:p>
        </p:txBody>
      </p:sp>
      <p:pic>
        <p:nvPicPr>
          <p:cNvPr id="7" name="Content Placeholder 6" descr="Map&#10;&#10;Description automatically generated">
            <a:extLst>
              <a:ext uri="{FF2B5EF4-FFF2-40B4-BE49-F238E27FC236}">
                <a16:creationId xmlns:a16="http://schemas.microsoft.com/office/drawing/2014/main" id="{2790E007-8F64-402D-A05E-E2AAC6DB178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4445" r="10087"/>
          <a:stretch/>
        </p:blipFill>
        <p:spPr>
          <a:xfrm>
            <a:off x="6384261" y="91609"/>
            <a:ext cx="5734353" cy="6689437"/>
          </a:xfrm>
        </p:spPr>
      </p:pic>
      <p:pic>
        <p:nvPicPr>
          <p:cNvPr id="9" name="Picture 8" descr="Map&#10;&#10;Description automatically generated">
            <a:extLst>
              <a:ext uri="{FF2B5EF4-FFF2-40B4-BE49-F238E27FC236}">
                <a16:creationId xmlns:a16="http://schemas.microsoft.com/office/drawing/2014/main" id="{887D3E4A-75F0-4FE3-B6F4-287822C90C4E}"/>
              </a:ext>
            </a:extLst>
          </p:cNvPr>
          <p:cNvPicPr>
            <a:picLocks noChangeAspect="1"/>
          </p:cNvPicPr>
          <p:nvPr/>
        </p:nvPicPr>
        <p:blipFill rotWithShape="1">
          <a:blip r:embed="rId3">
            <a:extLst>
              <a:ext uri="{28A0092B-C50C-407E-A947-70E740481C1C}">
                <a14:useLocalDpi xmlns:a14="http://schemas.microsoft.com/office/drawing/2010/main" val="0"/>
              </a:ext>
            </a:extLst>
          </a:blip>
          <a:srcRect t="41188" r="66600" b="40858"/>
          <a:stretch/>
        </p:blipFill>
        <p:spPr>
          <a:xfrm>
            <a:off x="3630372" y="1290863"/>
            <a:ext cx="3539974" cy="1231271"/>
          </a:xfrm>
          <a:prstGeom prst="rect">
            <a:avLst/>
          </a:prstGeom>
        </p:spPr>
      </p:pic>
    </p:spTree>
    <p:extLst>
      <p:ext uri="{BB962C8B-B14F-4D97-AF65-F5344CB8AC3E}">
        <p14:creationId xmlns:p14="http://schemas.microsoft.com/office/powerpoint/2010/main" val="2501949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idx="4294967295"/>
          </p:nvPr>
        </p:nvSpPr>
        <p:spPr>
          <a:xfrm>
            <a:off x="0" y="511175"/>
            <a:ext cx="10515600" cy="949325"/>
          </a:xfrm>
        </p:spPr>
        <p:txBody>
          <a:bodyPr>
            <a:normAutofit/>
          </a:bodyPr>
          <a:lstStyle/>
          <a:p>
            <a:pPr marL="168275"/>
            <a:r>
              <a:rPr lang="en-US" sz="4000">
                <a:solidFill>
                  <a:schemeClr val="bg1"/>
                </a:solidFill>
                <a:latin typeface="Piepie" panose="04020B07020B02020202" pitchFamily="82" charset="0"/>
              </a:rPr>
              <a:t>Just/Stewart/Blake</a:t>
            </a:r>
          </a:p>
        </p:txBody>
      </p:sp>
      <p:pic>
        <p:nvPicPr>
          <p:cNvPr id="13" name="Picture 12" descr="A picture containing map&#10;&#10;Description automatically generated">
            <a:extLst>
              <a:ext uri="{FF2B5EF4-FFF2-40B4-BE49-F238E27FC236}">
                <a16:creationId xmlns:a16="http://schemas.microsoft.com/office/drawing/2014/main" id="{5CC87FFF-82B2-4C78-8465-4D889E34DF96}"/>
              </a:ext>
            </a:extLst>
          </p:cNvPr>
          <p:cNvPicPr>
            <a:picLocks noChangeAspect="1"/>
          </p:cNvPicPr>
          <p:nvPr/>
        </p:nvPicPr>
        <p:blipFill rotWithShape="1">
          <a:blip r:embed="rId3">
            <a:extLst>
              <a:ext uri="{28A0092B-C50C-407E-A947-70E740481C1C}">
                <a14:useLocalDpi xmlns:a14="http://schemas.microsoft.com/office/drawing/2010/main" val="0"/>
              </a:ext>
            </a:extLst>
          </a:blip>
          <a:srcRect r="67542" b="82000"/>
          <a:stretch/>
        </p:blipFill>
        <p:spPr>
          <a:xfrm>
            <a:off x="106262" y="5480671"/>
            <a:ext cx="3440084" cy="1234440"/>
          </a:xfrm>
          <a:prstGeom prst="rect">
            <a:avLst/>
          </a:prstGeom>
        </p:spPr>
      </p:pic>
      <p:pic>
        <p:nvPicPr>
          <p:cNvPr id="4" name="Picture 3" descr="Map&#10;&#10;Description automatically generated">
            <a:extLst>
              <a:ext uri="{FF2B5EF4-FFF2-40B4-BE49-F238E27FC236}">
                <a16:creationId xmlns:a16="http://schemas.microsoft.com/office/drawing/2014/main" id="{E55A18A3-351A-49BE-9F43-7F8103B4872D}"/>
              </a:ext>
            </a:extLst>
          </p:cNvPr>
          <p:cNvPicPr>
            <a:picLocks noChangeAspect="1"/>
          </p:cNvPicPr>
          <p:nvPr/>
        </p:nvPicPr>
        <p:blipFill rotWithShape="1">
          <a:blip r:embed="rId4">
            <a:extLst>
              <a:ext uri="{28A0092B-C50C-407E-A947-70E740481C1C}">
                <a14:useLocalDpi xmlns:a14="http://schemas.microsoft.com/office/drawing/2010/main" val="0"/>
              </a:ext>
            </a:extLst>
          </a:blip>
          <a:srcRect l="21063" t="10693" b="17756"/>
          <a:stretch/>
        </p:blipFill>
        <p:spPr>
          <a:xfrm>
            <a:off x="3862157" y="1951022"/>
            <a:ext cx="8380559" cy="4906978"/>
          </a:xfrm>
          <a:prstGeom prst="rect">
            <a:avLst/>
          </a:prstGeom>
        </p:spPr>
      </p:pic>
      <p:pic>
        <p:nvPicPr>
          <p:cNvPr id="8" name="Picture 7" descr="Map&#10;&#10;Description automatically generated">
            <a:extLst>
              <a:ext uri="{FF2B5EF4-FFF2-40B4-BE49-F238E27FC236}">
                <a16:creationId xmlns:a16="http://schemas.microsoft.com/office/drawing/2014/main" id="{932553D8-43C7-4BF8-823A-B4E3EC1EF642}"/>
              </a:ext>
            </a:extLst>
          </p:cNvPr>
          <p:cNvPicPr>
            <a:picLocks noChangeAspect="1"/>
          </p:cNvPicPr>
          <p:nvPr/>
        </p:nvPicPr>
        <p:blipFill rotWithShape="1">
          <a:blip r:embed="rId4">
            <a:extLst>
              <a:ext uri="{28A0092B-C50C-407E-A947-70E740481C1C}">
                <a14:useLocalDpi xmlns:a14="http://schemas.microsoft.com/office/drawing/2010/main" val="0"/>
              </a:ext>
            </a:extLst>
          </a:blip>
          <a:srcRect t="35673" r="79413" b="35578"/>
          <a:stretch/>
        </p:blipFill>
        <p:spPr>
          <a:xfrm>
            <a:off x="186495" y="2171895"/>
            <a:ext cx="3440084" cy="3108555"/>
          </a:xfrm>
          <a:prstGeom prst="rect">
            <a:avLst/>
          </a:prstGeom>
        </p:spPr>
      </p:pic>
    </p:spTree>
    <p:extLst>
      <p:ext uri="{BB962C8B-B14F-4D97-AF65-F5344CB8AC3E}">
        <p14:creationId xmlns:p14="http://schemas.microsoft.com/office/powerpoint/2010/main" val="896804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p:txBody>
          <a:bodyPr>
            <a:normAutofit/>
          </a:bodyPr>
          <a:lstStyle/>
          <a:p>
            <a:pPr marL="168275"/>
            <a:r>
              <a:rPr lang="en-US" sz="4000">
                <a:solidFill>
                  <a:schemeClr val="bg1"/>
                </a:solidFill>
                <a:latin typeface="Piepie" panose="04020B07020B02020202" pitchFamily="82" charset="0"/>
              </a:rPr>
              <a:t>Just – Survey Results </a:t>
            </a:r>
          </a:p>
        </p:txBody>
      </p:sp>
      <p:sp>
        <p:nvSpPr>
          <p:cNvPr id="5" name="Text Placeholder 4">
            <a:extLst>
              <a:ext uri="{FF2B5EF4-FFF2-40B4-BE49-F238E27FC236}">
                <a16:creationId xmlns:a16="http://schemas.microsoft.com/office/drawing/2014/main" id="{78C99E57-A796-4124-A488-A1A10CED31C7}"/>
              </a:ext>
            </a:extLst>
          </p:cNvPr>
          <p:cNvSpPr>
            <a:spLocks noGrp="1"/>
          </p:cNvSpPr>
          <p:nvPr>
            <p:ph type="body" idx="1"/>
          </p:nvPr>
        </p:nvSpPr>
        <p:spPr/>
        <p:txBody>
          <a:bodyPr/>
          <a:lstStyle/>
          <a:p>
            <a:r>
              <a:rPr lang="en-US"/>
              <a:t>Family Survey – Just Elementary </a:t>
            </a:r>
          </a:p>
        </p:txBody>
      </p:sp>
      <p:sp>
        <p:nvSpPr>
          <p:cNvPr id="4" name="Content Placeholder 3">
            <a:extLst>
              <a:ext uri="{FF2B5EF4-FFF2-40B4-BE49-F238E27FC236}">
                <a16:creationId xmlns:a16="http://schemas.microsoft.com/office/drawing/2014/main" id="{2CDC90F1-E3C6-45D9-B8F4-CB204B5FB002}"/>
              </a:ext>
            </a:extLst>
          </p:cNvPr>
          <p:cNvSpPr>
            <a:spLocks noGrp="1"/>
          </p:cNvSpPr>
          <p:nvPr>
            <p:ph sz="half" idx="2"/>
          </p:nvPr>
        </p:nvSpPr>
        <p:spPr>
          <a:xfrm>
            <a:off x="839788" y="2505075"/>
            <a:ext cx="5157787" cy="1628013"/>
          </a:xfrm>
        </p:spPr>
        <p:txBody>
          <a:bodyPr>
            <a:normAutofit/>
          </a:bodyPr>
          <a:lstStyle/>
          <a:p>
            <a:r>
              <a:rPr lang="en-US"/>
              <a:t>No responses from Just Families; we interviewed several neighbors and families during the field review </a:t>
            </a:r>
          </a:p>
        </p:txBody>
      </p:sp>
    </p:spTree>
    <p:extLst>
      <p:ext uri="{BB962C8B-B14F-4D97-AF65-F5344CB8AC3E}">
        <p14:creationId xmlns:p14="http://schemas.microsoft.com/office/powerpoint/2010/main" val="203042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p:txBody>
          <a:bodyPr>
            <a:normAutofit/>
          </a:bodyPr>
          <a:lstStyle/>
          <a:p>
            <a:pPr marL="168275"/>
            <a:r>
              <a:rPr lang="en-US" sz="4000">
                <a:solidFill>
                  <a:schemeClr val="bg1"/>
                </a:solidFill>
                <a:latin typeface="Piepie" panose="04020B07020B02020202" pitchFamily="82" charset="0"/>
              </a:rPr>
              <a:t>Stewart – Survey Results </a:t>
            </a:r>
          </a:p>
        </p:txBody>
      </p:sp>
      <p:sp>
        <p:nvSpPr>
          <p:cNvPr id="5" name="Text Placeholder 4">
            <a:extLst>
              <a:ext uri="{FF2B5EF4-FFF2-40B4-BE49-F238E27FC236}">
                <a16:creationId xmlns:a16="http://schemas.microsoft.com/office/drawing/2014/main" id="{78C99E57-A796-4124-A488-A1A10CED31C7}"/>
              </a:ext>
            </a:extLst>
          </p:cNvPr>
          <p:cNvSpPr>
            <a:spLocks noGrp="1"/>
          </p:cNvSpPr>
          <p:nvPr>
            <p:ph type="body" idx="1"/>
          </p:nvPr>
        </p:nvSpPr>
        <p:spPr/>
        <p:txBody>
          <a:bodyPr/>
          <a:lstStyle/>
          <a:p>
            <a:r>
              <a:rPr lang="en-US"/>
              <a:t>Family Survey – Stewart  </a:t>
            </a:r>
          </a:p>
        </p:txBody>
      </p:sp>
      <p:sp>
        <p:nvSpPr>
          <p:cNvPr id="9" name="Text Placeholder 8">
            <a:extLst>
              <a:ext uri="{FF2B5EF4-FFF2-40B4-BE49-F238E27FC236}">
                <a16:creationId xmlns:a16="http://schemas.microsoft.com/office/drawing/2014/main" id="{C79B46A6-D00A-421C-BB0F-DD6CBDA7C313}"/>
              </a:ext>
            </a:extLst>
          </p:cNvPr>
          <p:cNvSpPr>
            <a:spLocks noGrp="1"/>
          </p:cNvSpPr>
          <p:nvPr>
            <p:ph type="body" sz="quarter" idx="3"/>
          </p:nvPr>
        </p:nvSpPr>
        <p:spPr/>
        <p:txBody>
          <a:bodyPr/>
          <a:lstStyle/>
          <a:p>
            <a:r>
              <a:rPr lang="en-US"/>
              <a:t>Family Survey – Stewart</a:t>
            </a:r>
          </a:p>
        </p:txBody>
      </p:sp>
      <p:sp>
        <p:nvSpPr>
          <p:cNvPr id="4" name="Content Placeholder 3">
            <a:extLst>
              <a:ext uri="{FF2B5EF4-FFF2-40B4-BE49-F238E27FC236}">
                <a16:creationId xmlns:a16="http://schemas.microsoft.com/office/drawing/2014/main" id="{2CDC90F1-E3C6-45D9-B8F4-CB204B5FB002}"/>
              </a:ext>
            </a:extLst>
          </p:cNvPr>
          <p:cNvSpPr>
            <a:spLocks noGrp="1"/>
          </p:cNvSpPr>
          <p:nvPr>
            <p:ph sz="half" idx="2"/>
          </p:nvPr>
        </p:nvSpPr>
        <p:spPr>
          <a:xfrm>
            <a:off x="839788" y="2505074"/>
            <a:ext cx="5157787" cy="3810381"/>
          </a:xfrm>
        </p:spPr>
        <p:txBody>
          <a:bodyPr>
            <a:normAutofit fontScale="70000" lnSpcReduction="20000"/>
          </a:bodyPr>
          <a:lstStyle/>
          <a:p>
            <a:pPr marL="231775" indent="-231775">
              <a:buFont typeface="Arial" panose="020B0604020202020204" pitchFamily="34" charset="0"/>
              <a:buChar char="•"/>
            </a:pPr>
            <a:r>
              <a:rPr lang="en-US" sz="2800"/>
              <a:t>40 families completed survey, some with multiple children at the school. These families represent:</a:t>
            </a:r>
          </a:p>
          <a:p>
            <a:pPr marL="688975" lvl="2" indent="-231775"/>
            <a:r>
              <a:rPr lang="en-US" sz="2400"/>
              <a:t>Bus rider (55%)</a:t>
            </a:r>
          </a:p>
          <a:p>
            <a:pPr marL="688975" lvl="2" indent="-231775"/>
            <a:r>
              <a:rPr lang="en-US" sz="2400"/>
              <a:t>Personal vehicle (33%)</a:t>
            </a:r>
          </a:p>
          <a:p>
            <a:pPr marL="688975" lvl="2" indent="-231775"/>
            <a:r>
              <a:rPr lang="en-US" sz="2400"/>
              <a:t>Public Transit (2.5%)</a:t>
            </a:r>
          </a:p>
          <a:p>
            <a:pPr marL="688975" lvl="2" indent="-231775"/>
            <a:r>
              <a:rPr lang="en-US" sz="2400"/>
              <a:t>Carpool (0%)</a:t>
            </a:r>
          </a:p>
          <a:p>
            <a:pPr marL="688975" lvl="2" indent="-231775"/>
            <a:r>
              <a:rPr lang="en-US" sz="2400"/>
              <a:t>Walks (7%) </a:t>
            </a:r>
          </a:p>
          <a:p>
            <a:pPr marL="688975" lvl="2" indent="-231775"/>
            <a:r>
              <a:rPr lang="en-US" sz="2400"/>
              <a:t>Bikes (2.5%) </a:t>
            </a:r>
          </a:p>
          <a:p>
            <a:pPr marL="231775" indent="-231775">
              <a:buFont typeface="Arial" panose="020B0604020202020204" pitchFamily="34" charset="0"/>
              <a:buChar char="•"/>
            </a:pPr>
            <a:r>
              <a:rPr lang="en-US" sz="2800"/>
              <a:t>73% would not feel comfortable allowing their child to walk in any grade  </a:t>
            </a:r>
          </a:p>
          <a:p>
            <a:pPr marL="231775" indent="-231775">
              <a:buFont typeface="Arial" panose="020B0604020202020204" pitchFamily="34" charset="0"/>
              <a:buChar char="•"/>
            </a:pPr>
            <a:r>
              <a:rPr lang="en-US" sz="2800"/>
              <a:t>Speed of traffic, the safety of intersections, and lighting are all factors that affect their decision to let their student walk / bike to school </a:t>
            </a:r>
          </a:p>
        </p:txBody>
      </p:sp>
      <p:sp>
        <p:nvSpPr>
          <p:cNvPr id="11" name="Content Placeholder 10">
            <a:extLst>
              <a:ext uri="{FF2B5EF4-FFF2-40B4-BE49-F238E27FC236}">
                <a16:creationId xmlns:a16="http://schemas.microsoft.com/office/drawing/2014/main" id="{3B9F6692-72BE-4CD9-ADD4-3EBEE509248B}"/>
              </a:ext>
            </a:extLst>
          </p:cNvPr>
          <p:cNvSpPr>
            <a:spLocks noGrp="1"/>
          </p:cNvSpPr>
          <p:nvPr>
            <p:ph sz="quarter" idx="4"/>
          </p:nvPr>
        </p:nvSpPr>
        <p:spPr>
          <a:xfrm>
            <a:off x="6172200" y="2505074"/>
            <a:ext cx="5183188" cy="4352926"/>
          </a:xfrm>
        </p:spPr>
        <p:txBody>
          <a:bodyPr>
            <a:normAutofit fontScale="70000" lnSpcReduction="20000"/>
          </a:bodyPr>
          <a:lstStyle/>
          <a:p>
            <a:pPr marL="231775" indent="-231775">
              <a:buFont typeface="Arial" panose="020B0604020202020204" pitchFamily="34" charset="0"/>
              <a:buChar char="•"/>
            </a:pPr>
            <a:r>
              <a:rPr lang="en-US"/>
              <a:t>Lack of peers / group to walk with </a:t>
            </a:r>
          </a:p>
          <a:p>
            <a:pPr marL="231775" indent="-231775">
              <a:buFont typeface="Arial" panose="020B0604020202020204" pitchFamily="34" charset="0"/>
              <a:buChar char="•"/>
            </a:pPr>
            <a:r>
              <a:rPr lang="en-US"/>
              <a:t>Safety at bus stop is a deterrent </a:t>
            </a:r>
          </a:p>
          <a:p>
            <a:pPr marL="231775" indent="-231775">
              <a:buFont typeface="Arial" panose="020B0604020202020204" pitchFamily="34" charset="0"/>
              <a:buChar char="•"/>
            </a:pPr>
            <a:r>
              <a:rPr lang="en-US" sz="2800"/>
              <a:t>Locked gates on Riverwalk barrier to biking </a:t>
            </a:r>
          </a:p>
          <a:p>
            <a:pPr marL="231775" indent="-231775">
              <a:buFont typeface="Arial" panose="020B0604020202020204" pitchFamily="34" charset="0"/>
              <a:buChar char="•"/>
            </a:pPr>
            <a:r>
              <a:rPr lang="en-US"/>
              <a:t>Assault of other students on bus </a:t>
            </a:r>
          </a:p>
          <a:p>
            <a:pPr marL="231775" indent="-231775">
              <a:buFont typeface="Arial" panose="020B0604020202020204" pitchFamily="34" charset="0"/>
              <a:buChar char="•"/>
            </a:pPr>
            <a:r>
              <a:rPr lang="en-US" sz="2800"/>
              <a:t>Lack of infrastructure for people walking and biking </a:t>
            </a:r>
          </a:p>
          <a:p>
            <a:pPr marL="231775" indent="-231775">
              <a:buFont typeface="Arial" panose="020B0604020202020204" pitchFamily="34" charset="0"/>
              <a:buChar char="•"/>
            </a:pPr>
            <a:r>
              <a:rPr lang="en-US"/>
              <a:t>Groups of students in neighborhood behaving inappropriately a barrier to others walking </a:t>
            </a:r>
          </a:p>
          <a:p>
            <a:pPr marL="231775" indent="-231775">
              <a:buFont typeface="Arial" panose="020B0604020202020204" pitchFamily="34" charset="0"/>
              <a:buChar char="•"/>
            </a:pPr>
            <a:r>
              <a:rPr lang="en-US" sz="2800"/>
              <a:t>Location of bus stop adjacent to sex offender residence (this has not been independently verified) </a:t>
            </a:r>
          </a:p>
          <a:p>
            <a:pPr marL="231775" indent="-231775">
              <a:buFont typeface="Arial" panose="020B0604020202020204" pitchFamily="34" charset="0"/>
              <a:buChar char="•"/>
            </a:pPr>
            <a:r>
              <a:rPr lang="en-US"/>
              <a:t>Lack of lighting at bus stop </a:t>
            </a:r>
            <a:endParaRPr lang="en-US" sz="2800"/>
          </a:p>
          <a:p>
            <a:pPr marL="231775" indent="-231775">
              <a:buFont typeface="Arial" panose="020B0604020202020204" pitchFamily="34" charset="0"/>
              <a:buChar char="•"/>
            </a:pPr>
            <a:endParaRPr lang="en-US" sz="2800"/>
          </a:p>
          <a:p>
            <a:endParaRPr lang="en-US"/>
          </a:p>
        </p:txBody>
      </p:sp>
    </p:spTree>
    <p:extLst>
      <p:ext uri="{BB962C8B-B14F-4D97-AF65-F5344CB8AC3E}">
        <p14:creationId xmlns:p14="http://schemas.microsoft.com/office/powerpoint/2010/main" val="940924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685800" y="511175"/>
            <a:ext cx="10515600" cy="949325"/>
          </a:xfrm>
        </p:spPr>
        <p:txBody>
          <a:bodyPr>
            <a:normAutofit/>
          </a:bodyPr>
          <a:lstStyle/>
          <a:p>
            <a:r>
              <a:rPr lang="en-US" sz="4000">
                <a:solidFill>
                  <a:schemeClr val="bg1"/>
                </a:solidFill>
                <a:latin typeface="Piepie" panose="04020B07020B02020202" pitchFamily="82" charset="0"/>
              </a:rPr>
              <a:t>Project Overview</a:t>
            </a:r>
          </a:p>
        </p:txBody>
      </p:sp>
      <p:sp>
        <p:nvSpPr>
          <p:cNvPr id="5" name="TextBox 4">
            <a:extLst>
              <a:ext uri="{FF2B5EF4-FFF2-40B4-BE49-F238E27FC236}">
                <a16:creationId xmlns:a16="http://schemas.microsoft.com/office/drawing/2014/main" id="{4C8F85BD-A8AB-4894-ADA8-2BA370AD1EBB}"/>
              </a:ext>
            </a:extLst>
          </p:cNvPr>
          <p:cNvSpPr txBox="1"/>
          <p:nvPr/>
        </p:nvSpPr>
        <p:spPr>
          <a:xfrm>
            <a:off x="685800" y="2293014"/>
            <a:ext cx="9620250" cy="4524315"/>
          </a:xfrm>
          <a:prstGeom prst="rect">
            <a:avLst/>
          </a:prstGeom>
          <a:noFill/>
        </p:spPr>
        <p:txBody>
          <a:bodyPr wrap="square" rtlCol="0">
            <a:spAutoFit/>
          </a:bodyPr>
          <a:lstStyle/>
          <a:p>
            <a:pPr marL="285750" indent="-285750" algn="l">
              <a:buFont typeface="Arial" panose="020B0604020202020204" pitchFamily="34" charset="0"/>
              <a:buChar char="•"/>
            </a:pPr>
            <a:r>
              <a:rPr lang="en-US" sz="2400" b="1" i="1">
                <a:latin typeface="Neutraface Text Bold" panose="02000800040000020004" pitchFamily="50" charset="0"/>
              </a:rPr>
              <a:t>Assemble Stakeholder Group</a:t>
            </a:r>
          </a:p>
          <a:p>
            <a:pPr algn="l"/>
            <a:endParaRPr lang="en-US" sz="2400" b="1">
              <a:latin typeface="Neutraface Text Bold" panose="02000800040000020004" pitchFamily="50" charset="0"/>
            </a:endParaRPr>
          </a:p>
          <a:p>
            <a:pPr marL="285750" indent="-285750">
              <a:buFont typeface="Arial" panose="020B0604020202020204" pitchFamily="34" charset="0"/>
              <a:buChar char="•"/>
            </a:pPr>
            <a:r>
              <a:rPr lang="en-US" sz="2400" b="1" i="1">
                <a:latin typeface="Neutraface Text Bold" panose="02000800040000020004" pitchFamily="50" charset="0"/>
              </a:rPr>
              <a:t>Survey District Families and School Administration </a:t>
            </a:r>
          </a:p>
          <a:p>
            <a:pPr marL="285750" indent="-285750">
              <a:buFont typeface="Arial" panose="020B0604020202020204" pitchFamily="34" charset="0"/>
              <a:buChar char="•"/>
            </a:pPr>
            <a:endParaRPr lang="en-US" sz="2400" b="1" i="1">
              <a:latin typeface="Neutraface Text Bold" panose="02000800040000020004" pitchFamily="50" charset="0"/>
            </a:endParaRPr>
          </a:p>
          <a:p>
            <a:pPr marL="285750" indent="-285750" algn="l">
              <a:buFont typeface="Arial" panose="020B0604020202020204" pitchFamily="34" charset="0"/>
              <a:buChar char="•"/>
            </a:pPr>
            <a:r>
              <a:rPr lang="en-US" sz="2400" b="1" i="1">
                <a:latin typeface="Neutraface Text Bold" panose="02000800040000020004" pitchFamily="50" charset="0"/>
              </a:rPr>
              <a:t>Update School Prioritization List</a:t>
            </a:r>
          </a:p>
          <a:p>
            <a:pPr algn="l"/>
            <a:endParaRPr lang="en-US" sz="2400">
              <a:latin typeface="Neutraface Text Bold" panose="02000800040000020004" pitchFamily="50" charset="0"/>
            </a:endParaRPr>
          </a:p>
          <a:p>
            <a:pPr marL="285750" indent="-285750" algn="l">
              <a:buFont typeface="Arial" panose="020B0604020202020204" pitchFamily="34" charset="0"/>
              <a:buChar char="•"/>
            </a:pPr>
            <a:r>
              <a:rPr lang="en-US" sz="2400">
                <a:latin typeface="Neutraface Text Bold" panose="02000800040000020004" pitchFamily="50" charset="0"/>
              </a:rPr>
              <a:t>Assess Existing Safe Routes to School Programs at Area Schools</a:t>
            </a:r>
          </a:p>
          <a:p>
            <a:pPr algn="l"/>
            <a:endParaRPr lang="en-US" sz="2400">
              <a:latin typeface="Neutraface Text Bold" panose="02000800040000020004" pitchFamily="50" charset="0"/>
            </a:endParaRPr>
          </a:p>
          <a:p>
            <a:pPr marL="285750" indent="-285750">
              <a:buFont typeface="Arial" panose="020B0604020202020204" pitchFamily="34" charset="0"/>
              <a:buChar char="•"/>
            </a:pPr>
            <a:r>
              <a:rPr lang="en-US" sz="2400">
                <a:latin typeface="Neutraface Text Bold" panose="02000800040000020004" pitchFamily="50" charset="0"/>
              </a:rPr>
              <a:t>Develop Educational and Encouragement Materials for Select Schools</a:t>
            </a:r>
          </a:p>
          <a:p>
            <a:pPr marL="285750" indent="-285750">
              <a:buFont typeface="Arial" panose="020B0604020202020204" pitchFamily="34" charset="0"/>
              <a:buChar char="•"/>
            </a:pPr>
            <a:endParaRPr lang="en-US" sz="2400">
              <a:latin typeface="Neutraface Text Bold" panose="02000800040000020004" pitchFamily="50" charset="0"/>
            </a:endParaRPr>
          </a:p>
          <a:p>
            <a:pPr marL="285750" indent="-285750" algn="l">
              <a:buFont typeface="Arial" panose="020B0604020202020204" pitchFamily="34" charset="0"/>
              <a:buChar char="•"/>
            </a:pPr>
            <a:r>
              <a:rPr lang="en-US" sz="2400">
                <a:latin typeface="Neutraface Text Bold" panose="02000800040000020004" pitchFamily="50" charset="0"/>
              </a:rPr>
              <a:t>Identify Physical Improvements for Select Schools</a:t>
            </a:r>
          </a:p>
          <a:p>
            <a:pPr algn="l"/>
            <a:endParaRPr lang="en-US" sz="2400">
              <a:latin typeface="Neutraface Text Bold" panose="02000800040000020004" pitchFamily="50" charset="0"/>
            </a:endParaRPr>
          </a:p>
        </p:txBody>
      </p:sp>
      <p:pic>
        <p:nvPicPr>
          <p:cNvPr id="2052" name="Picture 4" descr="Florida Safe Routes to School, Florida Department of Transportation">
            <a:extLst>
              <a:ext uri="{FF2B5EF4-FFF2-40B4-BE49-F238E27FC236}">
                <a16:creationId xmlns:a16="http://schemas.microsoft.com/office/drawing/2014/main" id="{48BD6DD8-FF93-41E6-A60F-C6C44A628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005" y="2293014"/>
            <a:ext cx="3790899" cy="1971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141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p:txBody>
          <a:bodyPr>
            <a:normAutofit/>
          </a:bodyPr>
          <a:lstStyle/>
          <a:p>
            <a:pPr marL="168275"/>
            <a:r>
              <a:rPr lang="en-US" sz="4000">
                <a:solidFill>
                  <a:schemeClr val="bg1"/>
                </a:solidFill>
                <a:latin typeface="Piepie" panose="04020B07020B02020202" pitchFamily="82" charset="0"/>
              </a:rPr>
              <a:t>Blake – Survey Results </a:t>
            </a:r>
          </a:p>
        </p:txBody>
      </p:sp>
      <p:sp>
        <p:nvSpPr>
          <p:cNvPr id="5" name="Text Placeholder 4">
            <a:extLst>
              <a:ext uri="{FF2B5EF4-FFF2-40B4-BE49-F238E27FC236}">
                <a16:creationId xmlns:a16="http://schemas.microsoft.com/office/drawing/2014/main" id="{78C99E57-A796-4124-A488-A1A10CED31C7}"/>
              </a:ext>
            </a:extLst>
          </p:cNvPr>
          <p:cNvSpPr>
            <a:spLocks noGrp="1"/>
          </p:cNvSpPr>
          <p:nvPr>
            <p:ph type="body" idx="1"/>
          </p:nvPr>
        </p:nvSpPr>
        <p:spPr/>
        <p:txBody>
          <a:bodyPr/>
          <a:lstStyle/>
          <a:p>
            <a:r>
              <a:rPr lang="en-US"/>
              <a:t>Family Survey – Blake  </a:t>
            </a:r>
          </a:p>
        </p:txBody>
      </p:sp>
      <p:sp>
        <p:nvSpPr>
          <p:cNvPr id="9" name="Text Placeholder 8">
            <a:extLst>
              <a:ext uri="{FF2B5EF4-FFF2-40B4-BE49-F238E27FC236}">
                <a16:creationId xmlns:a16="http://schemas.microsoft.com/office/drawing/2014/main" id="{C79B46A6-D00A-421C-BB0F-DD6CBDA7C313}"/>
              </a:ext>
            </a:extLst>
          </p:cNvPr>
          <p:cNvSpPr>
            <a:spLocks noGrp="1"/>
          </p:cNvSpPr>
          <p:nvPr>
            <p:ph type="body" sz="quarter" idx="3"/>
          </p:nvPr>
        </p:nvSpPr>
        <p:spPr/>
        <p:txBody>
          <a:bodyPr/>
          <a:lstStyle/>
          <a:p>
            <a:r>
              <a:rPr lang="en-US"/>
              <a:t>Family Survey – Blake</a:t>
            </a:r>
          </a:p>
        </p:txBody>
      </p:sp>
      <p:sp>
        <p:nvSpPr>
          <p:cNvPr id="4" name="Content Placeholder 3">
            <a:extLst>
              <a:ext uri="{FF2B5EF4-FFF2-40B4-BE49-F238E27FC236}">
                <a16:creationId xmlns:a16="http://schemas.microsoft.com/office/drawing/2014/main" id="{2CDC90F1-E3C6-45D9-B8F4-CB204B5FB002}"/>
              </a:ext>
            </a:extLst>
          </p:cNvPr>
          <p:cNvSpPr>
            <a:spLocks noGrp="1"/>
          </p:cNvSpPr>
          <p:nvPr>
            <p:ph sz="half" idx="2"/>
          </p:nvPr>
        </p:nvSpPr>
        <p:spPr>
          <a:xfrm>
            <a:off x="839788" y="2505074"/>
            <a:ext cx="5157787" cy="3810381"/>
          </a:xfrm>
        </p:spPr>
        <p:txBody>
          <a:bodyPr>
            <a:normAutofit fontScale="70000" lnSpcReduction="20000"/>
          </a:bodyPr>
          <a:lstStyle/>
          <a:p>
            <a:pPr marL="231775" indent="-231775">
              <a:buFont typeface="Arial" panose="020B0604020202020204" pitchFamily="34" charset="0"/>
              <a:buChar char="•"/>
            </a:pPr>
            <a:r>
              <a:rPr lang="en-US" sz="2800"/>
              <a:t>49 families completed survey, some with multiple children at the school. These families represent:</a:t>
            </a:r>
          </a:p>
          <a:p>
            <a:pPr marL="688975" lvl="2" indent="-231775"/>
            <a:r>
              <a:rPr lang="en-US" sz="2400"/>
              <a:t>Bus rider (40%)</a:t>
            </a:r>
          </a:p>
          <a:p>
            <a:pPr marL="688975" lvl="2" indent="-231775"/>
            <a:r>
              <a:rPr lang="en-US" sz="2400"/>
              <a:t>Personal vehicle (45%)</a:t>
            </a:r>
          </a:p>
          <a:p>
            <a:pPr marL="688975" lvl="2" indent="-231775"/>
            <a:r>
              <a:rPr lang="en-US" sz="2400"/>
              <a:t>Public Transit (0%)</a:t>
            </a:r>
          </a:p>
          <a:p>
            <a:pPr marL="688975" lvl="2" indent="-231775"/>
            <a:r>
              <a:rPr lang="en-US" sz="2400"/>
              <a:t>Carpool (0%)</a:t>
            </a:r>
          </a:p>
          <a:p>
            <a:pPr marL="688975" lvl="2" indent="-231775"/>
            <a:r>
              <a:rPr lang="en-US" sz="2400"/>
              <a:t>Walks (15%) </a:t>
            </a:r>
          </a:p>
          <a:p>
            <a:pPr marL="688975" lvl="2" indent="-231775"/>
            <a:r>
              <a:rPr lang="en-US" sz="2400"/>
              <a:t>Bikes (0%) </a:t>
            </a:r>
          </a:p>
          <a:p>
            <a:pPr marL="231775" indent="-231775">
              <a:buFont typeface="Arial" panose="020B0604020202020204" pitchFamily="34" charset="0"/>
              <a:buChar char="•"/>
            </a:pPr>
            <a:r>
              <a:rPr lang="en-US" sz="2800"/>
              <a:t>36% would not feel comfortable allowing their child to walk in any grade  </a:t>
            </a:r>
          </a:p>
          <a:p>
            <a:pPr marL="231775" indent="-231775">
              <a:buFont typeface="Arial" panose="020B0604020202020204" pitchFamily="34" charset="0"/>
              <a:buChar char="•"/>
            </a:pPr>
            <a:r>
              <a:rPr lang="en-US" sz="2800"/>
              <a:t>Speed of traffic, the safety of intersections, and lighting are all factors that affect their decision to let their student walk / bike to school </a:t>
            </a:r>
          </a:p>
        </p:txBody>
      </p:sp>
      <p:sp>
        <p:nvSpPr>
          <p:cNvPr id="11" name="Content Placeholder 10">
            <a:extLst>
              <a:ext uri="{FF2B5EF4-FFF2-40B4-BE49-F238E27FC236}">
                <a16:creationId xmlns:a16="http://schemas.microsoft.com/office/drawing/2014/main" id="{3B9F6692-72BE-4CD9-ADD4-3EBEE509248B}"/>
              </a:ext>
            </a:extLst>
          </p:cNvPr>
          <p:cNvSpPr>
            <a:spLocks noGrp="1"/>
          </p:cNvSpPr>
          <p:nvPr>
            <p:ph sz="quarter" idx="4"/>
          </p:nvPr>
        </p:nvSpPr>
        <p:spPr>
          <a:xfrm>
            <a:off x="6172200" y="2505074"/>
            <a:ext cx="5183188" cy="4352926"/>
          </a:xfrm>
        </p:spPr>
        <p:txBody>
          <a:bodyPr>
            <a:normAutofit fontScale="70000" lnSpcReduction="20000"/>
          </a:bodyPr>
          <a:lstStyle/>
          <a:p>
            <a:pPr marL="231775" indent="-231775">
              <a:buFont typeface="Arial" panose="020B0604020202020204" pitchFamily="34" charset="0"/>
              <a:buChar char="•"/>
            </a:pPr>
            <a:r>
              <a:rPr lang="en-US"/>
              <a:t>Lack of peers / group to walk with </a:t>
            </a:r>
          </a:p>
          <a:p>
            <a:pPr marL="231775" indent="-231775">
              <a:buFont typeface="Arial" panose="020B0604020202020204" pitchFamily="34" charset="0"/>
              <a:buChar char="•"/>
            </a:pPr>
            <a:r>
              <a:rPr lang="en-US"/>
              <a:t>Safety at bus stop is a deterrent </a:t>
            </a:r>
          </a:p>
          <a:p>
            <a:pPr marL="231775" indent="-231775">
              <a:buFont typeface="Arial" panose="020B0604020202020204" pitchFamily="34" charset="0"/>
              <a:buChar char="•"/>
            </a:pPr>
            <a:r>
              <a:rPr lang="en-US"/>
              <a:t>Assault of other students on bus </a:t>
            </a:r>
          </a:p>
          <a:p>
            <a:pPr marL="231775" indent="-231775">
              <a:buFont typeface="Arial" panose="020B0604020202020204" pitchFamily="34" charset="0"/>
              <a:buChar char="•"/>
            </a:pPr>
            <a:r>
              <a:rPr lang="en-US" sz="2800"/>
              <a:t>Lack of infrastructure for people walking and biking </a:t>
            </a:r>
          </a:p>
          <a:p>
            <a:pPr marL="231775" indent="-231775">
              <a:buFont typeface="Arial" panose="020B0604020202020204" pitchFamily="34" charset="0"/>
              <a:buChar char="•"/>
            </a:pPr>
            <a:r>
              <a:rPr lang="en-US"/>
              <a:t>Lack of lighting at bus stop </a:t>
            </a:r>
            <a:endParaRPr lang="en-US" sz="2800"/>
          </a:p>
          <a:p>
            <a:pPr marL="231775" indent="-231775">
              <a:buFont typeface="Arial" panose="020B0604020202020204" pitchFamily="34" charset="0"/>
              <a:buChar char="•"/>
            </a:pPr>
            <a:endParaRPr lang="en-US" sz="2800"/>
          </a:p>
          <a:p>
            <a:endParaRPr lang="en-US"/>
          </a:p>
        </p:txBody>
      </p:sp>
    </p:spTree>
    <p:extLst>
      <p:ext uri="{BB962C8B-B14F-4D97-AF65-F5344CB8AC3E}">
        <p14:creationId xmlns:p14="http://schemas.microsoft.com/office/powerpoint/2010/main" val="214227610"/>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3105150" cy="6858000"/>
          </a:xfrm>
          <a:prstGeom prst="rect">
            <a:avLst/>
          </a:prstGeom>
          <a:solidFill>
            <a:srgbClr val="9B4189"/>
          </a:solidFill>
          <a:ln>
            <a:solidFill>
              <a:srgbClr val="9B4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73386" y="1873885"/>
            <a:ext cx="2928894" cy="1325563"/>
          </a:xfrm>
        </p:spPr>
        <p:txBody>
          <a:bodyPr>
            <a:normAutofit fontScale="90000"/>
          </a:bodyPr>
          <a:lstStyle/>
          <a:p>
            <a:pPr marL="168275"/>
            <a:r>
              <a:rPr lang="en-US" sz="4000">
                <a:solidFill>
                  <a:schemeClr val="bg1"/>
                </a:solidFill>
                <a:latin typeface="Piepie" panose="04020B07020B02020202" pitchFamily="82" charset="0"/>
              </a:rPr>
              <a:t>Just</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Survey Results</a:t>
            </a:r>
          </a:p>
        </p:txBody>
      </p:sp>
      <p:pic>
        <p:nvPicPr>
          <p:cNvPr id="7" name="Picture 6" descr="Chart&#10;&#10;Description automatically generated">
            <a:extLst>
              <a:ext uri="{FF2B5EF4-FFF2-40B4-BE49-F238E27FC236}">
                <a16:creationId xmlns:a16="http://schemas.microsoft.com/office/drawing/2014/main" id="{E6EB4A06-53D9-4338-A0AF-C6F7E0243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252" y="0"/>
            <a:ext cx="8877748" cy="6858000"/>
          </a:xfrm>
          <a:prstGeom prst="rect">
            <a:avLst/>
          </a:prstGeom>
        </p:spPr>
      </p:pic>
    </p:spTree>
    <p:extLst>
      <p:ext uri="{BB962C8B-B14F-4D97-AF65-F5344CB8AC3E}">
        <p14:creationId xmlns:p14="http://schemas.microsoft.com/office/powerpoint/2010/main" val="2313110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3105150" cy="6858000"/>
          </a:xfrm>
          <a:prstGeom prst="rect">
            <a:avLst/>
          </a:prstGeom>
          <a:solidFill>
            <a:srgbClr val="9B4189"/>
          </a:solidFill>
          <a:ln>
            <a:solidFill>
              <a:srgbClr val="9B4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73386" y="1873885"/>
            <a:ext cx="2928894" cy="1325563"/>
          </a:xfrm>
        </p:spPr>
        <p:txBody>
          <a:bodyPr>
            <a:normAutofit fontScale="90000"/>
          </a:bodyPr>
          <a:lstStyle/>
          <a:p>
            <a:pPr marL="168275"/>
            <a:r>
              <a:rPr lang="en-US" sz="4000">
                <a:solidFill>
                  <a:schemeClr val="bg1"/>
                </a:solidFill>
                <a:latin typeface="Piepie" panose="04020B07020B02020202" pitchFamily="82" charset="0"/>
              </a:rPr>
              <a:t>Just/Stewart/Blake</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Preliminary Ideas </a:t>
            </a:r>
          </a:p>
        </p:txBody>
      </p:sp>
      <p:pic>
        <p:nvPicPr>
          <p:cNvPr id="7" name="Content Placeholder 6" descr="Map&#10;&#10;Description automatically generated">
            <a:extLst>
              <a:ext uri="{FF2B5EF4-FFF2-40B4-BE49-F238E27FC236}">
                <a16:creationId xmlns:a16="http://schemas.microsoft.com/office/drawing/2014/main" id="{0C3EB234-5450-4B9C-8386-8CEE1690877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4271"/>
          <a:stretch/>
        </p:blipFill>
        <p:spPr>
          <a:xfrm>
            <a:off x="5409996" y="126918"/>
            <a:ext cx="6708618" cy="6604163"/>
          </a:xfrm>
        </p:spPr>
      </p:pic>
      <p:pic>
        <p:nvPicPr>
          <p:cNvPr id="9" name="Picture 8" descr="Map&#10;&#10;Description automatically generated">
            <a:extLst>
              <a:ext uri="{FF2B5EF4-FFF2-40B4-BE49-F238E27FC236}">
                <a16:creationId xmlns:a16="http://schemas.microsoft.com/office/drawing/2014/main" id="{425B8E99-98C2-4A4B-9452-68280A0F38F6}"/>
              </a:ext>
            </a:extLst>
          </p:cNvPr>
          <p:cNvPicPr>
            <a:picLocks noChangeAspect="1"/>
          </p:cNvPicPr>
          <p:nvPr/>
        </p:nvPicPr>
        <p:blipFill rotWithShape="1">
          <a:blip r:embed="rId3">
            <a:extLst>
              <a:ext uri="{28A0092B-C50C-407E-A947-70E740481C1C}">
                <a14:useLocalDpi xmlns:a14="http://schemas.microsoft.com/office/drawing/2010/main" val="0"/>
              </a:ext>
            </a:extLst>
          </a:blip>
          <a:srcRect t="46653" r="66856" b="37690"/>
          <a:stretch/>
        </p:blipFill>
        <p:spPr>
          <a:xfrm>
            <a:off x="3204859" y="4358291"/>
            <a:ext cx="3512814" cy="1073788"/>
          </a:xfrm>
          <a:prstGeom prst="rect">
            <a:avLst/>
          </a:prstGeom>
        </p:spPr>
      </p:pic>
    </p:spTree>
    <p:extLst>
      <p:ext uri="{BB962C8B-B14F-4D97-AF65-F5344CB8AC3E}">
        <p14:creationId xmlns:p14="http://schemas.microsoft.com/office/powerpoint/2010/main" val="4144072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2AC7FA-EC1F-4F45-A301-89F139E78A46}"/>
              </a:ext>
            </a:extLst>
          </p:cNvPr>
          <p:cNvSpPr/>
          <p:nvPr/>
        </p:nvSpPr>
        <p:spPr>
          <a:xfrm>
            <a:off x="0" y="0"/>
            <a:ext cx="2819400" cy="6858000"/>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13B8B-BE28-4307-93FD-7458754BE688}"/>
              </a:ext>
            </a:extLst>
          </p:cNvPr>
          <p:cNvSpPr txBox="1">
            <a:spLocks/>
          </p:cNvSpPr>
          <p:nvPr/>
        </p:nvSpPr>
        <p:spPr>
          <a:xfrm>
            <a:off x="213360" y="495935"/>
            <a:ext cx="2499360" cy="4420097"/>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Piepie" panose="04020B07020B02020202" pitchFamily="82" charset="0"/>
              </a:rPr>
              <a:t>Common School Circulation Strategies – What else have you seen? </a:t>
            </a:r>
            <a:br>
              <a:rPr lang="en-US" sz="4000">
                <a:solidFill>
                  <a:schemeClr val="bg1"/>
                </a:solidFill>
                <a:latin typeface="Piepie" panose="04020B07020B02020202" pitchFamily="82" charset="0"/>
              </a:rPr>
            </a:br>
            <a:endParaRPr lang="en-US" sz="4000">
              <a:solidFill>
                <a:schemeClr val="bg1"/>
              </a:solidFill>
              <a:latin typeface="Piepie" panose="04020B07020B02020202" pitchFamily="82" charset="0"/>
            </a:endParaRPr>
          </a:p>
          <a:p>
            <a:r>
              <a:rPr lang="en-US" sz="4000">
                <a:solidFill>
                  <a:schemeClr val="bg1"/>
                </a:solidFill>
                <a:latin typeface="Piepie" panose="04020B07020B02020202" pitchFamily="82" charset="0"/>
              </a:rPr>
              <a:t>This will be used to develop a school idea guide.   </a:t>
            </a:r>
          </a:p>
        </p:txBody>
      </p:sp>
      <p:sp>
        <p:nvSpPr>
          <p:cNvPr id="5" name="Text Placeholder 4">
            <a:extLst>
              <a:ext uri="{FF2B5EF4-FFF2-40B4-BE49-F238E27FC236}">
                <a16:creationId xmlns:a16="http://schemas.microsoft.com/office/drawing/2014/main" id="{D116CF2E-789C-4CA2-851E-F519B22AE40F}"/>
              </a:ext>
            </a:extLst>
          </p:cNvPr>
          <p:cNvSpPr>
            <a:spLocks noGrp="1"/>
          </p:cNvSpPr>
          <p:nvPr>
            <p:ph type="body" sz="half" idx="2"/>
          </p:nvPr>
        </p:nvSpPr>
        <p:spPr>
          <a:xfrm>
            <a:off x="3200241" y="385288"/>
            <a:ext cx="6538119" cy="6091712"/>
          </a:xfrm>
        </p:spPr>
        <p:txBody>
          <a:bodyPr>
            <a:normAutofit fontScale="92500" lnSpcReduction="20000"/>
          </a:bodyPr>
          <a:lstStyle/>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Staggered dismissals by grade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Placards/Tags on vehicles (per assigned numbers/names)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Multiple dismissal locations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Staggered dismissal by mode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Use phone-based app to communicate with drivers (</a:t>
            </a:r>
            <a:r>
              <a:rPr lang="en-US" sz="2400" err="1">
                <a:latin typeface="Neutraface Text Book" panose="02000600030000020004" pitchFamily="50" charset="0"/>
                <a:cs typeface="Times New Roman" panose="02020603050405020304" pitchFamily="18" charset="0"/>
              </a:rPr>
              <a:t>Voxer</a:t>
            </a:r>
            <a:r>
              <a:rPr lang="en-US" sz="2400">
                <a:latin typeface="Neutraface Text Book" panose="02000600030000020004" pitchFamily="50" charset="0"/>
                <a:cs typeface="Times New Roman" panose="02020603050405020304" pitchFamily="18" charset="0"/>
              </a:rPr>
              <a:t>)</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Walking school bus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Temporary road closures to private vehicles (buses allowed through)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Use walkie talkies to identify upcoming vehicles and get student ready to load faster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Signage / cones to direct traffic in car line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Car riders wait in cafeteria and wait for their name to be called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Priority pick-up line for carpools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Priority days for walking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Prizes for walking/biking</a:t>
            </a:r>
          </a:p>
          <a:p>
            <a:endParaRPr lang="en-US" sz="2400">
              <a:latin typeface="Neutraface Text Book" panose="02000600030000020004" pitchFamily="50" charset="0"/>
              <a:cs typeface="Times New Roman" panose="02020603050405020304" pitchFamily="18" charset="0"/>
            </a:endParaRPr>
          </a:p>
        </p:txBody>
      </p:sp>
      <p:sp>
        <p:nvSpPr>
          <p:cNvPr id="7" name="Text Placeholder 4">
            <a:extLst>
              <a:ext uri="{FF2B5EF4-FFF2-40B4-BE49-F238E27FC236}">
                <a16:creationId xmlns:a16="http://schemas.microsoft.com/office/drawing/2014/main" id="{62886DA5-2A80-416D-8536-AFF379E01B9A}"/>
              </a:ext>
            </a:extLst>
          </p:cNvPr>
          <p:cNvSpPr txBox="1">
            <a:spLocks/>
          </p:cNvSpPr>
          <p:nvPr/>
        </p:nvSpPr>
        <p:spPr>
          <a:xfrm>
            <a:off x="9738360" y="381000"/>
            <a:ext cx="2423470" cy="566393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a:solidFill>
                  <a:schemeClr val="bg2">
                    <a:lumMod val="75000"/>
                  </a:schemeClr>
                </a:solidFill>
                <a:latin typeface="Neutraface Text Book" panose="02000600030000020004" pitchFamily="50" charset="0"/>
                <a:cs typeface="Times New Roman" panose="02020603050405020304" pitchFamily="18" charset="0"/>
              </a:rPr>
              <a:t>Resources Needed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Cones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Movable Barriers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Walkie-Talkies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Cardboard signs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Staff and staff training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Prizes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Phones</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Parent cooperation</a:t>
            </a:r>
          </a:p>
          <a:p>
            <a:endParaRPr lang="en-US" sz="2400">
              <a:latin typeface="Neutraface Text Book" panose="02000600030000020004" pitchFamily="50" charset="0"/>
              <a:cs typeface="Times New Roman" panose="02020603050405020304" pitchFamily="18" charset="0"/>
            </a:endParaRPr>
          </a:p>
        </p:txBody>
      </p:sp>
    </p:spTree>
    <p:extLst>
      <p:ext uri="{BB962C8B-B14F-4D97-AF65-F5344CB8AC3E}">
        <p14:creationId xmlns:p14="http://schemas.microsoft.com/office/powerpoint/2010/main" val="2876668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2AC7FA-EC1F-4F45-A301-89F139E78A46}"/>
              </a:ext>
            </a:extLst>
          </p:cNvPr>
          <p:cNvSpPr/>
          <p:nvPr/>
        </p:nvSpPr>
        <p:spPr>
          <a:xfrm>
            <a:off x="0" y="0"/>
            <a:ext cx="2819400" cy="6858000"/>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13B8B-BE28-4307-93FD-7458754BE688}"/>
              </a:ext>
            </a:extLst>
          </p:cNvPr>
          <p:cNvSpPr txBox="1">
            <a:spLocks/>
          </p:cNvSpPr>
          <p:nvPr/>
        </p:nvSpPr>
        <p:spPr>
          <a:xfrm>
            <a:off x="213360" y="495935"/>
            <a:ext cx="2499360" cy="526206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latin typeface="Piepie" panose="04020B07020B02020202" pitchFamily="82" charset="0"/>
              </a:rPr>
              <a:t>Common School Circulation Strategies – What other resources do schools need?  </a:t>
            </a:r>
          </a:p>
          <a:p>
            <a:endParaRPr lang="en-US" sz="3600">
              <a:solidFill>
                <a:schemeClr val="bg1"/>
              </a:solidFill>
              <a:latin typeface="Piepie" panose="04020B07020B02020202" pitchFamily="82" charset="0"/>
            </a:endParaRPr>
          </a:p>
          <a:p>
            <a:r>
              <a:rPr lang="en-US" sz="3600">
                <a:solidFill>
                  <a:schemeClr val="bg1"/>
                </a:solidFill>
                <a:latin typeface="Piepie" panose="04020B07020B02020202" pitchFamily="82" charset="0"/>
              </a:rPr>
              <a:t>This will be used to develop a school resource guide.   </a:t>
            </a:r>
          </a:p>
          <a:p>
            <a:endParaRPr lang="en-US" sz="4000">
              <a:solidFill>
                <a:schemeClr val="bg1"/>
              </a:solidFill>
              <a:latin typeface="Piepie" panose="04020B07020B02020202" pitchFamily="82" charset="0"/>
            </a:endParaRPr>
          </a:p>
        </p:txBody>
      </p:sp>
      <p:sp>
        <p:nvSpPr>
          <p:cNvPr id="5" name="Text Placeholder 4">
            <a:extLst>
              <a:ext uri="{FF2B5EF4-FFF2-40B4-BE49-F238E27FC236}">
                <a16:creationId xmlns:a16="http://schemas.microsoft.com/office/drawing/2014/main" id="{D116CF2E-789C-4CA2-851E-F519B22AE40F}"/>
              </a:ext>
            </a:extLst>
          </p:cNvPr>
          <p:cNvSpPr>
            <a:spLocks noGrp="1"/>
          </p:cNvSpPr>
          <p:nvPr>
            <p:ph type="body" sz="half" idx="2"/>
          </p:nvPr>
        </p:nvSpPr>
        <p:spPr>
          <a:xfrm>
            <a:off x="3200241" y="385288"/>
            <a:ext cx="6538119" cy="6091712"/>
          </a:xfrm>
        </p:spPr>
        <p:txBody>
          <a:bodyPr>
            <a:normAutofit fontScale="92500" lnSpcReduction="20000"/>
          </a:bodyPr>
          <a:lstStyle/>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Staggered dismissals by grade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Placards/Tags on vehicles (per assigned numbers/names)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Multiple dismissal locations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Staggered dismissal by mode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Use phone-based app to communicate with drivers (</a:t>
            </a:r>
            <a:r>
              <a:rPr lang="en-US" sz="2400" err="1">
                <a:solidFill>
                  <a:schemeClr val="bg2">
                    <a:lumMod val="75000"/>
                  </a:schemeClr>
                </a:solidFill>
                <a:latin typeface="Neutraface Text Book" panose="02000600030000020004" pitchFamily="50" charset="0"/>
                <a:cs typeface="Times New Roman" panose="02020603050405020304" pitchFamily="18" charset="0"/>
              </a:rPr>
              <a:t>Voxer</a:t>
            </a:r>
            <a:r>
              <a:rPr lang="en-US" sz="2400">
                <a:solidFill>
                  <a:schemeClr val="bg2">
                    <a:lumMod val="75000"/>
                  </a:schemeClr>
                </a:solidFill>
                <a:latin typeface="Neutraface Text Book" panose="02000600030000020004" pitchFamily="50" charset="0"/>
                <a:cs typeface="Times New Roman" panose="02020603050405020304" pitchFamily="18" charset="0"/>
              </a:rPr>
              <a:t>)</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Walking school bus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Temporary road closures to private vehicles (buses allowed through)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Use walkie talkies to identify upcoming vehicles and get student ready to load faster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Signage / cones to direct traffic in car line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Car riders wait in cafeteria and wait for their name to be called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Priority pick-up line for carpools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Priority days for walking </a:t>
            </a:r>
          </a:p>
          <a:p>
            <a:pPr marL="342900" indent="-342900">
              <a:buFont typeface="Arial" panose="020B0604020202020204" pitchFamily="34" charset="0"/>
              <a:buChar char="•"/>
            </a:pPr>
            <a:r>
              <a:rPr lang="en-US" sz="2400">
                <a:solidFill>
                  <a:schemeClr val="bg2">
                    <a:lumMod val="75000"/>
                  </a:schemeClr>
                </a:solidFill>
                <a:latin typeface="Neutraface Text Book" panose="02000600030000020004" pitchFamily="50" charset="0"/>
                <a:cs typeface="Times New Roman" panose="02020603050405020304" pitchFamily="18" charset="0"/>
              </a:rPr>
              <a:t>Prizes for walking/biking</a:t>
            </a:r>
          </a:p>
          <a:p>
            <a:endParaRPr lang="en-US" sz="2400">
              <a:latin typeface="Neutraface Text Book" panose="02000600030000020004" pitchFamily="50" charset="0"/>
              <a:cs typeface="Times New Roman" panose="02020603050405020304" pitchFamily="18" charset="0"/>
            </a:endParaRPr>
          </a:p>
        </p:txBody>
      </p:sp>
      <p:sp>
        <p:nvSpPr>
          <p:cNvPr id="7" name="Text Placeholder 4">
            <a:extLst>
              <a:ext uri="{FF2B5EF4-FFF2-40B4-BE49-F238E27FC236}">
                <a16:creationId xmlns:a16="http://schemas.microsoft.com/office/drawing/2014/main" id="{62886DA5-2A80-416D-8536-AFF379E01B9A}"/>
              </a:ext>
            </a:extLst>
          </p:cNvPr>
          <p:cNvSpPr txBox="1">
            <a:spLocks/>
          </p:cNvSpPr>
          <p:nvPr/>
        </p:nvSpPr>
        <p:spPr>
          <a:xfrm>
            <a:off x="9738360" y="381000"/>
            <a:ext cx="2423470" cy="566393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a:latin typeface="Neutraface Text Book" panose="02000600030000020004" pitchFamily="50" charset="0"/>
                <a:cs typeface="Times New Roman" panose="02020603050405020304" pitchFamily="18" charset="0"/>
              </a:rPr>
              <a:t>Resources Needed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Cones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Movable Barriers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Walkie-Talkies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Cardboard signs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Staff and staff training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Prizes </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Phones</a:t>
            </a:r>
          </a:p>
          <a:p>
            <a:pPr marL="342900" indent="-342900">
              <a:buFont typeface="Arial" panose="020B0604020202020204" pitchFamily="34" charset="0"/>
              <a:buChar char="•"/>
            </a:pPr>
            <a:r>
              <a:rPr lang="en-US" sz="2400">
                <a:latin typeface="Neutraface Text Book" panose="02000600030000020004" pitchFamily="50" charset="0"/>
                <a:cs typeface="Times New Roman" panose="02020603050405020304" pitchFamily="18" charset="0"/>
              </a:rPr>
              <a:t>Parent cooperation</a:t>
            </a:r>
          </a:p>
          <a:p>
            <a:endParaRPr lang="en-US" sz="2400">
              <a:latin typeface="Neutraface Text Book" panose="02000600030000020004" pitchFamily="50" charset="0"/>
              <a:cs typeface="Times New Roman" panose="02020603050405020304" pitchFamily="18" charset="0"/>
            </a:endParaRPr>
          </a:p>
        </p:txBody>
      </p:sp>
    </p:spTree>
    <p:extLst>
      <p:ext uri="{BB962C8B-B14F-4D97-AF65-F5344CB8AC3E}">
        <p14:creationId xmlns:p14="http://schemas.microsoft.com/office/powerpoint/2010/main" val="2424119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685800" y="511175"/>
            <a:ext cx="10515600" cy="949325"/>
          </a:xfrm>
        </p:spPr>
        <p:txBody>
          <a:bodyPr>
            <a:normAutofit/>
          </a:bodyPr>
          <a:lstStyle/>
          <a:p>
            <a:r>
              <a:rPr lang="en-US" sz="4000">
                <a:solidFill>
                  <a:schemeClr val="bg1"/>
                </a:solidFill>
                <a:latin typeface="Piepie" panose="04020B07020B02020202" pitchFamily="82" charset="0"/>
              </a:rPr>
              <a:t>Encouragement and Educational Ideas </a:t>
            </a:r>
          </a:p>
        </p:txBody>
      </p:sp>
      <p:pic>
        <p:nvPicPr>
          <p:cNvPr id="7" name="Picture 6">
            <a:extLst>
              <a:ext uri="{FF2B5EF4-FFF2-40B4-BE49-F238E27FC236}">
                <a16:creationId xmlns:a16="http://schemas.microsoft.com/office/drawing/2014/main" id="{6DDAABEB-AD6B-4B21-85F0-D8564E0E4E8A}"/>
              </a:ext>
            </a:extLst>
          </p:cNvPr>
          <p:cNvPicPr>
            <a:picLocks noChangeAspect="1"/>
          </p:cNvPicPr>
          <p:nvPr/>
        </p:nvPicPr>
        <p:blipFill rotWithShape="1">
          <a:blip r:embed="rId3">
            <a:extLst>
              <a:ext uri="{28A0092B-C50C-407E-A947-70E740481C1C}">
                <a14:useLocalDpi xmlns:a14="http://schemas.microsoft.com/office/drawing/2010/main" val="0"/>
              </a:ext>
            </a:extLst>
          </a:blip>
          <a:srcRect r="68880"/>
          <a:stretch/>
        </p:blipFill>
        <p:spPr>
          <a:xfrm>
            <a:off x="4329114" y="2524550"/>
            <a:ext cx="3045618" cy="3392719"/>
          </a:xfrm>
          <a:prstGeom prst="rect">
            <a:avLst/>
          </a:prstGeom>
        </p:spPr>
      </p:pic>
      <p:pic>
        <p:nvPicPr>
          <p:cNvPr id="9" name="Picture 8" descr="A picture containing text, grass, person, outdoor&#10;&#10;Description automatically generated">
            <a:extLst>
              <a:ext uri="{FF2B5EF4-FFF2-40B4-BE49-F238E27FC236}">
                <a16:creationId xmlns:a16="http://schemas.microsoft.com/office/drawing/2014/main" id="{B2408AF9-A15D-405D-80CA-B71910F67F8C}"/>
              </a:ext>
            </a:extLst>
          </p:cNvPr>
          <p:cNvPicPr>
            <a:picLocks noChangeAspect="1"/>
          </p:cNvPicPr>
          <p:nvPr/>
        </p:nvPicPr>
        <p:blipFill rotWithShape="1">
          <a:blip r:embed="rId4">
            <a:extLst>
              <a:ext uri="{28A0092B-C50C-407E-A947-70E740481C1C}">
                <a14:useLocalDpi xmlns:a14="http://schemas.microsoft.com/office/drawing/2010/main" val="0"/>
              </a:ext>
            </a:extLst>
          </a:blip>
          <a:srcRect l="8437" r="3060" b="3320"/>
          <a:stretch/>
        </p:blipFill>
        <p:spPr>
          <a:xfrm>
            <a:off x="897733" y="2482849"/>
            <a:ext cx="3045618" cy="3434420"/>
          </a:xfrm>
          <a:prstGeom prst="rect">
            <a:avLst/>
          </a:prstGeom>
        </p:spPr>
      </p:pic>
      <p:pic>
        <p:nvPicPr>
          <p:cNvPr id="15" name="Picture 14" descr="A group of people at an event&#10;&#10;Description automatically generated with medium confidence">
            <a:extLst>
              <a:ext uri="{FF2B5EF4-FFF2-40B4-BE49-F238E27FC236}">
                <a16:creationId xmlns:a16="http://schemas.microsoft.com/office/drawing/2014/main" id="{A01BC576-8E8B-47CF-9EA7-EF8D9EB74BFD}"/>
              </a:ext>
            </a:extLst>
          </p:cNvPr>
          <p:cNvPicPr>
            <a:picLocks noChangeAspect="1"/>
          </p:cNvPicPr>
          <p:nvPr/>
        </p:nvPicPr>
        <p:blipFill rotWithShape="1">
          <a:blip r:embed="rId5">
            <a:extLst>
              <a:ext uri="{28A0092B-C50C-407E-A947-70E740481C1C}">
                <a14:useLocalDpi xmlns:a14="http://schemas.microsoft.com/office/drawing/2010/main" val="0"/>
              </a:ext>
            </a:extLst>
          </a:blip>
          <a:srcRect l="49915" t="-100" r="35" b="982"/>
          <a:stretch/>
        </p:blipFill>
        <p:spPr>
          <a:xfrm>
            <a:off x="8050509" y="2524550"/>
            <a:ext cx="3045619" cy="3392720"/>
          </a:xfrm>
          <a:prstGeom prst="rect">
            <a:avLst/>
          </a:prstGeom>
        </p:spPr>
      </p:pic>
    </p:spTree>
    <p:extLst>
      <p:ext uri="{BB962C8B-B14F-4D97-AF65-F5344CB8AC3E}">
        <p14:creationId xmlns:p14="http://schemas.microsoft.com/office/powerpoint/2010/main" val="2911681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685800" y="511175"/>
            <a:ext cx="10515600" cy="949325"/>
          </a:xfrm>
        </p:spPr>
        <p:txBody>
          <a:bodyPr>
            <a:normAutofit/>
          </a:bodyPr>
          <a:lstStyle/>
          <a:p>
            <a:r>
              <a:rPr lang="haw-US" sz="4000">
                <a:solidFill>
                  <a:schemeClr val="bg1"/>
                </a:solidFill>
                <a:latin typeface="Piepie" panose="04020B07020B02020202" pitchFamily="82" charset="0"/>
              </a:rPr>
              <a:t>Questions?</a:t>
            </a:r>
            <a:endParaRPr lang="en-US" sz="4000">
              <a:solidFill>
                <a:schemeClr val="bg1"/>
              </a:solidFill>
              <a:latin typeface="Piepie" panose="04020B07020B02020202" pitchFamily="82" charset="0"/>
            </a:endParaRPr>
          </a:p>
        </p:txBody>
      </p:sp>
      <p:pic>
        <p:nvPicPr>
          <p:cNvPr id="9" name="Picture 8">
            <a:extLst>
              <a:ext uri="{FF2B5EF4-FFF2-40B4-BE49-F238E27FC236}">
                <a16:creationId xmlns:a16="http://schemas.microsoft.com/office/drawing/2014/main" id="{B2408AF9-A15D-405D-80CA-B71910F67F8C}"/>
              </a:ext>
            </a:extLst>
          </p:cNvPr>
          <p:cNvPicPr>
            <a:picLocks noChangeAspect="1"/>
          </p:cNvPicPr>
          <p:nvPr/>
        </p:nvPicPr>
        <p:blipFill rotWithShape="1">
          <a:blip r:embed="rId3">
            <a:extLst>
              <a:ext uri="{28A0092B-C50C-407E-A947-70E740481C1C}">
                <a14:useLocalDpi xmlns:a14="http://schemas.microsoft.com/office/drawing/2010/main" val="0"/>
              </a:ext>
            </a:extLst>
          </a:blip>
          <a:srcRect l="-348" r="65"/>
          <a:stretch/>
        </p:blipFill>
        <p:spPr>
          <a:xfrm>
            <a:off x="685800" y="2482849"/>
            <a:ext cx="6473706" cy="3863976"/>
          </a:xfrm>
          <a:prstGeom prst="rect">
            <a:avLst/>
          </a:prstGeom>
        </p:spPr>
      </p:pic>
    </p:spTree>
    <p:extLst>
      <p:ext uri="{BB962C8B-B14F-4D97-AF65-F5344CB8AC3E}">
        <p14:creationId xmlns:p14="http://schemas.microsoft.com/office/powerpoint/2010/main" val="110193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p:txBody>
          <a:bodyPr>
            <a:normAutofit/>
          </a:bodyPr>
          <a:lstStyle/>
          <a:p>
            <a:r>
              <a:rPr lang="en-US" sz="4000">
                <a:solidFill>
                  <a:schemeClr val="bg1"/>
                </a:solidFill>
                <a:latin typeface="Piepie" panose="04020B07020B02020202" pitchFamily="82" charset="0"/>
              </a:rPr>
              <a:t>School Site Selection</a:t>
            </a:r>
          </a:p>
        </p:txBody>
      </p:sp>
      <p:sp>
        <p:nvSpPr>
          <p:cNvPr id="12" name="Text Placeholder 11">
            <a:extLst>
              <a:ext uri="{FF2B5EF4-FFF2-40B4-BE49-F238E27FC236}">
                <a16:creationId xmlns:a16="http://schemas.microsoft.com/office/drawing/2014/main" id="{D623E571-BC7B-4236-888A-2C0C9179B40F}"/>
              </a:ext>
            </a:extLst>
          </p:cNvPr>
          <p:cNvSpPr>
            <a:spLocks noGrp="1"/>
          </p:cNvSpPr>
          <p:nvPr>
            <p:ph type="body" idx="1"/>
          </p:nvPr>
        </p:nvSpPr>
        <p:spPr/>
        <p:txBody>
          <a:bodyPr/>
          <a:lstStyle/>
          <a:p>
            <a:r>
              <a:rPr lang="en-US"/>
              <a:t>Evaluation Criteria </a:t>
            </a:r>
          </a:p>
        </p:txBody>
      </p:sp>
      <p:sp>
        <p:nvSpPr>
          <p:cNvPr id="13" name="Content Placeholder 12">
            <a:extLst>
              <a:ext uri="{FF2B5EF4-FFF2-40B4-BE49-F238E27FC236}">
                <a16:creationId xmlns:a16="http://schemas.microsoft.com/office/drawing/2014/main" id="{84BBD2A7-47B1-4F19-B88C-B2B17FB17AC5}"/>
              </a:ext>
            </a:extLst>
          </p:cNvPr>
          <p:cNvSpPr>
            <a:spLocks noGrp="1"/>
          </p:cNvSpPr>
          <p:nvPr>
            <p:ph sz="half" idx="2"/>
          </p:nvPr>
        </p:nvSpPr>
        <p:spPr>
          <a:xfrm>
            <a:off x="839788" y="2505074"/>
            <a:ext cx="5157787" cy="4352925"/>
          </a:xfrm>
        </p:spPr>
        <p:txBody>
          <a:bodyPr>
            <a:normAutofit fontScale="92500" lnSpcReduction="10000"/>
          </a:bodyPr>
          <a:lstStyle/>
          <a:p>
            <a:pPr marL="342900" marR="0" lvl="0" indent="-342900">
              <a:lnSpc>
                <a:spcPct val="115000"/>
              </a:lnSpc>
              <a:spcBef>
                <a:spcPts val="1000"/>
              </a:spcBef>
              <a:spcAft>
                <a:spcPts val="0"/>
              </a:spcAft>
              <a:buFont typeface="Symbol" panose="05050102010706020507" pitchFamily="18" charset="2"/>
              <a:buChar char=""/>
            </a:pPr>
            <a:r>
              <a:rPr lang="en-US" sz="1800">
                <a:effectLst/>
                <a:latin typeface="Segoe UI" panose="020B0502040204020203" pitchFamily="34" charset="0"/>
                <a:ea typeface="Calibri" panose="020F0502020204030204" pitchFamily="34" charset="0"/>
                <a:cs typeface="Times New Roman" panose="02020603050405020304" pitchFamily="18" charset="0"/>
              </a:rPr>
              <a:t>School location and enrollment </a:t>
            </a:r>
          </a:p>
          <a:p>
            <a:pPr marL="342900" marR="0" lvl="0" indent="-342900">
              <a:lnSpc>
                <a:spcPct val="115000"/>
              </a:lnSpc>
              <a:spcBef>
                <a:spcPts val="0"/>
              </a:spcBef>
              <a:spcAft>
                <a:spcPts val="0"/>
              </a:spcAft>
              <a:buFont typeface="Symbol" panose="05050102010706020507" pitchFamily="18" charset="2"/>
              <a:buChar char=""/>
            </a:pPr>
            <a:r>
              <a:rPr lang="en-US" sz="1800">
                <a:effectLst/>
                <a:latin typeface="Segoe UI" panose="020B0502040204020203" pitchFamily="34" charset="0"/>
                <a:ea typeface="Calibri" panose="020F0502020204030204" pitchFamily="34" charset="0"/>
                <a:cs typeface="Times New Roman" panose="02020603050405020304" pitchFamily="18" charset="0"/>
              </a:rPr>
              <a:t>Size/dimensions of enrollment boundary area </a:t>
            </a:r>
          </a:p>
          <a:p>
            <a:pPr marL="342900" marR="0" lvl="0" indent="-342900">
              <a:lnSpc>
                <a:spcPct val="115000"/>
              </a:lnSpc>
              <a:spcBef>
                <a:spcPts val="0"/>
              </a:spcBef>
              <a:spcAft>
                <a:spcPts val="0"/>
              </a:spcAft>
              <a:buFont typeface="Symbol" panose="05050102010706020507" pitchFamily="18" charset="2"/>
              <a:buChar char=""/>
            </a:pPr>
            <a:r>
              <a:rPr lang="en-US" sz="1800">
                <a:effectLst/>
                <a:latin typeface="Segoe UI" panose="020B0502040204020203" pitchFamily="34" charset="0"/>
                <a:ea typeface="Calibri" panose="020F0502020204030204" pitchFamily="34" charset="0"/>
                <a:cs typeface="Times New Roman" panose="02020603050405020304" pitchFamily="18" charset="0"/>
              </a:rPr>
              <a:t>Underserved community designations </a:t>
            </a:r>
          </a:p>
          <a:p>
            <a:pPr marL="342900" marR="0" lvl="0" indent="-342900">
              <a:lnSpc>
                <a:spcPct val="115000"/>
              </a:lnSpc>
              <a:spcBef>
                <a:spcPts val="0"/>
              </a:spcBef>
              <a:spcAft>
                <a:spcPts val="0"/>
              </a:spcAft>
              <a:buFont typeface="Symbol" panose="05050102010706020507" pitchFamily="18" charset="2"/>
              <a:buChar char=""/>
            </a:pPr>
            <a:r>
              <a:rPr lang="en-US" sz="1800">
                <a:effectLst/>
                <a:latin typeface="Segoe UI" panose="020B0502040204020203" pitchFamily="34" charset="0"/>
                <a:ea typeface="Calibri" panose="020F0502020204030204" pitchFamily="34" charset="0"/>
                <a:cs typeface="Times New Roman" panose="02020603050405020304" pitchFamily="18" charset="0"/>
              </a:rPr>
              <a:t>Percent of students qualifying for free or reduced lunch</a:t>
            </a:r>
          </a:p>
          <a:p>
            <a:pPr marL="342900" marR="0" lvl="0" indent="-342900">
              <a:lnSpc>
                <a:spcPct val="115000"/>
              </a:lnSpc>
              <a:spcBef>
                <a:spcPts val="0"/>
              </a:spcBef>
              <a:spcAft>
                <a:spcPts val="0"/>
              </a:spcAft>
              <a:buFont typeface="Symbol" panose="05050102010706020507" pitchFamily="18" charset="2"/>
              <a:buChar char=""/>
            </a:pPr>
            <a:r>
              <a:rPr lang="en-US" sz="1800">
                <a:effectLst/>
                <a:latin typeface="Segoe UI" panose="020B0502040204020203" pitchFamily="34" charset="0"/>
                <a:ea typeface="Calibri" panose="020F0502020204030204" pitchFamily="34" charset="0"/>
                <a:cs typeface="Times New Roman" panose="02020603050405020304" pitchFamily="18" charset="0"/>
              </a:rPr>
              <a:t>High Injury Network </a:t>
            </a:r>
          </a:p>
          <a:p>
            <a:pPr marL="342900" marR="0" lvl="0" indent="-342900">
              <a:lnSpc>
                <a:spcPct val="115000"/>
              </a:lnSpc>
              <a:spcBef>
                <a:spcPts val="0"/>
              </a:spcBef>
              <a:spcAft>
                <a:spcPts val="0"/>
              </a:spcAft>
              <a:buFont typeface="Symbol" panose="05050102010706020507" pitchFamily="18" charset="2"/>
              <a:buChar char=""/>
            </a:pPr>
            <a:r>
              <a:rPr lang="en-US" sz="1800">
                <a:effectLst/>
                <a:latin typeface="Segoe UI" panose="020B0502040204020203" pitchFamily="34" charset="0"/>
                <a:ea typeface="Calibri" panose="020F0502020204030204" pitchFamily="34" charset="0"/>
                <a:cs typeface="Times New Roman" panose="02020603050405020304" pitchFamily="18" charset="0"/>
              </a:rPr>
              <a:t>Bicycle and Pedestrian fatality and serious injury locations (2017-2021)</a:t>
            </a:r>
          </a:p>
          <a:p>
            <a:pPr marL="342900" marR="0" lvl="0" indent="-342900">
              <a:lnSpc>
                <a:spcPct val="115000"/>
              </a:lnSpc>
              <a:spcBef>
                <a:spcPts val="0"/>
              </a:spcBef>
              <a:spcAft>
                <a:spcPts val="0"/>
              </a:spcAft>
              <a:buFont typeface="Symbol" panose="05050102010706020507" pitchFamily="18" charset="2"/>
              <a:buChar char=""/>
            </a:pPr>
            <a:r>
              <a:rPr lang="en-US" sz="1800">
                <a:effectLst/>
                <a:latin typeface="Segoe UI" panose="020B0502040204020203" pitchFamily="34" charset="0"/>
                <a:ea typeface="Calibri" panose="020F0502020204030204" pitchFamily="34" charset="0"/>
                <a:cs typeface="Times New Roman" panose="02020603050405020304" pitchFamily="18" charset="0"/>
              </a:rPr>
              <a:t>All Traffic crashes that involve school aged people during travel to/from school times and other times</a:t>
            </a:r>
          </a:p>
          <a:p>
            <a:pPr marL="342900" marR="0" lvl="0" indent="-342900">
              <a:lnSpc>
                <a:spcPct val="115000"/>
              </a:lnSpc>
              <a:spcBef>
                <a:spcPts val="0"/>
              </a:spcBef>
              <a:spcAft>
                <a:spcPts val="0"/>
              </a:spcAft>
              <a:buFont typeface="Symbol" panose="05050102010706020507" pitchFamily="18" charset="2"/>
              <a:buChar char=""/>
            </a:pPr>
            <a:r>
              <a:rPr lang="en-US" sz="1800">
                <a:effectLst/>
                <a:latin typeface="Segoe UI" panose="020B0502040204020203" pitchFamily="34" charset="0"/>
                <a:ea typeface="Calibri" panose="020F0502020204030204" pitchFamily="34" charset="0"/>
                <a:cs typeface="Times New Roman" panose="02020603050405020304" pitchFamily="18" charset="0"/>
              </a:rPr>
              <a:t>Roadway network characteristics </a:t>
            </a:r>
          </a:p>
          <a:p>
            <a:pPr marL="342900" marR="0" lvl="0" indent="-342900">
              <a:lnSpc>
                <a:spcPct val="115000"/>
              </a:lnSpc>
              <a:spcBef>
                <a:spcPts val="0"/>
              </a:spcBef>
              <a:spcAft>
                <a:spcPts val="1000"/>
              </a:spcAft>
              <a:buFont typeface="Symbol" panose="05050102010706020507" pitchFamily="18" charset="2"/>
              <a:buChar char=""/>
            </a:pPr>
            <a:r>
              <a:rPr lang="en-US" sz="1800">
                <a:effectLst/>
                <a:latin typeface="Segoe UI" panose="020B0502040204020203" pitchFamily="34" charset="0"/>
                <a:ea typeface="Calibri" panose="020F0502020204030204" pitchFamily="34" charset="0"/>
                <a:cs typeface="Times New Roman" panose="02020603050405020304" pitchFamily="18" charset="0"/>
              </a:rPr>
              <a:t>Proximity to other schools, libraries, and recreation centers </a:t>
            </a:r>
          </a:p>
          <a:p>
            <a:endParaRPr lang="en-US"/>
          </a:p>
        </p:txBody>
      </p:sp>
      <p:pic>
        <p:nvPicPr>
          <p:cNvPr id="25" name="Picture 24">
            <a:extLst>
              <a:ext uri="{FF2B5EF4-FFF2-40B4-BE49-F238E27FC236}">
                <a16:creationId xmlns:a16="http://schemas.microsoft.com/office/drawing/2014/main" id="{874A09EF-BE3C-4E36-8C8F-404CCF1275B7}"/>
              </a:ext>
            </a:extLst>
          </p:cNvPr>
          <p:cNvPicPr>
            <a:picLocks noChangeAspect="1"/>
          </p:cNvPicPr>
          <p:nvPr/>
        </p:nvPicPr>
        <p:blipFill>
          <a:blip r:embed="rId3"/>
          <a:stretch>
            <a:fillRect/>
          </a:stretch>
        </p:blipFill>
        <p:spPr>
          <a:xfrm>
            <a:off x="6536513" y="2070212"/>
            <a:ext cx="5533567" cy="4787788"/>
          </a:xfrm>
          <a:prstGeom prst="rect">
            <a:avLst/>
          </a:prstGeom>
        </p:spPr>
      </p:pic>
    </p:spTree>
    <p:extLst>
      <p:ext uri="{BB962C8B-B14F-4D97-AF65-F5344CB8AC3E}">
        <p14:creationId xmlns:p14="http://schemas.microsoft.com/office/powerpoint/2010/main" val="2374881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57D631-EF30-4256-B917-AC3E173047FE}"/>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87C8C-97B1-48A7-B146-466CDA84C335}"/>
              </a:ext>
            </a:extLst>
          </p:cNvPr>
          <p:cNvSpPr/>
          <p:nvPr/>
        </p:nvSpPr>
        <p:spPr>
          <a:xfrm>
            <a:off x="-209550" y="0"/>
            <a:ext cx="13106400" cy="1971674"/>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p:txBody>
          <a:bodyPr>
            <a:normAutofit/>
          </a:bodyPr>
          <a:lstStyle/>
          <a:p>
            <a:r>
              <a:rPr lang="en-US" sz="4000">
                <a:solidFill>
                  <a:schemeClr val="bg1"/>
                </a:solidFill>
                <a:latin typeface="Piepie" panose="04020B07020B02020202" pitchFamily="82" charset="0"/>
              </a:rPr>
              <a:t>School Site Selection</a:t>
            </a:r>
          </a:p>
        </p:txBody>
      </p:sp>
      <p:sp>
        <p:nvSpPr>
          <p:cNvPr id="12" name="Text Placeholder 11">
            <a:extLst>
              <a:ext uri="{FF2B5EF4-FFF2-40B4-BE49-F238E27FC236}">
                <a16:creationId xmlns:a16="http://schemas.microsoft.com/office/drawing/2014/main" id="{D623E571-BC7B-4236-888A-2C0C9179B40F}"/>
              </a:ext>
            </a:extLst>
          </p:cNvPr>
          <p:cNvSpPr>
            <a:spLocks noGrp="1"/>
          </p:cNvSpPr>
          <p:nvPr>
            <p:ph type="body" idx="1"/>
          </p:nvPr>
        </p:nvSpPr>
        <p:spPr/>
        <p:txBody>
          <a:bodyPr/>
          <a:lstStyle/>
          <a:p>
            <a:r>
              <a:rPr lang="en-US"/>
              <a:t>Scoring</a:t>
            </a:r>
          </a:p>
        </p:txBody>
      </p:sp>
      <p:sp>
        <p:nvSpPr>
          <p:cNvPr id="13" name="Content Placeholder 12">
            <a:extLst>
              <a:ext uri="{FF2B5EF4-FFF2-40B4-BE49-F238E27FC236}">
                <a16:creationId xmlns:a16="http://schemas.microsoft.com/office/drawing/2014/main" id="{84BBD2A7-47B1-4F19-B88C-B2B17FB17AC5}"/>
              </a:ext>
            </a:extLst>
          </p:cNvPr>
          <p:cNvSpPr>
            <a:spLocks noGrp="1"/>
          </p:cNvSpPr>
          <p:nvPr>
            <p:ph sz="half" idx="2"/>
          </p:nvPr>
        </p:nvSpPr>
        <p:spPr/>
        <p:txBody>
          <a:bodyPr>
            <a:normAutofit fontScale="85000" lnSpcReduction="20000"/>
          </a:bodyPr>
          <a:lstStyle/>
          <a:p>
            <a:pPr marL="0" indent="0">
              <a:buNone/>
            </a:pPr>
            <a:r>
              <a:rPr lang="en-US" sz="2600">
                <a:solidFill>
                  <a:srgbClr val="000000"/>
                </a:solidFill>
                <a:effectLst/>
                <a:latin typeface="Segoe UI" panose="020B0502040204020203" pitchFamily="34" charset="0"/>
                <a:ea typeface="Calibri" panose="020F0502020204030204" pitchFamily="34" charset="0"/>
              </a:rPr>
              <a:t>1. Within a designated underserved community </a:t>
            </a:r>
          </a:p>
          <a:p>
            <a:pPr marL="0" indent="0">
              <a:buNone/>
            </a:pPr>
            <a:r>
              <a:rPr lang="en-US" sz="2600">
                <a:solidFill>
                  <a:srgbClr val="000000"/>
                </a:solidFill>
                <a:effectLst/>
                <a:latin typeface="Segoe UI" panose="020B0502040204020203" pitchFamily="34" charset="0"/>
                <a:ea typeface="Calibri" panose="020F0502020204030204" pitchFamily="34" charset="0"/>
              </a:rPr>
              <a:t>(20 points / equity)</a:t>
            </a:r>
          </a:p>
          <a:p>
            <a:pPr marL="0" indent="0">
              <a:buNone/>
            </a:pPr>
            <a:r>
              <a:rPr lang="en-US" sz="2600">
                <a:solidFill>
                  <a:srgbClr val="000000"/>
                </a:solidFill>
                <a:effectLst/>
                <a:latin typeface="Segoe UI" panose="020B0502040204020203" pitchFamily="34" charset="0"/>
                <a:ea typeface="Calibri" panose="020F0502020204030204" pitchFamily="34" charset="0"/>
              </a:rPr>
              <a:t>2. Percent of students who receive a free or reduced cost lunch </a:t>
            </a:r>
            <a:br>
              <a:rPr lang="en-US" sz="2600">
                <a:solidFill>
                  <a:srgbClr val="000000"/>
                </a:solidFill>
                <a:effectLst/>
                <a:latin typeface="Segoe UI" panose="020B0502040204020203" pitchFamily="34" charset="0"/>
                <a:ea typeface="Calibri" panose="020F0502020204030204" pitchFamily="34" charset="0"/>
              </a:rPr>
            </a:br>
            <a:r>
              <a:rPr lang="en-US" sz="2600">
                <a:solidFill>
                  <a:srgbClr val="000000"/>
                </a:solidFill>
                <a:effectLst/>
                <a:latin typeface="Segoe UI" panose="020B0502040204020203" pitchFamily="34" charset="0"/>
                <a:ea typeface="Calibri" panose="020F0502020204030204" pitchFamily="34" charset="0"/>
              </a:rPr>
              <a:t>(20 points / equity)</a:t>
            </a:r>
          </a:p>
          <a:p>
            <a:pPr marL="0" indent="0">
              <a:buNone/>
            </a:pPr>
            <a:r>
              <a:rPr lang="en-US" sz="2600">
                <a:solidFill>
                  <a:srgbClr val="000000"/>
                </a:solidFill>
                <a:effectLst/>
                <a:latin typeface="Segoe UI" panose="020B0502040204020203" pitchFamily="34" charset="0"/>
                <a:ea typeface="Calibri" panose="020F0502020204030204" pitchFamily="34" charset="0"/>
              </a:rPr>
              <a:t>3. Enrollment area includes Top 50 Corridor </a:t>
            </a:r>
            <a:br>
              <a:rPr lang="en-US" sz="2600">
                <a:solidFill>
                  <a:srgbClr val="000000"/>
                </a:solidFill>
                <a:effectLst/>
                <a:latin typeface="Segoe UI" panose="020B0502040204020203" pitchFamily="34" charset="0"/>
                <a:ea typeface="Calibri" panose="020F0502020204030204" pitchFamily="34" charset="0"/>
              </a:rPr>
            </a:br>
            <a:r>
              <a:rPr lang="en-US" sz="2600">
                <a:solidFill>
                  <a:srgbClr val="000000"/>
                </a:solidFill>
                <a:effectLst/>
                <a:latin typeface="Segoe UI" panose="020B0502040204020203" pitchFamily="34" charset="0"/>
                <a:ea typeface="Calibri" panose="020F0502020204030204" pitchFamily="34" charset="0"/>
              </a:rPr>
              <a:t>(5 points / safety)</a:t>
            </a:r>
            <a:endParaRPr lang="en-US" sz="2600">
              <a:solidFill>
                <a:srgbClr val="000000"/>
              </a:solidFill>
              <a:latin typeface="Segoe UI" panose="020B0502040204020203" pitchFamily="34" charset="0"/>
              <a:ea typeface="Calibri" panose="020F0502020204030204" pitchFamily="34" charset="0"/>
            </a:endParaRPr>
          </a:p>
          <a:p>
            <a:pPr marL="0" indent="0">
              <a:buNone/>
            </a:pPr>
            <a:r>
              <a:rPr lang="en-US" sz="2600">
                <a:solidFill>
                  <a:srgbClr val="000000"/>
                </a:solidFill>
                <a:effectLst/>
                <a:latin typeface="Segoe UI" panose="020B0502040204020203" pitchFamily="34" charset="0"/>
                <a:ea typeface="Calibri" panose="020F0502020204030204" pitchFamily="34" charset="0"/>
              </a:rPr>
              <a:t>4. Number of Bike/Ped KSIs within school enrollment boundary </a:t>
            </a:r>
            <a:br>
              <a:rPr lang="en-US" sz="2600">
                <a:solidFill>
                  <a:srgbClr val="000000"/>
                </a:solidFill>
                <a:effectLst/>
                <a:latin typeface="Segoe UI" panose="020B0502040204020203" pitchFamily="34" charset="0"/>
                <a:ea typeface="Calibri" panose="020F0502020204030204" pitchFamily="34" charset="0"/>
              </a:rPr>
            </a:br>
            <a:r>
              <a:rPr lang="en-US" sz="2600">
                <a:solidFill>
                  <a:srgbClr val="000000"/>
                </a:solidFill>
                <a:effectLst/>
                <a:latin typeface="Segoe UI" panose="020B0502040204020203" pitchFamily="34" charset="0"/>
                <a:ea typeface="Calibri" panose="020F0502020204030204" pitchFamily="34" charset="0"/>
              </a:rPr>
              <a:t>(20 points / safety)</a:t>
            </a:r>
          </a:p>
          <a:p>
            <a:endParaRPr lang="en-US"/>
          </a:p>
        </p:txBody>
      </p:sp>
      <p:sp>
        <p:nvSpPr>
          <p:cNvPr id="14" name="Text Placeholder 13">
            <a:extLst>
              <a:ext uri="{FF2B5EF4-FFF2-40B4-BE49-F238E27FC236}">
                <a16:creationId xmlns:a16="http://schemas.microsoft.com/office/drawing/2014/main" id="{896769D8-9DE6-4CDD-BC84-C6D4BEAFAA04}"/>
              </a:ext>
            </a:extLst>
          </p:cNvPr>
          <p:cNvSpPr>
            <a:spLocks noGrp="1"/>
          </p:cNvSpPr>
          <p:nvPr>
            <p:ph type="body" sz="quarter" idx="3"/>
          </p:nvPr>
        </p:nvSpPr>
        <p:spPr/>
        <p:txBody>
          <a:bodyPr/>
          <a:lstStyle/>
          <a:p>
            <a:r>
              <a:rPr lang="en-US"/>
              <a:t>Scoring </a:t>
            </a:r>
          </a:p>
        </p:txBody>
      </p:sp>
      <p:sp>
        <p:nvSpPr>
          <p:cNvPr id="15" name="Content Placeholder 14">
            <a:extLst>
              <a:ext uri="{FF2B5EF4-FFF2-40B4-BE49-F238E27FC236}">
                <a16:creationId xmlns:a16="http://schemas.microsoft.com/office/drawing/2014/main" id="{B5AD8F11-486A-4F52-9255-AE3634F3F564}"/>
              </a:ext>
            </a:extLst>
          </p:cNvPr>
          <p:cNvSpPr>
            <a:spLocks noGrp="1"/>
          </p:cNvSpPr>
          <p:nvPr>
            <p:ph sz="quarter" idx="4"/>
          </p:nvPr>
        </p:nvSpPr>
        <p:spPr/>
        <p:txBody>
          <a:bodyPr>
            <a:noAutofit/>
          </a:bodyPr>
          <a:lstStyle/>
          <a:p>
            <a:pPr marL="0" indent="0">
              <a:buNone/>
            </a:pPr>
            <a:r>
              <a:rPr lang="en-US" sz="2200">
                <a:solidFill>
                  <a:srgbClr val="000000"/>
                </a:solidFill>
                <a:latin typeface="Segoe UI" panose="020B0502040204020203" pitchFamily="34" charset="0"/>
              </a:rPr>
              <a:t>5. Number of Total KSIs within school enrollment boundary </a:t>
            </a:r>
            <a:br>
              <a:rPr lang="en-US" sz="2200">
                <a:solidFill>
                  <a:srgbClr val="000000"/>
                </a:solidFill>
                <a:latin typeface="Segoe UI" panose="020B0502040204020203" pitchFamily="34" charset="0"/>
              </a:rPr>
            </a:br>
            <a:r>
              <a:rPr lang="en-US" sz="2200">
                <a:solidFill>
                  <a:srgbClr val="000000"/>
                </a:solidFill>
                <a:latin typeface="Segoe UI" panose="020B0502040204020203" pitchFamily="34" charset="0"/>
              </a:rPr>
              <a:t>(15 points / safety)</a:t>
            </a:r>
          </a:p>
          <a:p>
            <a:pPr marL="0" indent="0">
              <a:buNone/>
            </a:pPr>
            <a:r>
              <a:rPr lang="en-US" sz="2200">
                <a:solidFill>
                  <a:srgbClr val="000000"/>
                </a:solidFill>
                <a:latin typeface="Segoe UI" panose="020B0502040204020203" pitchFamily="34" charset="0"/>
              </a:rPr>
              <a:t>6. Density of students within enrollment area </a:t>
            </a:r>
            <a:br>
              <a:rPr lang="en-US" sz="2200">
                <a:solidFill>
                  <a:srgbClr val="000000"/>
                </a:solidFill>
                <a:latin typeface="Segoe UI" panose="020B0502040204020203" pitchFamily="34" charset="0"/>
              </a:rPr>
            </a:br>
            <a:r>
              <a:rPr lang="en-US" sz="2200">
                <a:solidFill>
                  <a:srgbClr val="000000"/>
                </a:solidFill>
                <a:latin typeface="Segoe UI" panose="020B0502040204020203" pitchFamily="34" charset="0"/>
              </a:rPr>
              <a:t>(5 points / other)</a:t>
            </a:r>
          </a:p>
          <a:p>
            <a:pPr marL="0" indent="0">
              <a:buNone/>
            </a:pPr>
            <a:r>
              <a:rPr lang="en-US" sz="2200">
                <a:solidFill>
                  <a:srgbClr val="000000"/>
                </a:solidFill>
                <a:latin typeface="Segoe UI" panose="020B0502040204020203" pitchFamily="34" charset="0"/>
              </a:rPr>
              <a:t>7. Roadway network characteristics </a:t>
            </a:r>
            <a:br>
              <a:rPr lang="en-US" sz="2200">
                <a:solidFill>
                  <a:srgbClr val="000000"/>
                </a:solidFill>
                <a:latin typeface="Segoe UI" panose="020B0502040204020203" pitchFamily="34" charset="0"/>
              </a:rPr>
            </a:br>
            <a:r>
              <a:rPr lang="en-US" sz="2200">
                <a:solidFill>
                  <a:srgbClr val="000000"/>
                </a:solidFill>
                <a:latin typeface="Segoe UI" panose="020B0502040204020203" pitchFamily="34" charset="0"/>
              </a:rPr>
              <a:t>(5 points / other)</a:t>
            </a:r>
          </a:p>
          <a:p>
            <a:pPr marL="0" indent="0">
              <a:buNone/>
            </a:pPr>
            <a:r>
              <a:rPr lang="en-US" sz="2200">
                <a:solidFill>
                  <a:srgbClr val="000000"/>
                </a:solidFill>
                <a:latin typeface="Segoe UI" panose="020B0502040204020203" pitchFamily="34" charset="0"/>
              </a:rPr>
              <a:t>8. Within a half mile of a school/library/community activity hub (10 points / other)</a:t>
            </a:r>
          </a:p>
        </p:txBody>
      </p:sp>
    </p:spTree>
    <p:extLst>
      <p:ext uri="{BB962C8B-B14F-4D97-AF65-F5344CB8AC3E}">
        <p14:creationId xmlns:p14="http://schemas.microsoft.com/office/powerpoint/2010/main" val="4282703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1383C2-FDBD-4260-B807-A4EED3A6F857}"/>
              </a:ext>
            </a:extLst>
          </p:cNvPr>
          <p:cNvSpPr/>
          <p:nvPr/>
        </p:nvSpPr>
        <p:spPr>
          <a:xfrm>
            <a:off x="-209550" y="0"/>
            <a:ext cx="13106400" cy="1971674"/>
          </a:xfrm>
          <a:prstGeom prst="rect">
            <a:avLst/>
          </a:prstGeom>
          <a:solidFill>
            <a:srgbClr val="9B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C6A2D-3335-4F0B-991F-7948256F80F0}"/>
              </a:ext>
            </a:extLst>
          </p:cNvPr>
          <p:cNvSpPr>
            <a:spLocks noGrp="1"/>
          </p:cNvSpPr>
          <p:nvPr>
            <p:ph type="title"/>
          </p:nvPr>
        </p:nvSpPr>
        <p:spPr>
          <a:xfrm>
            <a:off x="685800" y="511175"/>
            <a:ext cx="10515600" cy="949325"/>
          </a:xfrm>
        </p:spPr>
        <p:txBody>
          <a:bodyPr>
            <a:normAutofit/>
          </a:bodyPr>
          <a:lstStyle/>
          <a:p>
            <a:pPr algn="l"/>
            <a:r>
              <a:rPr lang="en-US" sz="4000">
                <a:solidFill>
                  <a:schemeClr val="bg1"/>
                </a:solidFill>
                <a:latin typeface="Piepie" panose="04020B07020B02020202" pitchFamily="82" charset="0"/>
              </a:rPr>
              <a:t>Final List of Schools</a:t>
            </a:r>
          </a:p>
        </p:txBody>
      </p:sp>
      <p:sp>
        <p:nvSpPr>
          <p:cNvPr id="7" name="TextBox 6">
            <a:extLst>
              <a:ext uri="{FF2B5EF4-FFF2-40B4-BE49-F238E27FC236}">
                <a16:creationId xmlns:a16="http://schemas.microsoft.com/office/drawing/2014/main" id="{E7523CAA-6DA1-4FDD-A362-3A09CCB9A34D}"/>
              </a:ext>
            </a:extLst>
          </p:cNvPr>
          <p:cNvSpPr txBox="1"/>
          <p:nvPr/>
        </p:nvSpPr>
        <p:spPr>
          <a:xfrm>
            <a:off x="350039" y="2181139"/>
            <a:ext cx="7421880" cy="5134226"/>
          </a:xfrm>
          <a:prstGeom prst="rect">
            <a:avLst/>
          </a:prstGeom>
          <a:noFill/>
        </p:spPr>
        <p:txBody>
          <a:bodyPr wrap="square" rtlCol="0">
            <a:spAutoFit/>
          </a:bodyPr>
          <a:lstStyle/>
          <a:p>
            <a:pPr marL="342900" marR="0" lvl="0" indent="-342900" fontAlgn="ctr">
              <a:lnSpc>
                <a:spcPct val="107000"/>
              </a:lnSpc>
              <a:spcBef>
                <a:spcPts val="0"/>
              </a:spcBef>
              <a:spcAft>
                <a:spcPts val="0"/>
              </a:spcAft>
              <a:buFont typeface="Arial" panose="020B0604020202020204" pitchFamily="34" charset="0"/>
              <a:buChar char="•"/>
            </a:pPr>
            <a:r>
              <a:rPr lang="en-US" sz="2400">
                <a:effectLst/>
                <a:latin typeface="Neutraface Text Book" panose="02000600030000020004" pitchFamily="50" charset="0"/>
                <a:ea typeface="Calibri" panose="020F0502020204030204" pitchFamily="34" charset="0"/>
                <a:cs typeface="Times New Roman" panose="02020603050405020304" pitchFamily="18" charset="0"/>
              </a:rPr>
              <a:t>Shaw Elementary – top </a:t>
            </a:r>
            <a:r>
              <a:rPr lang="en-US" sz="2400">
                <a:latin typeface="Neutraface Text Book" panose="02000600030000020004" pitchFamily="50" charset="0"/>
                <a:ea typeface="Calibri" panose="020F0502020204030204" pitchFamily="34" charset="0"/>
                <a:cs typeface="Times New Roman" panose="02020603050405020304" pitchFamily="18" charset="0"/>
              </a:rPr>
              <a:t>ranked </a:t>
            </a:r>
            <a:r>
              <a:rPr lang="en-US" sz="2400">
                <a:effectLst/>
                <a:latin typeface="Neutraface Text Book" panose="02000600030000020004" pitchFamily="50" charset="0"/>
                <a:ea typeface="Calibri" panose="020F0502020204030204" pitchFamily="34" charset="0"/>
                <a:cs typeface="Times New Roman" panose="02020603050405020304" pitchFamily="18" charset="0"/>
              </a:rPr>
              <a:t>elementary school in the district (53 points) </a:t>
            </a:r>
          </a:p>
          <a:p>
            <a:pPr marL="342900" indent="-342900" fontAlgn="ctr">
              <a:lnSpc>
                <a:spcPct val="107000"/>
              </a:lnSpc>
              <a:buFont typeface="Arial" panose="020B0604020202020204" pitchFamily="34" charset="0"/>
              <a:buChar char="•"/>
            </a:pPr>
            <a:r>
              <a:rPr lang="en-US" sz="2400">
                <a:latin typeface="Neutraface Text Book" panose="02000600030000020004" pitchFamily="50" charset="0"/>
                <a:ea typeface="Calibri" panose="020F0502020204030204" pitchFamily="34" charset="0"/>
                <a:cs typeface="Times New Roman" panose="02020603050405020304" pitchFamily="18" charset="0"/>
              </a:rPr>
              <a:t>Blake High School – top ranked high school in district (53 points) </a:t>
            </a:r>
          </a:p>
          <a:p>
            <a:pPr marL="342900" marR="0" lvl="0" indent="-342900" fontAlgn="ctr">
              <a:lnSpc>
                <a:spcPct val="107000"/>
              </a:lnSpc>
              <a:spcBef>
                <a:spcPts val="0"/>
              </a:spcBef>
              <a:spcAft>
                <a:spcPts val="0"/>
              </a:spcAft>
              <a:buFont typeface="Arial" panose="020B0604020202020204" pitchFamily="34" charset="0"/>
              <a:buChar char="•"/>
            </a:pPr>
            <a:r>
              <a:rPr lang="en-US" sz="2400">
                <a:latin typeface="Neutraface Text Book" panose="02000600030000020004" pitchFamily="50" charset="0"/>
                <a:ea typeface="Calibri" panose="020F0502020204030204" pitchFamily="34" charset="0"/>
                <a:cs typeface="Times New Roman" panose="02020603050405020304" pitchFamily="18" charset="0"/>
              </a:rPr>
              <a:t>Orange Grove Middle Magnet – top ranked middle school that was not studied in 2018 (50 points)</a:t>
            </a:r>
          </a:p>
          <a:p>
            <a:pPr marL="342900" marR="0" lvl="0" indent="-342900" fontAlgn="ctr">
              <a:lnSpc>
                <a:spcPct val="107000"/>
              </a:lnSpc>
              <a:spcBef>
                <a:spcPts val="0"/>
              </a:spcBef>
              <a:spcAft>
                <a:spcPts val="0"/>
              </a:spcAft>
              <a:buFont typeface="Arial" panose="020B0604020202020204" pitchFamily="34" charset="0"/>
              <a:buChar char="•"/>
            </a:pPr>
            <a:r>
              <a:rPr lang="en-US" sz="2400">
                <a:latin typeface="Neutraface Text Book" panose="02000600030000020004" pitchFamily="50" charset="0"/>
                <a:ea typeface="Calibri" panose="020F0502020204030204" pitchFamily="34" charset="0"/>
                <a:cs typeface="Times New Roman" panose="02020603050405020304" pitchFamily="18" charset="0"/>
              </a:rPr>
              <a:t>Just Elementary (50 points) </a:t>
            </a:r>
          </a:p>
          <a:p>
            <a:pPr marL="342900" marR="0" lvl="0" indent="-342900" fontAlgn="ctr">
              <a:lnSpc>
                <a:spcPct val="107000"/>
              </a:lnSpc>
              <a:spcBef>
                <a:spcPts val="0"/>
              </a:spcBef>
              <a:spcAft>
                <a:spcPts val="0"/>
              </a:spcAft>
              <a:buFont typeface="Arial" panose="020B0604020202020204" pitchFamily="34" charset="0"/>
              <a:buChar char="•"/>
            </a:pPr>
            <a:r>
              <a:rPr lang="en-US" sz="2400">
                <a:latin typeface="Neutraface Text Book" panose="02000600030000020004" pitchFamily="50" charset="0"/>
                <a:ea typeface="Calibri" panose="020F0502020204030204" pitchFamily="34" charset="0"/>
                <a:cs typeface="Times New Roman" panose="02020603050405020304" pitchFamily="18" charset="0"/>
              </a:rPr>
              <a:t>West Tampa Elementary (48 points) </a:t>
            </a:r>
          </a:p>
          <a:p>
            <a:pPr marL="342900" marR="0" lvl="0" indent="-342900" fontAlgn="ctr">
              <a:lnSpc>
                <a:spcPct val="107000"/>
              </a:lnSpc>
              <a:spcBef>
                <a:spcPts val="0"/>
              </a:spcBef>
              <a:spcAft>
                <a:spcPts val="0"/>
              </a:spcAft>
              <a:buFont typeface="Arial" panose="020B0604020202020204" pitchFamily="34" charset="0"/>
              <a:buChar char="•"/>
            </a:pPr>
            <a:r>
              <a:rPr lang="en-US" sz="2400">
                <a:latin typeface="Neutraface Text Book" panose="02000600030000020004" pitchFamily="50" charset="0"/>
                <a:ea typeface="Calibri" panose="020F0502020204030204" pitchFamily="34" charset="0"/>
                <a:cs typeface="Times New Roman" panose="02020603050405020304" pitchFamily="18" charset="0"/>
              </a:rPr>
              <a:t>Stewart Middle Magnet (47 points) </a:t>
            </a:r>
          </a:p>
          <a:p>
            <a:pPr marL="342900" marR="0" lvl="0" indent="-342900" fontAlgn="ctr">
              <a:lnSpc>
                <a:spcPct val="107000"/>
              </a:lnSpc>
              <a:spcBef>
                <a:spcPts val="0"/>
              </a:spcBef>
              <a:spcAft>
                <a:spcPts val="0"/>
              </a:spcAft>
              <a:buFont typeface="Arial" panose="020B0604020202020204" pitchFamily="34" charset="0"/>
              <a:buChar char="•"/>
            </a:pPr>
            <a:r>
              <a:rPr lang="en-US" sz="2400">
                <a:effectLst/>
                <a:latin typeface="Neutraface Text Book" panose="02000600030000020004" pitchFamily="50" charset="0"/>
                <a:ea typeface="Calibri" panose="020F0502020204030204" pitchFamily="34" charset="0"/>
                <a:cs typeface="Times New Roman" panose="02020603050405020304" pitchFamily="18" charset="0"/>
              </a:rPr>
              <a:t>Potter Elementary (47 points) </a:t>
            </a:r>
          </a:p>
          <a:p>
            <a:pPr marL="342900" marR="0" lvl="0" indent="-342900" fontAlgn="ctr">
              <a:lnSpc>
                <a:spcPct val="107000"/>
              </a:lnSpc>
              <a:spcBef>
                <a:spcPts val="0"/>
              </a:spcBef>
              <a:spcAft>
                <a:spcPts val="0"/>
              </a:spcAft>
              <a:buFont typeface="Arial" panose="020B0604020202020204" pitchFamily="34" charset="0"/>
              <a:buChar char="•"/>
            </a:pPr>
            <a:r>
              <a:rPr lang="en-US" sz="2400">
                <a:effectLst/>
                <a:latin typeface="Neutraface Text Book" panose="02000600030000020004" pitchFamily="50" charset="0"/>
                <a:ea typeface="Calibri" panose="020F0502020204030204" pitchFamily="34" charset="0"/>
                <a:cs typeface="Times New Roman" panose="02020603050405020304" pitchFamily="18" charset="0"/>
              </a:rPr>
              <a:t>Jefferson High School (41 points) </a:t>
            </a:r>
          </a:p>
          <a:p>
            <a:pPr marL="342900" marR="0" lvl="0" indent="-342900" fontAlgn="ctr">
              <a:lnSpc>
                <a:spcPct val="107000"/>
              </a:lnSpc>
              <a:spcBef>
                <a:spcPts val="0"/>
              </a:spcBef>
              <a:spcAft>
                <a:spcPts val="0"/>
              </a:spcAft>
              <a:buFont typeface="Arial" panose="020B0604020202020204" pitchFamily="34" charset="0"/>
              <a:buChar char="•"/>
            </a:pPr>
            <a:endParaRPr lang="en-US" sz="2400">
              <a:effectLst/>
              <a:latin typeface="Neutraface Text Book" panose="02000600030000020004" pitchFamily="50" charset="0"/>
              <a:ea typeface="Calibri" panose="020F0502020204030204" pitchFamily="34" charset="0"/>
              <a:cs typeface="Times New Roman" panose="02020603050405020304" pitchFamily="18" charset="0"/>
            </a:endParaRPr>
          </a:p>
          <a:p>
            <a:pPr lvl="1">
              <a:lnSpc>
                <a:spcPct val="115000"/>
              </a:lnSpc>
              <a:spcAft>
                <a:spcPts val="1000"/>
              </a:spcAft>
            </a:pPr>
            <a:endParaRPr lang="en-US">
              <a:latin typeface="Neutraface Text Book" panose="02000600030000020004" pitchFamily="50" charset="0"/>
            </a:endParaRPr>
          </a:p>
        </p:txBody>
      </p:sp>
      <p:pic>
        <p:nvPicPr>
          <p:cNvPr id="4" name="Picture 3" descr="A picture containing outdoor&#10;&#10;Description automatically generated">
            <a:extLst>
              <a:ext uri="{FF2B5EF4-FFF2-40B4-BE49-F238E27FC236}">
                <a16:creationId xmlns:a16="http://schemas.microsoft.com/office/drawing/2014/main" id="{8ABD6680-8A56-4700-8E4E-BDA2025C7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771919" y="2378726"/>
            <a:ext cx="4343881" cy="4343881"/>
          </a:xfrm>
          <a:prstGeom prst="rect">
            <a:avLst/>
          </a:prstGeom>
        </p:spPr>
      </p:pic>
    </p:spTree>
    <p:extLst>
      <p:ext uri="{BB962C8B-B14F-4D97-AF65-F5344CB8AC3E}">
        <p14:creationId xmlns:p14="http://schemas.microsoft.com/office/powerpoint/2010/main" val="3465782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FD7B5-CE5D-4C72-A85C-A3547A89C93A}"/>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D95CEF79-343C-4F64-93F4-F189C0BA0EF5}"/>
              </a:ext>
            </a:extLst>
          </p:cNvPr>
          <p:cNvSpPr/>
          <p:nvPr/>
        </p:nvSpPr>
        <p:spPr>
          <a:xfrm>
            <a:off x="-209550" y="0"/>
            <a:ext cx="13106400" cy="1971674"/>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13B8B-BE28-4307-93FD-7458754BE688}"/>
              </a:ext>
            </a:extLst>
          </p:cNvPr>
          <p:cNvSpPr txBox="1">
            <a:spLocks/>
          </p:cNvSpPr>
          <p:nvPr/>
        </p:nvSpPr>
        <p:spPr>
          <a:xfrm>
            <a:off x="685800" y="511175"/>
            <a:ext cx="10515600" cy="949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Piepie" panose="04020B07020B02020202" pitchFamily="82" charset="0"/>
              </a:rPr>
              <a:t>High Level Survey Results – Family Surveys </a:t>
            </a:r>
          </a:p>
        </p:txBody>
      </p:sp>
      <p:pic>
        <p:nvPicPr>
          <p:cNvPr id="5" name="Picture 4" descr="Chart, pie chart&#10;&#10;Description automatically generated">
            <a:extLst>
              <a:ext uri="{FF2B5EF4-FFF2-40B4-BE49-F238E27FC236}">
                <a16:creationId xmlns:a16="http://schemas.microsoft.com/office/drawing/2014/main" id="{E9C93BA3-FEFF-44D9-8901-BBA465F3EA35}"/>
              </a:ext>
            </a:extLst>
          </p:cNvPr>
          <p:cNvPicPr>
            <a:picLocks noChangeAspect="1"/>
          </p:cNvPicPr>
          <p:nvPr/>
        </p:nvPicPr>
        <p:blipFill rotWithShape="1">
          <a:blip r:embed="rId3">
            <a:extLst>
              <a:ext uri="{28A0092B-C50C-407E-A947-70E740481C1C}">
                <a14:useLocalDpi xmlns:a14="http://schemas.microsoft.com/office/drawing/2010/main" val="0"/>
              </a:ext>
            </a:extLst>
          </a:blip>
          <a:srcRect t="4471" r="1" b="6977"/>
          <a:stretch/>
        </p:blipFill>
        <p:spPr>
          <a:xfrm>
            <a:off x="2103119" y="1971674"/>
            <a:ext cx="8260081" cy="4754448"/>
          </a:xfrm>
          <a:prstGeom prst="rect">
            <a:avLst/>
          </a:prstGeom>
        </p:spPr>
      </p:pic>
    </p:spTree>
    <p:extLst>
      <p:ext uri="{BB962C8B-B14F-4D97-AF65-F5344CB8AC3E}">
        <p14:creationId xmlns:p14="http://schemas.microsoft.com/office/powerpoint/2010/main" val="730658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5CEF79-343C-4F64-93F4-F189C0BA0EF5}"/>
              </a:ext>
            </a:extLst>
          </p:cNvPr>
          <p:cNvSpPr/>
          <p:nvPr/>
        </p:nvSpPr>
        <p:spPr>
          <a:xfrm>
            <a:off x="-148590" y="0"/>
            <a:ext cx="3562349" cy="6858000"/>
          </a:xfrm>
          <a:prstGeom prst="rect">
            <a:avLst/>
          </a:prstGeom>
          <a:solidFill>
            <a:srgbClr val="37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13B8B-BE28-4307-93FD-7458754BE688}"/>
              </a:ext>
            </a:extLst>
          </p:cNvPr>
          <p:cNvSpPr txBox="1">
            <a:spLocks/>
          </p:cNvSpPr>
          <p:nvPr/>
        </p:nvSpPr>
        <p:spPr>
          <a:xfrm>
            <a:off x="381000" y="802323"/>
            <a:ext cx="2588537" cy="34799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Piepie" panose="04020B07020B02020202" pitchFamily="82" charset="0"/>
              </a:rPr>
              <a:t>High Level </a:t>
            </a:r>
            <a:br>
              <a:rPr lang="en-US" sz="4000">
                <a:solidFill>
                  <a:schemeClr val="bg1"/>
                </a:solidFill>
                <a:latin typeface="Piepie" panose="04020B07020B02020202" pitchFamily="82" charset="0"/>
              </a:rPr>
            </a:br>
            <a:r>
              <a:rPr lang="en-US" sz="4000">
                <a:solidFill>
                  <a:schemeClr val="bg1"/>
                </a:solidFill>
                <a:latin typeface="Piepie" panose="04020B07020B02020202" pitchFamily="82" charset="0"/>
              </a:rPr>
              <a:t>Survey Results – Family Surveys  </a:t>
            </a:r>
          </a:p>
        </p:txBody>
      </p:sp>
      <p:pic>
        <p:nvPicPr>
          <p:cNvPr id="8" name="Picture 7" descr="Chart, histogram&#10;&#10;Description automatically generated">
            <a:extLst>
              <a:ext uri="{FF2B5EF4-FFF2-40B4-BE49-F238E27FC236}">
                <a16:creationId xmlns:a16="http://schemas.microsoft.com/office/drawing/2014/main" id="{58FDD844-3C69-48E3-85D1-3F825CF42BB5}"/>
              </a:ext>
            </a:extLst>
          </p:cNvPr>
          <p:cNvPicPr>
            <a:picLocks noChangeAspect="1"/>
          </p:cNvPicPr>
          <p:nvPr/>
        </p:nvPicPr>
        <p:blipFill rotWithShape="1">
          <a:blip r:embed="rId3">
            <a:extLst>
              <a:ext uri="{28A0092B-C50C-407E-A947-70E740481C1C}">
                <a14:useLocalDpi xmlns:a14="http://schemas.microsoft.com/office/drawing/2010/main" val="0"/>
              </a:ext>
            </a:extLst>
          </a:blip>
          <a:srcRect l="8020" r="11657"/>
          <a:stretch/>
        </p:blipFill>
        <p:spPr>
          <a:xfrm>
            <a:off x="3749041" y="-287135"/>
            <a:ext cx="8442960" cy="7553342"/>
          </a:xfrm>
          <a:prstGeom prst="rect">
            <a:avLst/>
          </a:prstGeom>
        </p:spPr>
      </p:pic>
    </p:spTree>
    <p:extLst>
      <p:ext uri="{BB962C8B-B14F-4D97-AF65-F5344CB8AC3E}">
        <p14:creationId xmlns:p14="http://schemas.microsoft.com/office/powerpoint/2010/main" val="186698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3485</Words>
  <Application>Microsoft Office PowerPoint</Application>
  <PresentationFormat>Widescreen</PresentationFormat>
  <Paragraphs>406</Paragraphs>
  <Slides>46</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Arial</vt:lpstr>
      <vt:lpstr>Calibri</vt:lpstr>
      <vt:lpstr>Calibri Light</vt:lpstr>
      <vt:lpstr>Myriad Pro</vt:lpstr>
      <vt:lpstr>Neutraface text</vt:lpstr>
      <vt:lpstr>Neutraface Text Bold</vt:lpstr>
      <vt:lpstr>Neutraface Text Book</vt:lpstr>
      <vt:lpstr>Piepie</vt:lpstr>
      <vt:lpstr>Segoe UI</vt:lpstr>
      <vt:lpstr>Symbol</vt:lpstr>
      <vt:lpstr>Office Theme</vt:lpstr>
      <vt:lpstr>PowerPoint Presentation</vt:lpstr>
      <vt:lpstr>Meeting Agenda </vt:lpstr>
      <vt:lpstr>Project Overview</vt:lpstr>
      <vt:lpstr>Project Overview</vt:lpstr>
      <vt:lpstr>School Site Selection</vt:lpstr>
      <vt:lpstr>School Site Selection</vt:lpstr>
      <vt:lpstr>Final List of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Shaw Elementary</vt:lpstr>
      <vt:lpstr>Shaw Elementary – Survey Results </vt:lpstr>
      <vt:lpstr>Shaw  Elementary  Preliminary Ideas </vt:lpstr>
      <vt:lpstr>Orange Grove  Magnet  Middle</vt:lpstr>
      <vt:lpstr>Orange Grove Magnet Middle – Survey Results </vt:lpstr>
      <vt:lpstr>Orange Grove Middle Preliminary Ideas </vt:lpstr>
      <vt:lpstr>West Tampa  Elementary</vt:lpstr>
      <vt:lpstr>West Tampa Elementary – Survey Results </vt:lpstr>
      <vt:lpstr>West Tampa  Elementary  Survey Results </vt:lpstr>
      <vt:lpstr>West Tampa  Elementary  Preliminary Ideas </vt:lpstr>
      <vt:lpstr>Potter Elementary</vt:lpstr>
      <vt:lpstr>Potter Elementary – Survey Results </vt:lpstr>
      <vt:lpstr>Potter Elementary Survey Results</vt:lpstr>
      <vt:lpstr>Potter Elementary Preliminary Ideas </vt:lpstr>
      <vt:lpstr>Jefferson High School</vt:lpstr>
      <vt:lpstr>Jefferson High School – Survey Results </vt:lpstr>
      <vt:lpstr>Jefferson High School Preliminary Ideas </vt:lpstr>
      <vt:lpstr>Just/Stewart/Blake</vt:lpstr>
      <vt:lpstr>Just – Survey Results </vt:lpstr>
      <vt:lpstr>Stewart – Survey Results </vt:lpstr>
      <vt:lpstr>Blake – Survey Results </vt:lpstr>
      <vt:lpstr>Just Survey Results</vt:lpstr>
      <vt:lpstr>Just/Stewart/Blake Preliminary Ideas </vt:lpstr>
      <vt:lpstr>PowerPoint Presentation</vt:lpstr>
      <vt:lpstr>PowerPoint Presentation</vt:lpstr>
      <vt:lpstr>Encouragement and Educational Ideas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Angelica Rocha</dc:creator>
  <cp:lastModifiedBy>Lisa Silva</cp:lastModifiedBy>
  <cp:revision>2</cp:revision>
  <dcterms:created xsi:type="dcterms:W3CDTF">2022-03-25T19:38:16Z</dcterms:created>
  <dcterms:modified xsi:type="dcterms:W3CDTF">2022-06-24T18:21:59Z</dcterms:modified>
</cp:coreProperties>
</file>