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19"/>
  </p:notesMasterIdLst>
  <p:sldIdLst>
    <p:sldId id="256" r:id="rId5"/>
    <p:sldId id="258" r:id="rId6"/>
    <p:sldId id="259" r:id="rId7"/>
    <p:sldId id="260" r:id="rId8"/>
    <p:sldId id="262" r:id="rId9"/>
    <p:sldId id="279" r:id="rId10"/>
    <p:sldId id="263" r:id="rId11"/>
    <p:sldId id="264" r:id="rId12"/>
    <p:sldId id="273" r:id="rId13"/>
    <p:sldId id="274" r:id="rId14"/>
    <p:sldId id="261" r:id="rId15"/>
    <p:sldId id="267" r:id="rId16"/>
    <p:sldId id="271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D0777F-AA36-1857-8640-465C0B4D975D}" name="Alvaro Gabaldon" initials="AG" userId="S::gabaldona@plancom.org::d442d549-4885-47cc-b5b0-45f2e11eab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3D3526-7C16-130A-E9B4-5CF730DF28A0}" v="81" dt="2022-04-04T18:19:06.639"/>
    <p1510:client id="{1CB9416F-EA7B-1C59-61F6-086ABCEECF34}" v="2" dt="2022-04-04T15:50:19.644"/>
    <p1510:client id="{33086AC5-2A1C-2814-2F64-FACB16D0487F}" v="26" dt="2022-05-04T20:29:43.118"/>
    <p1510:client id="{51E83E1A-9F72-6B44-D61A-26CD102D0F81}" v="449" dt="2022-03-11T18:38:09.056"/>
    <p1510:client id="{5C9965DA-5968-334E-6D2B-E90B0254CACB}" v="126" dt="2022-04-05T13:21:39.494"/>
    <p1510:client id="{614DB2A8-B7B3-1524-5A82-C046079BC2B5}" v="1" dt="2022-04-04T01:59:09.369"/>
    <p1510:client id="{6AAB1851-B726-4BB8-6028-AE7810CB9C38}" v="9" dt="2022-03-11T20:02:35.713"/>
    <p1510:client id="{6DEADF7B-4990-AC26-2C5B-9523075F50CD}" v="11" dt="2022-04-04T20:58:04.009"/>
    <p1510:client id="{736A4A85-2AFD-C885-C126-AC6C00086D1F}" v="275" dt="2022-04-04T18:49:13.972"/>
    <p1510:client id="{754565BE-ADDA-8B40-920F-FB53E8B49905}" v="11" dt="2022-03-11T22:03:01.409"/>
    <p1510:client id="{757AA75D-7DC7-80A1-92A5-CF7C14A468BA}" v="6" dt="2022-04-04T20:36:02.629"/>
    <p1510:client id="{7C0CEE15-FF8C-DABE-E686-7A5F81EF6DBD}" v="3" dt="2022-03-11T19:47:18.919"/>
    <p1510:client id="{8158D044-63A1-A239-9145-AC4018E2EE1F}" v="10" dt="2022-03-11T20:43:29.005"/>
    <p1510:client id="{A33FEFA8-C80E-4188-9FFC-9CA6190F247D}" v="834" dt="2022-03-11T20:46:55.163"/>
    <p1510:client id="{A80EDF77-AF0F-4A3E-B62F-7BDC5EC28F56}" v="329" dt="2022-03-11T17:59:52.394"/>
    <p1510:client id="{B25082C1-E8F8-0648-6571-752ED7B00A78}" v="6" dt="2022-04-05T12:42:59.965"/>
    <p1510:client id="{B382C850-33FC-0F87-9090-08A7D0227B7C}" v="8" dt="2022-04-04T11:32:50.681"/>
    <p1510:client id="{CF9E8761-D489-963E-C9DE-75F49D364241}" v="1308" dt="2022-03-10T21:22:33.524"/>
    <p1510:client id="{DB46F57A-DC69-F72E-09D8-9F17A4797F25}" v="19" dt="2022-04-01T20:33:33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9E51A-A2CB-4BE0-8C58-F1961A24B15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9E3B8-5B8F-4D8E-B1AB-D9031740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8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397052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0300" y="758952"/>
            <a:ext cx="621538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rgbClr val="0072BC"/>
                </a:solidFill>
              </a:defRPr>
            </a:lvl1pPr>
          </a:lstStyle>
          <a:p>
            <a:r>
              <a:rPr lang="en-US"/>
              <a:t>Tampa Comprehensive</a:t>
            </a:r>
            <a:br>
              <a:rPr lang="en-US"/>
            </a:br>
            <a:r>
              <a:rPr lang="en-US"/>
              <a:t>Plan</a:t>
            </a:r>
            <a:br>
              <a:rPr lang="en-US"/>
            </a:br>
            <a:r>
              <a:rPr lang="en-US"/>
              <a:t>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76921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8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LiveGrowThrive2045.com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Live Grow Thrive 2045 logo&#10;Plan Tampa">
            <a:extLst>
              <a:ext uri="{FF2B5EF4-FFF2-40B4-BE49-F238E27FC236}">
                <a16:creationId xmlns:a16="http://schemas.microsoft.com/office/drawing/2014/main" id="{B262DC1B-C456-4E59-A97C-48184EA3C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1" y="755337"/>
            <a:ext cx="3636286" cy="3602736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EDF738A-02AE-4349-A477-1711F6A5FB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697" y="5078578"/>
            <a:ext cx="1716404" cy="1142999"/>
          </a:xfrm>
          <a:prstGeom prst="rect">
            <a:avLst/>
          </a:prstGeom>
        </p:spPr>
      </p:pic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AF064FDB-5440-43AA-B6D5-92D8D1B01D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645" y="4437331"/>
            <a:ext cx="2501900" cy="73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5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LiveGrowThrive2045.com</a:t>
            </a:r>
          </a:p>
        </p:txBody>
      </p:sp>
    </p:spTree>
    <p:extLst>
      <p:ext uri="{BB962C8B-B14F-4D97-AF65-F5344CB8AC3E}">
        <p14:creationId xmlns:p14="http://schemas.microsoft.com/office/powerpoint/2010/main" val="6155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LiveGrowThrive2045.com</a:t>
            </a:r>
          </a:p>
        </p:txBody>
      </p:sp>
    </p:spTree>
    <p:extLst>
      <p:ext uri="{BB962C8B-B14F-4D97-AF65-F5344CB8AC3E}">
        <p14:creationId xmlns:p14="http://schemas.microsoft.com/office/powerpoint/2010/main" val="426495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LiveGrowThrive2045.com</a:t>
            </a:r>
          </a:p>
        </p:txBody>
      </p:sp>
    </p:spTree>
    <p:extLst>
      <p:ext uri="{BB962C8B-B14F-4D97-AF65-F5344CB8AC3E}">
        <p14:creationId xmlns:p14="http://schemas.microsoft.com/office/powerpoint/2010/main" val="152047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LiveGrowThrive2045.com</a:t>
            </a:r>
          </a:p>
        </p:txBody>
      </p:sp>
    </p:spTree>
    <p:extLst>
      <p:ext uri="{BB962C8B-B14F-4D97-AF65-F5344CB8AC3E}">
        <p14:creationId xmlns:p14="http://schemas.microsoft.com/office/powerpoint/2010/main" val="316952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47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0">
                <a:solidFill>
                  <a:srgbClr val="FFFFFF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Tampa Comprehensive Plan</a:t>
            </a:r>
            <a:br>
              <a:rPr lang="en-US"/>
            </a:br>
            <a:r>
              <a:rPr lang="en-US"/>
              <a:t>Update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stay engaged | more info | surveys | leave comments | FAQs | upcoming meetings &amp; events | sign up for notices | book a speaker</a:t>
            </a:r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F06F60FD-7C4D-4439-A292-4A99CEDEA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970" y="594359"/>
            <a:ext cx="4761905" cy="47619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88531C-E780-44FA-B273-14F543CB7F34}"/>
              </a:ext>
            </a:extLst>
          </p:cNvPr>
          <p:cNvSpPr txBox="1"/>
          <p:nvPr userDrawn="1"/>
        </p:nvSpPr>
        <p:spPr>
          <a:xfrm>
            <a:off x="4433278" y="5688281"/>
            <a:ext cx="7301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2BC"/>
                </a:solidFill>
              </a:rPr>
              <a:t>LiveGrowThrive2045.com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E82531-7E53-4D4F-957F-807DE35D0996}"/>
              </a:ext>
            </a:extLst>
          </p:cNvPr>
          <p:cNvCxnSpPr/>
          <p:nvPr userDrawn="1"/>
        </p:nvCxnSpPr>
        <p:spPr>
          <a:xfrm flipH="1" flipV="1">
            <a:off x="445168" y="2923674"/>
            <a:ext cx="12032" cy="2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6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LiveGrowThrive2045.com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639413A-498C-4229-9E58-D9B33ED1D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7"/>
          <a:stretch/>
        </p:blipFill>
        <p:spPr>
          <a:xfrm>
            <a:off x="0" y="-297712"/>
            <a:ext cx="12192000" cy="6549656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807790F-012A-4D80-A8E0-2AF82DB90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9" t="74725" r="17182" b="4497"/>
          <a:stretch/>
        </p:blipFill>
        <p:spPr>
          <a:xfrm>
            <a:off x="2743199" y="4826924"/>
            <a:ext cx="6907877" cy="142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1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1347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cap="none" spc="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LiveGrowThrive2045.com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Live Grow Thrive 2045 logo&#10;Plan Tampa">
            <a:extLst>
              <a:ext uri="{FF2B5EF4-FFF2-40B4-BE49-F238E27FC236}">
                <a16:creationId xmlns:a16="http://schemas.microsoft.com/office/drawing/2014/main" id="{6E4E87EC-C6C8-4ECF-BFC1-709F882A098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10338"/>
            <a:ext cx="552762" cy="547662"/>
          </a:xfrm>
          <a:prstGeom prst="rect">
            <a:avLst/>
          </a:prstGeom>
        </p:spPr>
      </p:pic>
      <p:pic>
        <p:nvPicPr>
          <p:cNvPr id="15" name="Picture 14" descr="Logo&#10;&#10;Live Grow Thrive 2045 logo&#10;Plan Tampa">
            <a:extLst>
              <a:ext uri="{FF2B5EF4-FFF2-40B4-BE49-F238E27FC236}">
                <a16:creationId xmlns:a16="http://schemas.microsoft.com/office/drawing/2014/main" id="{AF6D41FA-86AB-4A80-B6C3-64487FD765A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237" y="6310338"/>
            <a:ext cx="552762" cy="5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8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3" r:id="rId3"/>
    <p:sldLayoutId id="2147483725" r:id="rId4"/>
    <p:sldLayoutId id="2147483733" r:id="rId5"/>
    <p:sldLayoutId id="2147483727" r:id="rId6"/>
    <p:sldLayoutId id="2147483735" r:id="rId7"/>
    <p:sldLayoutId id="214748373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072BC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600" kern="1200">
          <a:solidFill>
            <a:srgbClr val="424242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1AA89D"/>
        </a:buClr>
        <a:buSzPct val="105000"/>
        <a:buFont typeface="Wingdings" panose="05000000000000000000" pitchFamily="2" charset="2"/>
        <a:buChar char="§"/>
        <a:defRPr sz="3200" kern="1200">
          <a:solidFill>
            <a:srgbClr val="424242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1AA89D"/>
        </a:buClr>
        <a:buSzPct val="105000"/>
        <a:buFont typeface="Wingdings" panose="05000000000000000000" pitchFamily="2" charset="2"/>
        <a:buChar char="§"/>
        <a:defRPr sz="2400" kern="1200">
          <a:solidFill>
            <a:srgbClr val="424242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1AA89D"/>
        </a:buClr>
        <a:buSzPct val="105000"/>
        <a:buFont typeface="Wingdings" panose="05000000000000000000" pitchFamily="2" charset="2"/>
        <a:buChar char="§"/>
        <a:defRPr sz="2400" kern="1200">
          <a:solidFill>
            <a:srgbClr val="424242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1AA89D"/>
        </a:buClr>
        <a:buSzPct val="105000"/>
        <a:buFont typeface="Wingdings" panose="05000000000000000000" pitchFamily="2" charset="2"/>
        <a:buChar char="§"/>
        <a:defRPr sz="2400" kern="1200">
          <a:solidFill>
            <a:srgbClr val="424242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lanhillsborough.org/city-of-tampa-2040-comprehensive-plan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85FDE4C-DA37-4D1D-ADF9-3F96BFD3E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2446" y="758952"/>
            <a:ext cx="6103233" cy="3566160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Tampa Comprehensive Plan Update</a:t>
            </a:r>
            <a:b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EAB18A9-9E1B-42E1-8DED-FCAA13D7C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6371" y="4535520"/>
            <a:ext cx="7692150" cy="1492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cap="none">
                <a:latin typeface="+mn-lt"/>
                <a:cs typeface="Arial"/>
              </a:rPr>
              <a:t>Melissa Dickens, AICP</a:t>
            </a:r>
            <a:endParaRPr lang="en-US"/>
          </a:p>
          <a:p>
            <a:r>
              <a:rPr lang="en-US" cap="none">
                <a:latin typeface="+mn-lt"/>
                <a:cs typeface="Arial"/>
              </a:rPr>
              <a:t>Stephen Benson, AICP, CNU-A</a:t>
            </a:r>
          </a:p>
          <a:p>
            <a:endParaRPr lang="en-US" cap="none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675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7F589CB-D1AC-4269-94B5-43D001DB6EDB}"/>
              </a:ext>
            </a:extLst>
          </p:cNvPr>
          <p:cNvSpPr txBox="1">
            <a:spLocks/>
          </p:cNvSpPr>
          <p:nvPr/>
        </p:nvSpPr>
        <p:spPr>
          <a:xfrm>
            <a:off x="872144" y="122080"/>
            <a:ext cx="10877635" cy="7493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2B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/>
              <a:t>Preliminary Themes for Public Input</a:t>
            </a:r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B2D00D9-20FA-E162-7CE6-126755F51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1149" y="1936363"/>
            <a:ext cx="4486275" cy="332422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0CB1F0D-7949-61D5-1D17-B3BBA7221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091" y="1939848"/>
            <a:ext cx="4324350" cy="332422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3739800-9CAE-4534-7E93-0E66079D4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259" y="1599503"/>
            <a:ext cx="4781550" cy="3657600"/>
          </a:xfrm>
          <a:prstGeom prst="rect">
            <a:avLst/>
          </a:prstGeom>
        </p:spPr>
      </p:pic>
      <p:pic>
        <p:nvPicPr>
          <p:cNvPr id="6" name="Picture 33">
            <a:extLst>
              <a:ext uri="{FF2B5EF4-FFF2-40B4-BE49-F238E27FC236}">
                <a16:creationId xmlns:a16="http://schemas.microsoft.com/office/drawing/2014/main" id="{40A345B8-D964-943C-5D4F-9A11C7A82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3000" y="6340767"/>
            <a:ext cx="527907" cy="516864"/>
          </a:xfrm>
          <a:prstGeom prst="rect">
            <a:avLst/>
          </a:prstGeom>
        </p:spPr>
      </p:pic>
      <p:pic>
        <p:nvPicPr>
          <p:cNvPr id="27" name="Picture 33">
            <a:extLst>
              <a:ext uri="{FF2B5EF4-FFF2-40B4-BE49-F238E27FC236}">
                <a16:creationId xmlns:a16="http://schemas.microsoft.com/office/drawing/2014/main" id="{799FA3A5-213B-5963-51C7-7E710A17E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" y="6340767"/>
            <a:ext cx="527907" cy="51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4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8A0D-7532-49C1-89F8-EA24C7457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86125" cy="2286000"/>
          </a:xfrm>
        </p:spPr>
        <p:txBody>
          <a:bodyPr/>
          <a:lstStyle/>
          <a:p>
            <a:r>
              <a:rPr lang="en-US" b="1">
                <a:cs typeface="Arial"/>
              </a:rPr>
              <a:t>Preliminary Areas of Focus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0A0991-6A7A-43A3-992A-A5751A2E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9447102-E4CD-4299-90F9-4271DF3F6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059" y="655198"/>
            <a:ext cx="7017832" cy="554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3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EA113-D955-413B-BDE9-4C2963E1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902788"/>
            <a:ext cx="3305175" cy="1752600"/>
          </a:xfrm>
        </p:spPr>
        <p:txBody>
          <a:bodyPr>
            <a:noAutofit/>
          </a:bodyPr>
          <a:lstStyle/>
          <a:p>
            <a:r>
              <a:rPr lang="en-US" sz="4000" b="1">
                <a:cs typeface="Arial"/>
              </a:rPr>
              <a:t>We want your feedback!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97BDF-9A76-47BC-B25F-10B0F927E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402330"/>
            <a:ext cx="3200400" cy="29028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Take our 2045 Vision Survey!</a:t>
            </a:r>
          </a:p>
          <a:p>
            <a:endParaRPr lang="en-US">
              <a:cs typeface="Arial"/>
            </a:endParaRPr>
          </a:p>
          <a:p>
            <a:r>
              <a:rPr lang="en-US">
                <a:cs typeface="Arial"/>
              </a:rPr>
              <a:t>Visit the link or scan the QR code to participate.</a:t>
            </a:r>
          </a:p>
        </p:txBody>
      </p:sp>
    </p:spTree>
    <p:extLst>
      <p:ext uri="{BB962C8B-B14F-4D97-AF65-F5344CB8AC3E}">
        <p14:creationId xmlns:p14="http://schemas.microsoft.com/office/powerpoint/2010/main" val="111879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94EF6E-2DFB-4845-8FBE-A45D5DBAE597}"/>
              </a:ext>
            </a:extLst>
          </p:cNvPr>
          <p:cNvSpPr txBox="1"/>
          <p:nvPr/>
        </p:nvSpPr>
        <p:spPr>
          <a:xfrm>
            <a:off x="1849832" y="4355253"/>
            <a:ext cx="413551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/>
              </a:rPr>
              <a:t>Melissa Dickens, AICP</a:t>
            </a:r>
          </a:p>
          <a:p>
            <a:r>
              <a:rPr lang="en-US" i="1">
                <a:cs typeface="Arial"/>
              </a:rPr>
              <a:t>Planning Commission</a:t>
            </a:r>
          </a:p>
          <a:p>
            <a:r>
              <a:rPr lang="en-US" i="1">
                <a:cs typeface="Arial"/>
              </a:rPr>
              <a:t>Strategic Planning and Policy Manager</a:t>
            </a:r>
          </a:p>
          <a:p>
            <a:r>
              <a:rPr lang="en-US">
                <a:cs typeface="Arial"/>
              </a:rPr>
              <a:t>Phone: 813-756-0355</a:t>
            </a:r>
          </a:p>
          <a:p>
            <a:r>
              <a:rPr lang="en-US">
                <a:cs typeface="Arial"/>
              </a:rPr>
              <a:t>Email: dickensm@plancom.org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185AED-231A-4004-B12F-1B4E1FF56CD3}"/>
              </a:ext>
            </a:extLst>
          </p:cNvPr>
          <p:cNvSpPr txBox="1">
            <a:spLocks/>
          </p:cNvSpPr>
          <p:nvPr/>
        </p:nvSpPr>
        <p:spPr>
          <a:xfrm>
            <a:off x="872144" y="122080"/>
            <a:ext cx="10877635" cy="7493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2B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cs typeface="Arial"/>
              </a:rPr>
              <a:t>Contact Information</a:t>
            </a:r>
            <a:endParaRPr lang="en-US" sz="3200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94394-A259-4E0B-8CD9-FD63C13B8CEE}"/>
              </a:ext>
            </a:extLst>
          </p:cNvPr>
          <p:cNvSpPr txBox="1"/>
          <p:nvPr/>
        </p:nvSpPr>
        <p:spPr>
          <a:xfrm>
            <a:off x="1849832" y="871451"/>
            <a:ext cx="450837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/>
              </a:rPr>
              <a:t>Jennifer Malone, AICP</a:t>
            </a:r>
          </a:p>
          <a:p>
            <a:r>
              <a:rPr lang="en-US" i="1">
                <a:cs typeface="Arial"/>
              </a:rPr>
              <a:t>Planning Commission</a:t>
            </a:r>
          </a:p>
          <a:p>
            <a:r>
              <a:rPr lang="en-US" i="1">
                <a:cs typeface="Arial"/>
              </a:rPr>
              <a:t>Executive Planner, City of Tampa Liaison</a:t>
            </a:r>
          </a:p>
          <a:p>
            <a:r>
              <a:rPr lang="en-US">
                <a:cs typeface="Arial"/>
              </a:rPr>
              <a:t>Phone: 813-582-7324</a:t>
            </a:r>
          </a:p>
          <a:p>
            <a:r>
              <a:rPr lang="en-US">
                <a:cs typeface="Arial"/>
              </a:rPr>
              <a:t>Email: malonej@plancom.org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13C93-D78F-4007-9E06-6586CC4D5295}"/>
              </a:ext>
            </a:extLst>
          </p:cNvPr>
          <p:cNvSpPr txBox="1"/>
          <p:nvPr/>
        </p:nvSpPr>
        <p:spPr>
          <a:xfrm>
            <a:off x="1849832" y="2613352"/>
            <a:ext cx="544053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/>
              </a:rPr>
              <a:t>Stephen Benson, AICP, CNU-A</a:t>
            </a:r>
          </a:p>
          <a:p>
            <a:r>
              <a:rPr lang="en-US" i="1">
                <a:cs typeface="Arial"/>
              </a:rPr>
              <a:t>City of Tampa</a:t>
            </a:r>
          </a:p>
          <a:p>
            <a:r>
              <a:rPr lang="en-US" i="1">
                <a:cs typeface="Arial"/>
              </a:rPr>
              <a:t>Director of City Planning, City Planning Department </a:t>
            </a:r>
          </a:p>
          <a:p>
            <a:r>
              <a:rPr lang="en-US">
                <a:cs typeface="Arial"/>
              </a:rPr>
              <a:t>Phone: 813-274-8185</a:t>
            </a:r>
          </a:p>
          <a:p>
            <a:r>
              <a:rPr lang="en-US">
                <a:cs typeface="Arial"/>
              </a:rPr>
              <a:t>Email: Stephen.Benson@tampagov.net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3C2366-5EB9-4C34-BE0D-DB106C546DF7}"/>
              </a:ext>
            </a:extLst>
          </p:cNvPr>
          <p:cNvSpPr/>
          <p:nvPr/>
        </p:nvSpPr>
        <p:spPr>
          <a:xfrm>
            <a:off x="988011" y="828950"/>
            <a:ext cx="626618" cy="5507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businesscard&#10;&#10;Description automatically generated">
            <a:extLst>
              <a:ext uri="{FF2B5EF4-FFF2-40B4-BE49-F238E27FC236}">
                <a16:creationId xmlns:a16="http://schemas.microsoft.com/office/drawing/2014/main" id="{2AC9E25A-68E3-4718-A873-013D404F01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73" y="1821353"/>
            <a:ext cx="3221586" cy="32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9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7EFA77-9706-4647-A285-BF9328CA7DA1}"/>
              </a:ext>
            </a:extLst>
          </p:cNvPr>
          <p:cNvSpPr/>
          <p:nvPr/>
        </p:nvSpPr>
        <p:spPr>
          <a:xfrm>
            <a:off x="352626" y="1075174"/>
            <a:ext cx="5441914" cy="4656003"/>
          </a:xfrm>
          <a:prstGeom prst="roundRect">
            <a:avLst/>
          </a:prstGeom>
          <a:solidFill>
            <a:srgbClr val="6B489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50000"/>
              </a:lnSpc>
            </a:pPr>
            <a:endParaRPr lang="en-US" sz="1400" b="1" i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b="1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b="1" i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50000"/>
              </a:lnSpc>
            </a:pPr>
            <a:endParaRPr lang="en-US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659484-4304-47A9-A24F-F9F6FEF406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64" y="1220888"/>
            <a:ext cx="2180493" cy="640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B9F09A-970C-42EE-A63A-87C877377D69}"/>
              </a:ext>
            </a:extLst>
          </p:cNvPr>
          <p:cNvSpPr txBox="1"/>
          <p:nvPr/>
        </p:nvSpPr>
        <p:spPr>
          <a:xfrm>
            <a:off x="619992" y="2161310"/>
            <a:ext cx="4865353" cy="310982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Independent, consolidated planning agency providing long range planning for all four local governments in Hillsborough County.</a:t>
            </a:r>
            <a:endParaRPr lang="en-US" sz="120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en-US" sz="1200" b="1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1200" b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Responsible for maintaining and updating the Tampa Comprehensive Plan, providing recommendations to City Administration and City Council.</a:t>
            </a:r>
            <a:endParaRPr lang="en-US" sz="120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en-US" sz="1200" b="1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1200" b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Comprehensive Plan updates developed via coordination and collaboration with the City Planning Department and other City staff.</a:t>
            </a:r>
            <a:endParaRPr lang="en-US" sz="120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407DE0-A3B7-4E81-9B9D-DE4C42325AF1}"/>
              </a:ext>
            </a:extLst>
          </p:cNvPr>
          <p:cNvSpPr/>
          <p:nvPr/>
        </p:nvSpPr>
        <p:spPr>
          <a:xfrm>
            <a:off x="6195975" y="1102388"/>
            <a:ext cx="5892673" cy="4656003"/>
          </a:xfrm>
          <a:prstGeom prst="roundRect">
            <a:avLst/>
          </a:prstGeom>
          <a:solidFill>
            <a:srgbClr val="0072B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50000"/>
              </a:lnSpc>
            </a:pPr>
            <a:endParaRPr lang="en-US" sz="14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50000"/>
              </a:lnSpc>
            </a:pP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5D61B5-A144-4575-BFA1-A45E47183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56" y="1236828"/>
            <a:ext cx="1216780" cy="811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0AE012-C25C-4E73-8138-FFD22E41B4B3}"/>
              </a:ext>
            </a:extLst>
          </p:cNvPr>
          <p:cNvSpPr txBox="1"/>
          <p:nvPr/>
        </p:nvSpPr>
        <p:spPr>
          <a:xfrm>
            <a:off x="8641724" y="1279302"/>
            <a:ext cx="2631070" cy="70788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 Narrow"/>
              </a:rPr>
              <a:t>CITY PLANNING</a:t>
            </a:r>
            <a:endParaRPr lang="en-US" sz="2000">
              <a:solidFill>
                <a:schemeClr val="bg1"/>
              </a:solidFill>
              <a:latin typeface="Arial Narrow"/>
              <a:cs typeface="Arial"/>
            </a:endParaRPr>
          </a:p>
          <a:p>
            <a:r>
              <a:rPr lang="en-US" sz="2000">
                <a:solidFill>
                  <a:schemeClr val="bg1"/>
                </a:solidFill>
                <a:latin typeface="Arial Narrow"/>
                <a:cs typeface="Arial"/>
              </a:rPr>
              <a:t>DEPARTMENT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A35282-CB4F-416E-8ACA-457FB9A02AA0}"/>
              </a:ext>
            </a:extLst>
          </p:cNvPr>
          <p:cNvSpPr txBox="1"/>
          <p:nvPr/>
        </p:nvSpPr>
        <p:spPr>
          <a:xfrm>
            <a:off x="6438901" y="2161309"/>
            <a:ext cx="5532100" cy="255582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City Planning fosters a strategic, multi-disciplinary, holistic approach to guiding growth, development and redevelopment citywide. Responsible for facilitating amendments to Code of Ordinances, coordinating City review of Comp Plan updates, managing a variety of planning studies, and supporting implementation of plans.</a:t>
            </a:r>
            <a:endParaRPr lang="en-US" sz="120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en-US" sz="1200">
              <a:latin typeface="Open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1200" b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The City Planning Department is responsible for coordinating implementation of the goals, objectives &amp; policies in the Comprehensive Plan with all City Departments.</a:t>
            </a:r>
            <a:endParaRPr lang="en-US" sz="120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2F95E9-F14E-4A40-BEFC-353FE4506ED2}"/>
              </a:ext>
            </a:extLst>
          </p:cNvPr>
          <p:cNvSpPr txBox="1">
            <a:spLocks/>
          </p:cNvSpPr>
          <p:nvPr/>
        </p:nvSpPr>
        <p:spPr>
          <a:xfrm>
            <a:off x="872144" y="122080"/>
            <a:ext cx="10292196" cy="7493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2B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cs typeface="Arial" panose="020B0604020202020204"/>
              </a:rPr>
              <a:t>Project Team</a:t>
            </a:r>
          </a:p>
        </p:txBody>
      </p:sp>
    </p:spTree>
    <p:extLst>
      <p:ext uri="{BB962C8B-B14F-4D97-AF65-F5344CB8AC3E}">
        <p14:creationId xmlns:p14="http://schemas.microsoft.com/office/powerpoint/2010/main" val="358578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08A0D-7532-49C1-89F8-EA24C7457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402535"/>
            <a:ext cx="3246769" cy="22181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kern="1200" spc="-5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a Comprehensive Plan?</a:t>
            </a:r>
            <a:endParaRPr lang="en-US" sz="3300" b="1" kern="1200" spc="-50" baseline="0" dirty="0">
              <a:solidFill>
                <a:srgbClr val="FFFFFF"/>
              </a:solidFill>
              <a:latin typeface="+mj-lt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CD663-A4DA-4B7C-AEEF-F26CF4087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371" y="2853825"/>
            <a:ext cx="3084844" cy="3335519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FFFFFF"/>
                </a:solidFill>
              </a:rPr>
              <a:t>- A long-range plan that sets a vision and goals for a city's future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FFFFF"/>
                </a:solidFill>
              </a:rPr>
              <a:t>- Includes policies and maps that guide a community's development, infrastructure and preservation decisions</a:t>
            </a:r>
            <a:endParaRPr lang="en-US" sz="1500">
              <a:solidFill>
                <a:srgbClr val="FFFFFF"/>
              </a:solidFill>
              <a:cs typeface="Arial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FFFFFF"/>
                </a:solidFill>
              </a:rPr>
              <a:t>- Policies look to the future to anticipate trends and challenges facing the city</a:t>
            </a:r>
            <a:br>
              <a:rPr lang="en-US" sz="1500"/>
            </a:br>
            <a:br>
              <a:rPr lang="en-US" sz="1500"/>
            </a:br>
            <a:endParaRPr lang="en-US" sz="150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EAFC935-127A-477A-A23B-B4F4CC9C0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7" r="-1" b="300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25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8A0D-7532-49C1-89F8-EA24C7457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1" y="188949"/>
            <a:ext cx="10058400" cy="1450757"/>
          </a:xfrm>
        </p:spPr>
        <p:txBody>
          <a:bodyPr/>
          <a:lstStyle/>
          <a:p>
            <a:r>
              <a:rPr lang="en-US" b="1"/>
              <a:t>How Does a Comprehensive Plan Work with Other Regulations?</a:t>
            </a:r>
            <a:endParaRPr lang="en-US" b="1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CD663-A4DA-4B7C-AEEF-F26CF4087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1" y="1845735"/>
            <a:ext cx="4937760" cy="4023360"/>
          </a:xfrm>
        </p:spPr>
        <p:txBody>
          <a:bodyPr vert="horz" lIns="0" tIns="45720" rIns="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>
                <a:cs typeface="Arial"/>
              </a:rPr>
              <a:t>State law requires sections that cover a variety of topics that affect the community</a:t>
            </a:r>
            <a:br>
              <a:rPr lang="en-US">
                <a:cs typeface="Arial"/>
              </a:rPr>
            </a:br>
            <a:endParaRPr lang="en-US">
              <a:cs typeface="Arial"/>
            </a:endParaRPr>
          </a:p>
          <a:p>
            <a:pPr marL="0" indent="0">
              <a:buNone/>
            </a:pPr>
            <a:r>
              <a:rPr lang="en-US">
                <a:cs typeface="Arial"/>
              </a:rPr>
              <a:t>For example:   </a:t>
            </a:r>
          </a:p>
          <a:p>
            <a:pPr marL="0" indent="0">
              <a:buNone/>
            </a:pPr>
            <a:r>
              <a:rPr lang="en-US">
                <a:cs typeface="Arial"/>
              </a:rPr>
              <a:t>   - Land Use</a:t>
            </a:r>
          </a:p>
          <a:p>
            <a:pPr marL="0" indent="0">
              <a:buNone/>
            </a:pPr>
            <a:r>
              <a:rPr lang="en-US">
                <a:cs typeface="Arial"/>
              </a:rPr>
              <a:t>   - Mobility</a:t>
            </a:r>
            <a:endParaRPr lang="en-US"/>
          </a:p>
          <a:p>
            <a:pPr marL="0" indent="0">
              <a:buNone/>
            </a:pPr>
            <a:r>
              <a:rPr lang="en-US">
                <a:cs typeface="Arial"/>
              </a:rPr>
              <a:t>   - Infrastructure</a:t>
            </a:r>
            <a:endParaRPr lang="en-US"/>
          </a:p>
          <a:p>
            <a:pPr marL="0" indent="0">
              <a:buNone/>
            </a:pPr>
            <a:r>
              <a:rPr lang="en-US">
                <a:cs typeface="Arial"/>
              </a:rPr>
              <a:t>   - Housing</a:t>
            </a:r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C9CCA16-42AD-F30D-F628-62A76D93A3A1}"/>
              </a:ext>
            </a:extLst>
          </p:cNvPr>
          <p:cNvSpPr/>
          <p:nvPr/>
        </p:nvSpPr>
        <p:spPr>
          <a:xfrm>
            <a:off x="1186433" y="4368545"/>
            <a:ext cx="485775" cy="1400175"/>
          </a:xfrm>
          <a:prstGeom prst="downArrow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D9E2AB3-54E0-DBD7-36ED-14967B6FE043}"/>
              </a:ext>
            </a:extLst>
          </p:cNvPr>
          <p:cNvSpPr/>
          <p:nvPr/>
        </p:nvSpPr>
        <p:spPr>
          <a:xfrm>
            <a:off x="1186433" y="3120770"/>
            <a:ext cx="485775" cy="1400175"/>
          </a:xfrm>
          <a:prstGeom prst="downArrow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FF490AF-819E-10EF-43AB-F74D1EEB69BA}"/>
              </a:ext>
            </a:extLst>
          </p:cNvPr>
          <p:cNvSpPr/>
          <p:nvPr/>
        </p:nvSpPr>
        <p:spPr>
          <a:xfrm>
            <a:off x="1186433" y="1834895"/>
            <a:ext cx="485775" cy="1400175"/>
          </a:xfrm>
          <a:prstGeom prst="downArrow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6EAE037-F0CE-0F99-04EB-ECE8BC142A37}"/>
              </a:ext>
            </a:extLst>
          </p:cNvPr>
          <p:cNvSpPr txBox="1">
            <a:spLocks/>
          </p:cNvSpPr>
          <p:nvPr/>
        </p:nvSpPr>
        <p:spPr>
          <a:xfrm>
            <a:off x="1769746" y="2712510"/>
            <a:ext cx="2766060" cy="81343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6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AA89D"/>
              </a:buClr>
              <a:buSzPct val="105000"/>
              <a:buFont typeface="Wingdings" panose="05000000000000000000" pitchFamily="2" charset="2"/>
              <a:buChar char="§"/>
              <a:defRPr sz="32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AA89D"/>
              </a:buClr>
              <a:buSzPct val="105000"/>
              <a:buFont typeface="Wingdings" panose="05000000000000000000" pitchFamily="2" charset="2"/>
              <a:buChar char="§"/>
              <a:defRPr sz="24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AA89D"/>
              </a:buClr>
              <a:buSzPct val="105000"/>
              <a:buFont typeface="Wingdings" panose="05000000000000000000" pitchFamily="2" charset="2"/>
              <a:buChar char="§"/>
              <a:defRPr sz="24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AA89D"/>
              </a:buClr>
              <a:buSzPct val="105000"/>
              <a:buFont typeface="Wingdings" panose="05000000000000000000" pitchFamily="2" charset="2"/>
              <a:buChar char="§"/>
              <a:defRPr sz="24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>
                <a:solidFill>
                  <a:schemeClr val="accent1"/>
                </a:solidFill>
                <a:cs typeface="Arial"/>
              </a:rPr>
              <a:t>Comprehensive Plan</a:t>
            </a:r>
            <a:br>
              <a:rPr lang="en-US" sz="1800" b="1">
                <a:cs typeface="Arial"/>
              </a:rPr>
            </a:br>
            <a:r>
              <a:rPr lang="en-US" sz="1600">
                <a:solidFill>
                  <a:schemeClr val="tx1"/>
                </a:solidFill>
                <a:cs typeface="Arial"/>
              </a:rPr>
              <a:t>Goals, objectives &amp; policies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D442D9F-DA9E-2745-CCC6-44FECEC32DEF}"/>
              </a:ext>
            </a:extLst>
          </p:cNvPr>
          <p:cNvSpPr txBox="1">
            <a:spLocks/>
          </p:cNvSpPr>
          <p:nvPr/>
        </p:nvSpPr>
        <p:spPr>
          <a:xfrm>
            <a:off x="1769745" y="3874559"/>
            <a:ext cx="2766060" cy="813435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6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AA89D"/>
              </a:buClr>
              <a:buSzPct val="105000"/>
              <a:buFont typeface="Wingdings" panose="05000000000000000000" pitchFamily="2" charset="2"/>
              <a:buChar char="§"/>
              <a:defRPr sz="32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AA89D"/>
              </a:buClr>
              <a:buSzPct val="105000"/>
              <a:buFont typeface="Wingdings" panose="05000000000000000000" pitchFamily="2" charset="2"/>
              <a:buChar char="§"/>
              <a:defRPr sz="24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AA89D"/>
              </a:buClr>
              <a:buSzPct val="105000"/>
              <a:buFont typeface="Wingdings" panose="05000000000000000000" pitchFamily="2" charset="2"/>
              <a:buChar char="§"/>
              <a:defRPr sz="24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AA89D"/>
              </a:buClr>
              <a:buSzPct val="105000"/>
              <a:buFont typeface="Wingdings" panose="05000000000000000000" pitchFamily="2" charset="2"/>
              <a:buChar char="§"/>
              <a:defRPr sz="24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>
                <a:solidFill>
                  <a:schemeClr val="accent2"/>
                </a:solidFill>
                <a:cs typeface="Arial"/>
              </a:rPr>
              <a:t>Zoning &amp; Land Development Code</a:t>
            </a:r>
            <a:br>
              <a:rPr lang="en-US" sz="1800" b="1">
                <a:solidFill>
                  <a:schemeClr val="accent1"/>
                </a:solidFill>
                <a:cs typeface="Arial"/>
              </a:rPr>
            </a:b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Implements the Land Use goals objectives &amp; policies</a:t>
            </a:r>
          </a:p>
          <a:p>
            <a:pPr marL="0" indent="0">
              <a:buNone/>
            </a:pPr>
            <a:endParaRPr lang="en-US" sz="1800" b="1">
              <a:cs typeface="Arial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3C878DE-C877-7FB7-82F3-06EA57B08E20}"/>
              </a:ext>
            </a:extLst>
          </p:cNvPr>
          <p:cNvSpPr txBox="1">
            <a:spLocks/>
          </p:cNvSpPr>
          <p:nvPr/>
        </p:nvSpPr>
        <p:spPr>
          <a:xfrm>
            <a:off x="1769745" y="5227109"/>
            <a:ext cx="2766060" cy="81343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6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AA89D"/>
              </a:buClr>
              <a:buSzPct val="105000"/>
              <a:buFont typeface="Wingdings" panose="05000000000000000000" pitchFamily="2" charset="2"/>
              <a:buChar char="§"/>
              <a:defRPr sz="32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AA89D"/>
              </a:buClr>
              <a:buSzPct val="105000"/>
              <a:buFont typeface="Wingdings" panose="05000000000000000000" pitchFamily="2" charset="2"/>
              <a:buChar char="§"/>
              <a:defRPr sz="24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AA89D"/>
              </a:buClr>
              <a:buSzPct val="105000"/>
              <a:buFont typeface="Wingdings" panose="05000000000000000000" pitchFamily="2" charset="2"/>
              <a:buChar char="§"/>
              <a:defRPr sz="24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AA89D"/>
              </a:buClr>
              <a:buSzPct val="105000"/>
              <a:buFont typeface="Wingdings" panose="05000000000000000000" pitchFamily="2" charset="2"/>
              <a:buChar char="§"/>
              <a:defRPr sz="24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3"/>
                </a:solidFill>
                <a:cs typeface="Arial"/>
              </a:rPr>
              <a:t>Site Development Building Code</a:t>
            </a:r>
            <a:br>
              <a:rPr lang="en-US" sz="1800" b="1" dirty="0">
                <a:cs typeface="Arial"/>
              </a:rPr>
            </a:br>
            <a:r>
              <a:rPr lang="en-US" sz="1600" dirty="0">
                <a:solidFill>
                  <a:schemeClr val="tx1"/>
                </a:solidFill>
                <a:cs typeface="Arial"/>
              </a:rPr>
              <a:t>Addresses site/structure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2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8A0D-7532-49C1-89F8-EA24C7457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01275" cy="1431707"/>
          </a:xfrm>
        </p:spPr>
        <p:txBody>
          <a:bodyPr/>
          <a:lstStyle/>
          <a:p>
            <a:r>
              <a:rPr lang="en-US" b="1"/>
              <a:t>Where can I view the current Plan?</a:t>
            </a:r>
            <a:endParaRPr lang="en-US" b="1"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6937B-9F73-4521-B0D8-4A709CC89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3470" y="5122335"/>
            <a:ext cx="10519410" cy="1061085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https://planhillsborough.org/city-of-tampa-2040-comprehensive-plan/</a:t>
            </a:r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116A9597-EFC0-484E-BE0D-7590A39C05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7" r="-1" b="300"/>
          <a:stretch/>
        </p:blipFill>
        <p:spPr>
          <a:xfrm>
            <a:off x="4417943" y="1952635"/>
            <a:ext cx="3367822" cy="284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1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356E43D-1CF7-1195-6D55-11C95C4133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56364" y="905933"/>
            <a:ext cx="9311275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154BFDC5-E027-4F56-848A-59425E2C7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15"/>
          <a:stretch/>
        </p:blipFill>
        <p:spPr>
          <a:xfrm>
            <a:off x="-32" y="37180"/>
            <a:ext cx="12108397" cy="486860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83F143-6C32-4063-96B6-CF906784828F}"/>
              </a:ext>
            </a:extLst>
          </p:cNvPr>
          <p:cNvSpPr txBox="1">
            <a:spLocks/>
          </p:cNvSpPr>
          <p:nvPr/>
        </p:nvSpPr>
        <p:spPr>
          <a:xfrm>
            <a:off x="1065197" y="5120640"/>
            <a:ext cx="1005840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2B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</a:rPr>
              <a:t>Incorporating Previous Plans and Outreach 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716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F9938A78-4339-45D5-A3EA-71E6757BE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14" b="659"/>
          <a:stretch/>
        </p:blipFill>
        <p:spPr>
          <a:xfrm>
            <a:off x="-32" y="-36275"/>
            <a:ext cx="12192031" cy="49876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C7B39D-CEA0-468B-BDA2-1F75A23065DA}"/>
              </a:ext>
            </a:extLst>
          </p:cNvPr>
          <p:cNvSpPr txBox="1">
            <a:spLocks/>
          </p:cNvSpPr>
          <p:nvPr/>
        </p:nvSpPr>
        <p:spPr>
          <a:xfrm>
            <a:off x="1028026" y="5157811"/>
            <a:ext cx="1005840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2B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</a:rPr>
              <a:t>Building on Previous Feedback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57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7F589CB-D1AC-4269-94B5-43D001DB6EDB}"/>
              </a:ext>
            </a:extLst>
          </p:cNvPr>
          <p:cNvSpPr txBox="1">
            <a:spLocks/>
          </p:cNvSpPr>
          <p:nvPr/>
        </p:nvSpPr>
        <p:spPr>
          <a:xfrm>
            <a:off x="872144" y="122080"/>
            <a:ext cx="10877635" cy="7493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2B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/>
              <a:t>Vision Inputs to Vision Themes to Plan Update</a:t>
            </a:r>
            <a:endParaRPr lang="en-US" sz="3200">
              <a:cs typeface="Arial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5A458FBF-6431-34EB-8749-D0451393871B}"/>
              </a:ext>
            </a:extLst>
          </p:cNvPr>
          <p:cNvSpPr txBox="1"/>
          <p:nvPr/>
        </p:nvSpPr>
        <p:spPr>
          <a:xfrm>
            <a:off x="403513" y="1416628"/>
            <a:ext cx="2933698" cy="1384995"/>
          </a:xfrm>
          <a:prstGeom prst="rect">
            <a:avLst/>
          </a:prstGeom>
          <a:noFill/>
          <a:ln w="57150">
            <a:solidFill>
              <a:srgbClr val="0072BC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/>
              <a:t>Previous Plans and</a:t>
            </a:r>
            <a:br>
              <a:rPr lang="en-US" sz="2800" b="1">
                <a:cs typeface="Arial"/>
              </a:rPr>
            </a:br>
            <a:r>
              <a:rPr lang="en-US" sz="2800" b="1"/>
              <a:t>Outreach</a:t>
            </a:r>
            <a:endParaRPr lang="en-US" sz="2800" b="1">
              <a:cs typeface="Arial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BE16A764-3DEE-CDCE-B6D1-4CF1D2015EC8}"/>
              </a:ext>
            </a:extLst>
          </p:cNvPr>
          <p:cNvSpPr txBox="1"/>
          <p:nvPr/>
        </p:nvSpPr>
        <p:spPr>
          <a:xfrm>
            <a:off x="4810990" y="1425286"/>
            <a:ext cx="2578676" cy="1600438"/>
          </a:xfrm>
          <a:prstGeom prst="rect">
            <a:avLst/>
          </a:prstGeom>
          <a:noFill/>
          <a:ln w="57150">
            <a:solidFill>
              <a:srgbClr val="0072BC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cs typeface="Arial"/>
              </a:rPr>
              <a:t>Public Input on Vision Themes</a:t>
            </a:r>
            <a:br>
              <a:rPr lang="en-US" sz="2800" b="1">
                <a:cs typeface="Arial"/>
              </a:rPr>
            </a:br>
            <a:r>
              <a:rPr lang="en-US" sz="1100" b="1">
                <a:cs typeface="Arial"/>
              </a:rPr>
              <a:t>(current phase)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2F7CF990-42AB-857E-5B4A-49E87C9E394A}"/>
              </a:ext>
            </a:extLst>
          </p:cNvPr>
          <p:cNvSpPr txBox="1"/>
          <p:nvPr/>
        </p:nvSpPr>
        <p:spPr>
          <a:xfrm>
            <a:off x="4717471" y="4268352"/>
            <a:ext cx="3184812" cy="1815882"/>
          </a:xfrm>
          <a:prstGeom prst="rect">
            <a:avLst/>
          </a:prstGeom>
          <a:noFill/>
          <a:ln w="57150">
            <a:solidFill>
              <a:srgbClr val="0072BC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cs typeface="Arial"/>
              </a:rPr>
              <a:t>Update to Goals, Objectives, and Policies in the Comp Plan</a:t>
            </a:r>
            <a:endParaRPr lang="en-US" b="1">
              <a:cs typeface="Arial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6FC15C18-3CE9-1691-BC0E-7E593216E887}"/>
              </a:ext>
            </a:extLst>
          </p:cNvPr>
          <p:cNvSpPr txBox="1"/>
          <p:nvPr/>
        </p:nvSpPr>
        <p:spPr>
          <a:xfrm>
            <a:off x="9019308" y="1208808"/>
            <a:ext cx="2578676" cy="1815882"/>
          </a:xfrm>
          <a:prstGeom prst="rect">
            <a:avLst/>
          </a:prstGeom>
          <a:noFill/>
          <a:ln w="57150">
            <a:solidFill>
              <a:srgbClr val="0072BC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cs typeface="Arial"/>
              </a:rPr>
              <a:t>Incorporate Public Input to Update Vision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A12CDF-7C52-59B3-3BDF-16036A5EE01C}"/>
              </a:ext>
            </a:extLst>
          </p:cNvPr>
          <p:cNvSpPr/>
          <p:nvPr/>
        </p:nvSpPr>
        <p:spPr>
          <a:xfrm>
            <a:off x="3602215" y="1874831"/>
            <a:ext cx="978477" cy="48490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0D84FE8-8C14-1836-0F68-215B3AD38DA5}"/>
              </a:ext>
            </a:extLst>
          </p:cNvPr>
          <p:cNvSpPr/>
          <p:nvPr/>
        </p:nvSpPr>
        <p:spPr>
          <a:xfrm>
            <a:off x="7715282" y="1874830"/>
            <a:ext cx="978477" cy="48490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Arrow: Bent-Up 23">
            <a:extLst>
              <a:ext uri="{FF2B5EF4-FFF2-40B4-BE49-F238E27FC236}">
                <a16:creationId xmlns:a16="http://schemas.microsoft.com/office/drawing/2014/main" id="{F2F2938B-BBBD-FCAC-2B58-7FA21689A45B}"/>
              </a:ext>
            </a:extLst>
          </p:cNvPr>
          <p:cNvSpPr/>
          <p:nvPr/>
        </p:nvSpPr>
        <p:spPr>
          <a:xfrm rot="5400000" flipV="1">
            <a:off x="8569153" y="3777044"/>
            <a:ext cx="2316594" cy="1625023"/>
          </a:xfrm>
          <a:prstGeom prst="bent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41F10FB4-1FB5-1152-CEE8-356E8C9DDEB1}"/>
              </a:ext>
            </a:extLst>
          </p:cNvPr>
          <p:cNvSpPr/>
          <p:nvPr/>
        </p:nvSpPr>
        <p:spPr>
          <a:xfrm>
            <a:off x="7156450" y="1143000"/>
            <a:ext cx="463550" cy="463550"/>
          </a:xfrm>
          <a:prstGeom prst="star5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33">
            <a:extLst>
              <a:ext uri="{FF2B5EF4-FFF2-40B4-BE49-F238E27FC236}">
                <a16:creationId xmlns:a16="http://schemas.microsoft.com/office/drawing/2014/main" id="{A3B90F13-FCD2-7D7C-191A-F55D4FF1E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" y="6340767"/>
            <a:ext cx="527907" cy="516864"/>
          </a:xfrm>
          <a:prstGeom prst="rect">
            <a:avLst/>
          </a:prstGeom>
        </p:spPr>
      </p:pic>
      <p:pic>
        <p:nvPicPr>
          <p:cNvPr id="3" name="Picture 33">
            <a:extLst>
              <a:ext uri="{FF2B5EF4-FFF2-40B4-BE49-F238E27FC236}">
                <a16:creationId xmlns:a16="http://schemas.microsoft.com/office/drawing/2014/main" id="{92B7E39E-3130-9A3F-A3A8-40FF6E0FB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015" y="6337303"/>
            <a:ext cx="527907" cy="51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LiveGrowThrive2045">
      <a:dk1>
        <a:sysClr val="windowText" lastClr="000000"/>
      </a:dk1>
      <a:lt1>
        <a:srgbClr val="FFFFFF"/>
      </a:lt1>
      <a:dk2>
        <a:srgbClr val="0A4054"/>
      </a:dk2>
      <a:lt2>
        <a:srgbClr val="E7E6E6"/>
      </a:lt2>
      <a:accent1>
        <a:srgbClr val="1AA89D"/>
      </a:accent1>
      <a:accent2>
        <a:srgbClr val="6B489D"/>
      </a:accent2>
      <a:accent3>
        <a:srgbClr val="0072BC"/>
      </a:accent3>
      <a:accent4>
        <a:srgbClr val="F9AA19"/>
      </a:accent4>
      <a:accent5>
        <a:srgbClr val="797979"/>
      </a:accent5>
      <a:accent6>
        <a:srgbClr val="9FD1D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75EA81541A9944B9D769555EBA69B1" ma:contentTypeVersion="10" ma:contentTypeDescription="Create a new document." ma:contentTypeScope="" ma:versionID="f5b227bdd03575b22796ee9c430d6f5b">
  <xsd:schema xmlns:xsd="http://www.w3.org/2001/XMLSchema" xmlns:xs="http://www.w3.org/2001/XMLSchema" xmlns:p="http://schemas.microsoft.com/office/2006/metadata/properties" xmlns:ns3="062d5269-f04a-4ad8-9845-d538511f39c2" xmlns:ns4="0b45f0bf-234e-4b1f-9790-2ed3c572b1ce" targetNamespace="http://schemas.microsoft.com/office/2006/metadata/properties" ma:root="true" ma:fieldsID="1bd0557b24176b616c62ec37c1851718" ns3:_="" ns4:_="">
    <xsd:import namespace="062d5269-f04a-4ad8-9845-d538511f39c2"/>
    <xsd:import namespace="0b45f0bf-234e-4b1f-9790-2ed3c572b1c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2d5269-f04a-4ad8-9845-d538511f39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5f0bf-234e-4b1f-9790-2ed3c572b1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1E6CE1-6603-45F5-B4FC-CFD81FE53F6B}">
  <ds:schemaRefs>
    <ds:schemaRef ds:uri="062d5269-f04a-4ad8-9845-d538511f39c2"/>
    <ds:schemaRef ds:uri="0b45f0bf-234e-4b1f-9790-2ed3c572b1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6EDE76E-7E7B-4947-A418-6580946A7357}">
  <ds:schemaRefs>
    <ds:schemaRef ds:uri="062d5269-f04a-4ad8-9845-d538511f39c2"/>
    <ds:schemaRef ds:uri="0b45f0bf-234e-4b1f-9790-2ed3c572b1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78B1C8B-C3C0-424E-B003-D388F323F2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444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Open Sans</vt:lpstr>
      <vt:lpstr>Wingdings</vt:lpstr>
      <vt:lpstr>Retrospect</vt:lpstr>
      <vt:lpstr>Tampa Comprehensive Plan Update </vt:lpstr>
      <vt:lpstr>PowerPoint Presentation</vt:lpstr>
      <vt:lpstr>What is a Comprehensive Plan?</vt:lpstr>
      <vt:lpstr>How Does a Comprehensive Plan Work with Other Regulations?</vt:lpstr>
      <vt:lpstr>Where can I view the current Plan?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Preliminary Areas of Focus</vt:lpstr>
      <vt:lpstr>We want your feedback!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Merenda</dc:creator>
  <cp:lastModifiedBy>Alvaro Gabaldon</cp:lastModifiedBy>
  <cp:revision>24</cp:revision>
  <dcterms:created xsi:type="dcterms:W3CDTF">2022-03-08T00:51:31Z</dcterms:created>
  <dcterms:modified xsi:type="dcterms:W3CDTF">2022-06-06T12:26:36Z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0x0101002375EA81541A9944B9D769555EBA69B1</vt:lpwstr>
  </property>
</Properties>
</file>