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31"/>
  </p:notesMasterIdLst>
  <p:sldIdLst>
    <p:sldId id="509" r:id="rId3"/>
    <p:sldId id="378" r:id="rId4"/>
    <p:sldId id="267" r:id="rId5"/>
    <p:sldId id="799" r:id="rId6"/>
    <p:sldId id="819" r:id="rId7"/>
    <p:sldId id="815" r:id="rId8"/>
    <p:sldId id="822" r:id="rId9"/>
    <p:sldId id="824" r:id="rId10"/>
    <p:sldId id="836" r:id="rId11"/>
    <p:sldId id="825" r:id="rId12"/>
    <p:sldId id="826" r:id="rId13"/>
    <p:sldId id="828" r:id="rId14"/>
    <p:sldId id="851" r:id="rId15"/>
    <p:sldId id="829" r:id="rId16"/>
    <p:sldId id="837" r:id="rId17"/>
    <p:sldId id="839" r:id="rId18"/>
    <p:sldId id="831" r:id="rId19"/>
    <p:sldId id="840" r:id="rId20"/>
    <p:sldId id="833" r:id="rId21"/>
    <p:sldId id="852" r:id="rId22"/>
    <p:sldId id="845" r:id="rId23"/>
    <p:sldId id="853" r:id="rId24"/>
    <p:sldId id="854" r:id="rId25"/>
    <p:sldId id="846" r:id="rId26"/>
    <p:sldId id="856" r:id="rId27"/>
    <p:sldId id="857" r:id="rId28"/>
    <p:sldId id="847" r:id="rId29"/>
    <p:sldId id="848" r:id="rId30"/>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arson, Frank" initials="PF" lastIdx="1" clrIdx="0">
    <p:extLst>
      <p:ext uri="{19B8F6BF-5375-455C-9EA6-DF929625EA0E}">
        <p15:presenceInfo xmlns:p15="http://schemas.microsoft.com/office/powerpoint/2012/main" userId="S-1-5-21-1929896486-1564785986-4117222150-63609" providerId="AD"/>
      </p:ext>
    </p:extLst>
  </p:cmAuthor>
  <p:cmAuthor id="2" name="Flores, Paula" initials="FP" lastIdx="1" clrIdx="1">
    <p:extLst>
      <p:ext uri="{19B8F6BF-5375-455C-9EA6-DF929625EA0E}">
        <p15:presenceInfo xmlns:p15="http://schemas.microsoft.com/office/powerpoint/2012/main" userId="S::pflores@gpinet.com::a120e653-9dee-4886-8fd8-d91ec31125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555555"/>
    <a:srgbClr val="262626"/>
    <a:srgbClr val="F79646"/>
    <a:srgbClr val="FFFF66"/>
    <a:srgbClr val="C3D69B"/>
    <a:srgbClr val="FFFFFF"/>
    <a:srgbClr val="0058A8"/>
    <a:srgbClr val="FFFF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65805" autoAdjust="0"/>
  </p:normalViewPr>
  <p:slideViewPr>
    <p:cSldViewPr snapToGrid="0">
      <p:cViewPr varScale="1">
        <p:scale>
          <a:sx n="73" d="100"/>
          <a:sy n="73" d="100"/>
        </p:scale>
        <p:origin x="2040" y="54"/>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4" d="100"/>
          <a:sy n="84" d="100"/>
        </p:scale>
        <p:origin x="387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8"/>
          </a:xfrm>
          <a:prstGeom prst="rect">
            <a:avLst/>
          </a:prstGeom>
        </p:spPr>
        <p:txBody>
          <a:bodyPr vert="horz" lIns="92952" tIns="46476" rIns="92952" bIns="46476" rtlCol="0"/>
          <a:lstStyle>
            <a:lvl1pPr algn="l">
              <a:defRPr sz="1200"/>
            </a:lvl1pPr>
          </a:lstStyle>
          <a:p>
            <a:endParaRPr lang="en-US" dirty="0"/>
          </a:p>
        </p:txBody>
      </p:sp>
      <p:sp>
        <p:nvSpPr>
          <p:cNvPr id="3" name="Date Placeholder 2"/>
          <p:cNvSpPr>
            <a:spLocks noGrp="1"/>
          </p:cNvSpPr>
          <p:nvPr>
            <p:ph type="dt" idx="1"/>
          </p:nvPr>
        </p:nvSpPr>
        <p:spPr>
          <a:xfrm>
            <a:off x="3956552" y="0"/>
            <a:ext cx="3026833" cy="465798"/>
          </a:xfrm>
          <a:prstGeom prst="rect">
            <a:avLst/>
          </a:prstGeom>
        </p:spPr>
        <p:txBody>
          <a:bodyPr vert="horz" lIns="92952" tIns="46476" rIns="92952" bIns="46476" rtlCol="0"/>
          <a:lstStyle>
            <a:lvl1pPr algn="r">
              <a:defRPr sz="1200"/>
            </a:lvl1pPr>
          </a:lstStyle>
          <a:p>
            <a:fld id="{864017EC-F0AC-4586-BB43-ADACEF822DAB}" type="datetimeFigureOut">
              <a:rPr lang="en-US" smtClean="0"/>
              <a:t>2/9/2022</a:t>
            </a:fld>
            <a:endParaRPr lang="en-US" dirty="0"/>
          </a:p>
        </p:txBody>
      </p:sp>
      <p:sp>
        <p:nvSpPr>
          <p:cNvPr id="4" name="Slide Image Placeholder 3"/>
          <p:cNvSpPr>
            <a:spLocks noGrp="1" noRot="1" noChangeAspect="1"/>
          </p:cNvSpPr>
          <p:nvPr>
            <p:ph type="sldImg" idx="2"/>
          </p:nvPr>
        </p:nvSpPr>
        <p:spPr>
          <a:xfrm>
            <a:off x="708025" y="1160463"/>
            <a:ext cx="5568950" cy="3133725"/>
          </a:xfrm>
          <a:prstGeom prst="rect">
            <a:avLst/>
          </a:prstGeom>
          <a:noFill/>
          <a:ln w="12700">
            <a:solidFill>
              <a:prstClr val="black"/>
            </a:solidFill>
          </a:ln>
        </p:spPr>
        <p:txBody>
          <a:bodyPr vert="horz" lIns="92952" tIns="46476" rIns="92952" bIns="46476" rtlCol="0" anchor="ctr"/>
          <a:lstStyle/>
          <a:p>
            <a:endParaRPr lang="en-US" dirty="0"/>
          </a:p>
        </p:txBody>
      </p:sp>
      <p:sp>
        <p:nvSpPr>
          <p:cNvPr id="5" name="Notes Placeholder 4"/>
          <p:cNvSpPr>
            <a:spLocks noGrp="1"/>
          </p:cNvSpPr>
          <p:nvPr>
            <p:ph type="body" sz="quarter" idx="3"/>
          </p:nvPr>
        </p:nvSpPr>
        <p:spPr>
          <a:xfrm>
            <a:off x="698501" y="4467781"/>
            <a:ext cx="5588000" cy="3655457"/>
          </a:xfrm>
          <a:prstGeom prst="rect">
            <a:avLst/>
          </a:prstGeom>
        </p:spPr>
        <p:txBody>
          <a:bodyPr vert="horz" lIns="92952" tIns="46476" rIns="92952" bIns="4647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5"/>
            <a:ext cx="3026833" cy="465797"/>
          </a:xfrm>
          <a:prstGeom prst="rect">
            <a:avLst/>
          </a:prstGeom>
        </p:spPr>
        <p:txBody>
          <a:bodyPr vert="horz" lIns="92952" tIns="46476" rIns="92952" bIns="464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2" y="8817905"/>
            <a:ext cx="3026833" cy="465797"/>
          </a:xfrm>
          <a:prstGeom prst="rect">
            <a:avLst/>
          </a:prstGeom>
        </p:spPr>
        <p:txBody>
          <a:bodyPr vert="horz" lIns="92952" tIns="46476" rIns="92952" bIns="46476" rtlCol="0" anchor="b"/>
          <a:lstStyle>
            <a:lvl1pPr algn="r">
              <a:defRPr sz="1200"/>
            </a:lvl1pPr>
          </a:lstStyle>
          <a:p>
            <a:fld id="{754A6133-9F9D-42D0-9F34-12F943C037D0}" type="slidenum">
              <a:rPr lang="en-US" smtClean="0"/>
              <a:t>‹#›</a:t>
            </a:fld>
            <a:endParaRPr lang="en-US" dirty="0"/>
          </a:p>
        </p:txBody>
      </p:sp>
    </p:spTree>
    <p:extLst>
      <p:ext uri="{BB962C8B-B14F-4D97-AF65-F5344CB8AC3E}">
        <p14:creationId xmlns:p14="http://schemas.microsoft.com/office/powerpoint/2010/main" val="400009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A6133-9F9D-42D0-9F34-12F943C037D0}" type="slidenum">
              <a:rPr lang="en-US" smtClean="0"/>
              <a:t>1</a:t>
            </a:fld>
            <a:endParaRPr lang="en-US" dirty="0"/>
          </a:p>
        </p:txBody>
      </p:sp>
    </p:spTree>
    <p:extLst>
      <p:ext uri="{BB962C8B-B14F-4D97-AF65-F5344CB8AC3E}">
        <p14:creationId xmlns:p14="http://schemas.microsoft.com/office/powerpoint/2010/main" val="2538535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dirty="0"/>
              <a:t>On-line feedback was solicited from the community in multiple ways, including an on-line mapping tool and a survey.   The mapping tool and survey were conducted in both English and Spanish.  </a:t>
            </a:r>
          </a:p>
        </p:txBody>
      </p:sp>
      <p:sp>
        <p:nvSpPr>
          <p:cNvPr id="4" name="Slide Number Placeholder 3"/>
          <p:cNvSpPr>
            <a:spLocks noGrp="1"/>
          </p:cNvSpPr>
          <p:nvPr>
            <p:ph type="sldNum" sz="quarter" idx="5"/>
          </p:nvPr>
        </p:nvSpPr>
        <p:spPr/>
        <p:txBody>
          <a:bodyPr/>
          <a:lstStyle/>
          <a:p>
            <a:fld id="{754A6133-9F9D-42D0-9F34-12F943C037D0}" type="slidenum">
              <a:rPr lang="en-US" smtClean="0"/>
              <a:t>10</a:t>
            </a:fld>
            <a:endParaRPr lang="en-US" dirty="0"/>
          </a:p>
        </p:txBody>
      </p:sp>
    </p:spTree>
    <p:extLst>
      <p:ext uri="{BB962C8B-B14F-4D97-AF65-F5344CB8AC3E}">
        <p14:creationId xmlns:p14="http://schemas.microsoft.com/office/powerpoint/2010/main" val="709821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summary of feedback around Copeland park – of the almost 50 comments received, 44 percent were related to people speeding, 21 percent were related to inadequate pedestrian infrastructure, and 10 percent were related to inadequate lighting.  Frequency of transit being insufficient, inadequate bike infrastructure and other issues were each less than 10 percent of comments.  </a:t>
            </a:r>
          </a:p>
        </p:txBody>
      </p:sp>
      <p:sp>
        <p:nvSpPr>
          <p:cNvPr id="4" name="Slide Number Placeholder 3"/>
          <p:cNvSpPr>
            <a:spLocks noGrp="1"/>
          </p:cNvSpPr>
          <p:nvPr>
            <p:ph type="sldNum" sz="quarter" idx="5"/>
          </p:nvPr>
        </p:nvSpPr>
        <p:spPr/>
        <p:txBody>
          <a:bodyPr/>
          <a:lstStyle/>
          <a:p>
            <a:fld id="{754A6133-9F9D-42D0-9F34-12F943C037D0}" type="slidenum">
              <a:rPr lang="en-US" smtClean="0"/>
              <a:t>11</a:t>
            </a:fld>
            <a:endParaRPr lang="en-US" dirty="0"/>
          </a:p>
        </p:txBody>
      </p:sp>
    </p:spTree>
    <p:extLst>
      <p:ext uri="{BB962C8B-B14F-4D97-AF65-F5344CB8AC3E}">
        <p14:creationId xmlns:p14="http://schemas.microsoft.com/office/powerpoint/2010/main" val="4168056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Sulphur Springs, 25 comments were received through the web map. 16 percent were related to people speeding, 40 percent were related to inadequate pedestrian infrastructure, and 16 percent were related to inadequate lighting.  Frequency of transit being insufficient was 8 percent, inadequate bike infrastructure was 16% and other issues was 4 percent.  </a:t>
            </a:r>
          </a:p>
          <a:p>
            <a:endParaRPr lang="en-US" dirty="0"/>
          </a:p>
        </p:txBody>
      </p:sp>
      <p:sp>
        <p:nvSpPr>
          <p:cNvPr id="4" name="Slide Number Placeholder 3"/>
          <p:cNvSpPr>
            <a:spLocks noGrp="1"/>
          </p:cNvSpPr>
          <p:nvPr>
            <p:ph type="sldNum" sz="quarter" idx="5"/>
          </p:nvPr>
        </p:nvSpPr>
        <p:spPr/>
        <p:txBody>
          <a:bodyPr/>
          <a:lstStyle/>
          <a:p>
            <a:fld id="{754A6133-9F9D-42D0-9F34-12F943C037D0}" type="slidenum">
              <a:rPr lang="en-US" smtClean="0"/>
              <a:t>12</a:t>
            </a:fld>
            <a:endParaRPr lang="en-US" dirty="0"/>
          </a:p>
        </p:txBody>
      </p:sp>
    </p:spTree>
    <p:extLst>
      <p:ext uri="{BB962C8B-B14F-4D97-AF65-F5344CB8AC3E}">
        <p14:creationId xmlns:p14="http://schemas.microsoft.com/office/powerpoint/2010/main" val="4118458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dirty="0"/>
              <a:t>While Sulphur Springs area had the lowest number of comments, many of them included pictures to better illustrate their feedback which really helped us to understand the specific concern.  </a:t>
            </a:r>
          </a:p>
        </p:txBody>
      </p:sp>
      <p:sp>
        <p:nvSpPr>
          <p:cNvPr id="4" name="Slide Number Placeholder 3"/>
          <p:cNvSpPr>
            <a:spLocks noGrp="1"/>
          </p:cNvSpPr>
          <p:nvPr>
            <p:ph type="sldNum" sz="quarter" idx="5"/>
          </p:nvPr>
        </p:nvSpPr>
        <p:spPr/>
        <p:txBody>
          <a:bodyPr/>
          <a:lstStyle/>
          <a:p>
            <a:fld id="{754A6133-9F9D-42D0-9F34-12F943C037D0}" type="slidenum">
              <a:rPr lang="en-US" smtClean="0"/>
              <a:t>13</a:t>
            </a:fld>
            <a:endParaRPr lang="en-US" dirty="0"/>
          </a:p>
        </p:txBody>
      </p:sp>
    </p:spTree>
    <p:extLst>
      <p:ext uri="{BB962C8B-B14F-4D97-AF65-F5344CB8AC3E}">
        <p14:creationId xmlns:p14="http://schemas.microsoft.com/office/powerpoint/2010/main" val="4282215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UTBT, 29 comments received through the </a:t>
            </a:r>
            <a:r>
              <a:rPr lang="en-US" dirty="0" err="1"/>
              <a:t>webmap</a:t>
            </a:r>
            <a:r>
              <a:rPr lang="en-US" dirty="0"/>
              <a:t>. 14 percent were related to people speeding, 10 percent were related to inadequate pedestrian infrastructure, and 14 percent were related to inadequate lighting. Inadequate bike infrastructure was </a:t>
            </a:r>
            <a:r>
              <a:rPr lang="en-US" b="1" dirty="0"/>
              <a:t>52% </a:t>
            </a:r>
            <a:r>
              <a:rPr lang="en-US" dirty="0"/>
              <a:t>and other issues was 7 percent.  </a:t>
            </a:r>
          </a:p>
        </p:txBody>
      </p:sp>
      <p:sp>
        <p:nvSpPr>
          <p:cNvPr id="4" name="Slide Number Placeholder 3"/>
          <p:cNvSpPr>
            <a:spLocks noGrp="1"/>
          </p:cNvSpPr>
          <p:nvPr>
            <p:ph type="sldNum" sz="quarter" idx="5"/>
          </p:nvPr>
        </p:nvSpPr>
        <p:spPr/>
        <p:txBody>
          <a:bodyPr/>
          <a:lstStyle/>
          <a:p>
            <a:fld id="{754A6133-9F9D-42D0-9F34-12F943C037D0}" type="slidenum">
              <a:rPr lang="en-US" smtClean="0"/>
              <a:t>14</a:t>
            </a:fld>
            <a:endParaRPr lang="en-US" dirty="0"/>
          </a:p>
        </p:txBody>
      </p:sp>
    </p:spTree>
    <p:extLst>
      <p:ext uri="{BB962C8B-B14F-4D97-AF65-F5344CB8AC3E}">
        <p14:creationId xmlns:p14="http://schemas.microsoft.com/office/powerpoint/2010/main" val="4027050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of the feedback received through the survey tool, where over 90 people participated. Between the </a:t>
            </a:r>
            <a:r>
              <a:rPr lang="en-US" dirty="0" err="1"/>
              <a:t>webmap</a:t>
            </a:r>
            <a:r>
              <a:rPr lang="en-US" dirty="0"/>
              <a:t> and survey tool, we had almost 200 response.    </a:t>
            </a:r>
          </a:p>
          <a:p>
            <a:endParaRPr lang="en-US" dirty="0"/>
          </a:p>
          <a:p>
            <a:pPr marL="0" marR="0" lvl="0" indent="0">
              <a:lnSpc>
                <a:spcPct val="107000"/>
              </a:lnSpc>
              <a:spcBef>
                <a:spcPts val="0"/>
              </a:spcBef>
              <a:spcAft>
                <a:spcPts val="0"/>
              </a:spcAft>
              <a:buFont typeface="Symbol" panose="05050102010706020507" pitchFamily="18" charset="2"/>
              <a:buNone/>
            </a:pPr>
            <a:r>
              <a:rPr lang="en-US" sz="1100" i="1" dirty="0">
                <a:effectLst/>
                <a:latin typeface="Calibri" panose="020F0502020204030204" pitchFamily="34" charset="0"/>
                <a:ea typeface="Calibri" panose="020F0502020204030204" pitchFamily="34" charset="0"/>
                <a:cs typeface="Times New Roman" panose="02020603050405020304" pitchFamily="18" charset="0"/>
              </a:rPr>
              <a:t>There was even one resident in the UTBT Area that did not have access to a computer or smartphone, so she called Lisa and we input her feedback into the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webmap</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Font typeface="Symbol" panose="05050102010706020507" pitchFamily="18" charset="2"/>
              <a:buNone/>
            </a:pP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100" i="0" dirty="0">
                <a:effectLst/>
                <a:latin typeface="Calibri" panose="020F0502020204030204" pitchFamily="34" charset="0"/>
                <a:ea typeface="Calibri" panose="020F0502020204030204" pitchFamily="34" charset="0"/>
                <a:cs typeface="Times New Roman" panose="02020603050405020304" pitchFamily="18" charset="0"/>
              </a:rPr>
              <a:t>For the survey, I’ll highlight a few key items – full details are in the reports.  </a:t>
            </a:r>
          </a:p>
          <a:p>
            <a:pPr marL="0" marR="0" lvl="0" indent="0">
              <a:lnSpc>
                <a:spcPct val="107000"/>
              </a:lnSpc>
              <a:spcBef>
                <a:spcPts val="0"/>
              </a:spcBef>
              <a:spcAft>
                <a:spcPts val="0"/>
              </a:spcAft>
              <a:buFont typeface="Symbol" panose="05050102010706020507" pitchFamily="18" charset="2"/>
              <a:buNone/>
            </a:pPr>
            <a:endParaRPr lang="en-US" sz="1100" i="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b="1" i="1" dirty="0">
                <a:effectLst/>
                <a:latin typeface="Calibri" panose="020F0502020204030204" pitchFamily="34" charset="0"/>
                <a:ea typeface="Calibri" panose="020F0502020204030204" pitchFamily="34" charset="0"/>
                <a:cs typeface="Times New Roman" panose="02020603050405020304" pitchFamily="18" charset="0"/>
              </a:rPr>
              <a:t>How do you typically get to the park or trail?</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Of the 88 people total across all parks who answered this question, 17 percent walk, 42 percent bicycle and 38 percent drive a car. The remaining do not actually go to the trail or park. </a:t>
            </a:r>
          </a:p>
          <a:p>
            <a:pPr marL="342900" marR="0" lvl="0" indent="-342900">
              <a:lnSpc>
                <a:spcPct val="107000"/>
              </a:lnSpc>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cs typeface="Times New Roman" panose="02020603050405020304" pitchFamily="18" charset="0"/>
              </a:rPr>
              <a:t>How easy or difficult is it for you to get to/from parks and trails, with 0 being the hardest and 10 being the easiest? </a:t>
            </a:r>
            <a:r>
              <a:rPr lang="en-US" sz="1100" dirty="0">
                <a:effectLst/>
                <a:latin typeface="Calibri" panose="020F0502020204030204" pitchFamily="34" charset="0"/>
                <a:ea typeface="Calibri" panose="020F0502020204030204" pitchFamily="34" charset="0"/>
                <a:cs typeface="Times New Roman" panose="02020603050405020304" pitchFamily="18" charset="0"/>
              </a:rPr>
              <a:t>Of the 81 people who answered this question overall, the average score was 6.7. </a:t>
            </a:r>
          </a:p>
          <a:p>
            <a:pPr marL="342900" marR="0" lvl="0" indent="-342900">
              <a:lnSpc>
                <a:spcPct val="107000"/>
              </a:lnSpc>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cs typeface="Times New Roman" panose="02020603050405020304" pitchFamily="18" charset="0"/>
              </a:rPr>
              <a:t>When thinking about going to the park or trail, where do you feel unsafe walking or bicycling and why? </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Here are the specific responses related to Sulphur Springs: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Most roads feel unsafe. Lack of sidewalks, drug dealing and speeding</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Not enough dedicated bike lanes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the Sulphur Springs Park trail next to the public pool, there is insufficient lighting at dawn and dusk, making dog walks unsafe at these times.</a:t>
            </a:r>
          </a:p>
          <a:p>
            <a:pPr marL="285750" marR="0" lvl="0"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Here are specific responses related to Copeland:</a:t>
            </a: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Any of the major East-West Roads (Fowler, Busch, Waters) and some of the others (Bird St. / Bougainvillea Ave). They have high volumes of traffic going high speeds, and either no bike lane or ones that are too close to traffic.</a:t>
            </a: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Nowhere</a:t>
            </a:r>
          </a:p>
          <a:p>
            <a:pPr marL="742950" marR="0" lvl="1" indent="-285750">
              <a:lnSpc>
                <a:spcPct val="107000"/>
              </a:lnSpc>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Crossing wide highways that have many lanes, in order to get to the park.</a:t>
            </a:r>
          </a:p>
          <a:p>
            <a:pPr marL="742950" marR="0" lvl="1" indent="-285750">
              <a:lnSpc>
                <a:spcPct val="107000"/>
              </a:lnSpc>
              <a:spcBef>
                <a:spcPts val="0"/>
              </a:spcBef>
              <a:spcAft>
                <a:spcPts val="80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Crossing streets. Stop signs seem to be advisory at best, speed limits are ignored. </a:t>
            </a:r>
          </a:p>
          <a:p>
            <a:pPr marL="285750" marR="0" lvl="0" indent="-285750">
              <a:lnSpc>
                <a:spcPct val="107000"/>
              </a:lnSpc>
              <a:spcBef>
                <a:spcPts val="0"/>
              </a:spcBef>
              <a:spcAft>
                <a:spcPts val="800"/>
              </a:spcAft>
              <a:buFont typeface="Courier New" panose="02070309020205020404" pitchFamily="49" charset="0"/>
              <a:buChar char="o"/>
            </a:pPr>
            <a:r>
              <a:rPr lang="en-US"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a:t>
            </a:r>
            <a:r>
              <a:rPr lang="en-US" sz="1800" dirty="0">
                <a:effectLst/>
                <a:latin typeface="Calibri" panose="020F0502020204030204" pitchFamily="34" charset="0"/>
                <a:ea typeface="Calibri" panose="020F0502020204030204" pitchFamily="34" charset="0"/>
                <a:cs typeface="Times New Roman" panose="02020603050405020304" pitchFamily="18" charset="0"/>
              </a:rPr>
              <a:t> Upper Tampa Bay Trail, pretty much every major street in the area was named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b="1" i="1" dirty="0">
                <a:effectLst/>
                <a:latin typeface="Calibri" panose="020F0502020204030204" pitchFamily="34" charset="0"/>
                <a:ea typeface="Calibri" panose="020F0502020204030204" pitchFamily="34" charset="0"/>
                <a:cs typeface="Times New Roman" panose="02020603050405020304" pitchFamily="18" charset="0"/>
              </a:rPr>
              <a:t>Does the behavior of people driving, like speeding or not paying attention, make you not walk or bike to the park or trail?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Of the 72 people total across all parks who answered this question, 40 percent responded “Yes”, 33 percent responded “No”, and 27 percent responded “Sometimes”. </a:t>
            </a:r>
          </a:p>
          <a:p>
            <a:pPr marL="342900" marR="0" lvl="0" indent="-342900">
              <a:lnSpc>
                <a:spcPct val="107000"/>
              </a:lnSpc>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cs typeface="Times New Roman" panose="02020603050405020304" pitchFamily="18" charset="0"/>
              </a:rPr>
              <a:t>Are there specific locations where you would like to see marked crosswalks connecting to the park or trail?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cs typeface="Times New Roman" panose="02020603050405020304" pitchFamily="18" charset="0"/>
              </a:rPr>
              <a:t>Would you walk, bike or take transit more to the park or trail if it was safer? </a:t>
            </a:r>
            <a:r>
              <a:rPr lang="en-US" sz="1100" dirty="0">
                <a:effectLst/>
                <a:latin typeface="Calibri" panose="020F0502020204030204" pitchFamily="34" charset="0"/>
                <a:ea typeface="Calibri" panose="020F0502020204030204" pitchFamily="34" charset="0"/>
                <a:cs typeface="Times New Roman" panose="02020603050405020304" pitchFamily="18" charset="0"/>
              </a:rPr>
              <a:t>People would be more likely to walk to or bike to parks and trails if access is easier. Improved transit would not result in a lot of additional trips to the park or trail. </a:t>
            </a:r>
          </a:p>
          <a:p>
            <a:pPr marL="342900" marR="0" lvl="0" indent="-342900">
              <a:lnSpc>
                <a:spcPct val="107000"/>
              </a:lnSpc>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cs typeface="Times New Roman" panose="02020603050405020304" pitchFamily="18" charset="0"/>
              </a:rPr>
              <a:t>Are there specific locations where more street lighting is needed? Please tell us where.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cs typeface="Times New Roman" panose="02020603050405020304" pitchFamily="18" charset="0"/>
              </a:rPr>
              <a:t>Are there drainage issues that affect your travel during and after periods of rain? Where?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100" i="1" dirty="0">
                <a:effectLst/>
                <a:latin typeface="Calibri" panose="020F0502020204030204" pitchFamily="34" charset="0"/>
                <a:ea typeface="Calibri" panose="020F0502020204030204" pitchFamily="34" charset="0"/>
                <a:cs typeface="Times New Roman" panose="02020603050405020304" pitchFamily="18" charset="0"/>
              </a:rPr>
              <a:t>Please share other suggestions for improvements that would help you access parks and trails in your neighborhood. </a:t>
            </a:r>
            <a:endParaRPr lang="en-US" dirty="0"/>
          </a:p>
        </p:txBody>
      </p:sp>
      <p:sp>
        <p:nvSpPr>
          <p:cNvPr id="4" name="Slide Number Placeholder 3"/>
          <p:cNvSpPr>
            <a:spLocks noGrp="1"/>
          </p:cNvSpPr>
          <p:nvPr>
            <p:ph type="sldNum" sz="quarter" idx="5"/>
          </p:nvPr>
        </p:nvSpPr>
        <p:spPr/>
        <p:txBody>
          <a:bodyPr/>
          <a:lstStyle/>
          <a:p>
            <a:fld id="{754A6133-9F9D-42D0-9F34-12F943C037D0}" type="slidenum">
              <a:rPr lang="en-US" smtClean="0"/>
              <a:t>15</a:t>
            </a:fld>
            <a:endParaRPr lang="en-US" dirty="0"/>
          </a:p>
        </p:txBody>
      </p:sp>
    </p:spTree>
    <p:extLst>
      <p:ext uri="{BB962C8B-B14F-4D97-AF65-F5344CB8AC3E}">
        <p14:creationId xmlns:p14="http://schemas.microsoft.com/office/powerpoint/2010/main" val="1150789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did in-person public engagement at each of the parks on Friday October 29.  We talked with about 20 people at each of the park locations, and overwhelmingly the feedback was positive.  One person around the Copeland park area even commented on how important this work is and how much she appreciates the efforts. Each park had its own unique challenges in getting people to provide feedback.  At Copeland, we had people walking around and a native Spanish speaker available.  At UTBT, we set out on our bikes and handed out flyers to entice people to come to the station.  And at Sulphur Springs, we managed to get the lifeguards from the pool and law enforcement to provide their insights.  Overall, we had lots of quality feedback, and generated some new ideas that were incorporated into the fix-it ideas.  </a:t>
            </a:r>
          </a:p>
        </p:txBody>
      </p:sp>
      <p:sp>
        <p:nvSpPr>
          <p:cNvPr id="4" name="Slide Number Placeholder 3"/>
          <p:cNvSpPr>
            <a:spLocks noGrp="1"/>
          </p:cNvSpPr>
          <p:nvPr>
            <p:ph type="sldNum" sz="quarter" idx="5"/>
          </p:nvPr>
        </p:nvSpPr>
        <p:spPr/>
        <p:txBody>
          <a:bodyPr/>
          <a:lstStyle/>
          <a:p>
            <a:fld id="{754A6133-9F9D-42D0-9F34-12F943C037D0}" type="slidenum">
              <a:rPr lang="en-US" smtClean="0"/>
              <a:t>16</a:t>
            </a:fld>
            <a:endParaRPr lang="en-US" dirty="0"/>
          </a:p>
        </p:txBody>
      </p:sp>
    </p:spTree>
    <p:extLst>
      <p:ext uri="{BB962C8B-B14F-4D97-AF65-F5344CB8AC3E}">
        <p14:creationId xmlns:p14="http://schemas.microsoft.com/office/powerpoint/2010/main" val="1192318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developed a safety countermeasure toolbox that includes approximately 90 countermeasures in 6 different categories.  While many of them have a speed reduction component, many are cross cutting strategies that have multiple benefits, hence why the change of project name to Safe Access to Parks was appropriate.  </a:t>
            </a:r>
          </a:p>
        </p:txBody>
      </p:sp>
      <p:sp>
        <p:nvSpPr>
          <p:cNvPr id="4" name="Slide Number Placeholder 3"/>
          <p:cNvSpPr>
            <a:spLocks noGrp="1"/>
          </p:cNvSpPr>
          <p:nvPr>
            <p:ph type="sldNum" sz="quarter" idx="5"/>
          </p:nvPr>
        </p:nvSpPr>
        <p:spPr/>
        <p:txBody>
          <a:bodyPr/>
          <a:lstStyle/>
          <a:p>
            <a:fld id="{754A6133-9F9D-42D0-9F34-12F943C037D0}" type="slidenum">
              <a:rPr lang="en-US" smtClean="0"/>
              <a:t>17</a:t>
            </a:fld>
            <a:endParaRPr lang="en-US"/>
          </a:p>
        </p:txBody>
      </p:sp>
    </p:spTree>
    <p:extLst>
      <p:ext uri="{BB962C8B-B14F-4D97-AF65-F5344CB8AC3E}">
        <p14:creationId xmlns:p14="http://schemas.microsoft.com/office/powerpoint/2010/main" val="2555150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toolbox was applied to each of the park locations and preliminary fix ideas were developed. We then took these ideas out to the community on October 29</a:t>
            </a:r>
            <a:r>
              <a:rPr lang="en-US" baseline="30000" dirty="0"/>
              <a:t>th</a:t>
            </a:r>
            <a:r>
              <a:rPr lang="en-US" dirty="0"/>
              <a:t> to ask for feedback. As we presented this to the public, stakeholder group and other committees, we requested their help to identify fix-it ideas that we missed and ideas that we had that were just not good ideas. At each location, people were given green and red dots to note ideas they liked (green) and ideas they did not like (red). Across all three park locations, no one placed a red dot! </a:t>
            </a:r>
          </a:p>
          <a:p>
            <a:endParaRPr lang="en-US" dirty="0"/>
          </a:p>
        </p:txBody>
      </p:sp>
      <p:sp>
        <p:nvSpPr>
          <p:cNvPr id="4" name="Slide Number Placeholder 3"/>
          <p:cNvSpPr>
            <a:spLocks noGrp="1"/>
          </p:cNvSpPr>
          <p:nvPr>
            <p:ph type="sldNum" sz="quarter" idx="5"/>
          </p:nvPr>
        </p:nvSpPr>
        <p:spPr/>
        <p:txBody>
          <a:bodyPr/>
          <a:lstStyle/>
          <a:p>
            <a:fld id="{754A6133-9F9D-42D0-9F34-12F943C037D0}" type="slidenum">
              <a:rPr lang="en-US" smtClean="0"/>
              <a:t>18</a:t>
            </a:fld>
            <a:endParaRPr lang="en-US"/>
          </a:p>
        </p:txBody>
      </p:sp>
    </p:spTree>
    <p:extLst>
      <p:ext uri="{BB962C8B-B14F-4D97-AF65-F5344CB8AC3E}">
        <p14:creationId xmlns:p14="http://schemas.microsoft.com/office/powerpoint/2010/main" val="2271047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Copeland Park, we identified 21 fix-it ideas, including 9 general ideas and 12 location specific ideas.  </a:t>
            </a:r>
          </a:p>
          <a:p>
            <a:endParaRPr lang="en-US" dirty="0"/>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Bikeway facilities (2)</a:t>
            </a:r>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Intersection and Roadway Design (5)</a:t>
            </a:r>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Walking Facilities (12) </a:t>
            </a:r>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Signals (0)</a:t>
            </a:r>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Signing and Striping (0)</a:t>
            </a:r>
          </a:p>
          <a:p>
            <a:pPr marL="800100" lvl="1" indent="-342900">
              <a:lnSpc>
                <a:spcPct val="107000"/>
              </a:lnSpc>
              <a:spcAft>
                <a:spcPts val="800"/>
              </a:spcAft>
              <a:buFont typeface="+mj-lt"/>
              <a:buAutoNum type="arabicPeriod"/>
            </a:pPr>
            <a:r>
              <a:rPr lang="en-US" sz="1200" dirty="0">
                <a:solidFill>
                  <a:prstClr val="white"/>
                </a:solidFill>
                <a:latin typeface="Trebuchet MS" panose="020B0603020202020204" pitchFamily="34" charset="0"/>
              </a:rPr>
              <a:t>Other (2)</a:t>
            </a:r>
            <a:endPar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endParaRPr lang="en-US" dirty="0"/>
          </a:p>
          <a:p>
            <a:r>
              <a:rPr lang="en-US" dirty="0"/>
              <a:t>For Stakeholder Meeting, will switch to large format on screen to discuss each one individually.  </a:t>
            </a:r>
          </a:p>
          <a:p>
            <a:endParaRPr lang="en-US" dirty="0"/>
          </a:p>
          <a:p>
            <a:r>
              <a:rPr lang="en-US" dirty="0"/>
              <a:t>For Committee Meeting:</a:t>
            </a:r>
          </a:p>
          <a:p>
            <a:endParaRPr lang="en-US" dirty="0"/>
          </a:p>
          <a:p>
            <a:r>
              <a:rPr lang="en-US" dirty="0"/>
              <a:t>Around Copeland Park, most ideas fall into the walking facility category, which includes items such as implementing traffic calming, reducing crossing distances at intersections, and adding more marked and controlled crosswalks.  </a:t>
            </a:r>
          </a:p>
        </p:txBody>
      </p:sp>
      <p:sp>
        <p:nvSpPr>
          <p:cNvPr id="4" name="Slide Number Placeholder 3"/>
          <p:cNvSpPr>
            <a:spLocks noGrp="1"/>
          </p:cNvSpPr>
          <p:nvPr>
            <p:ph type="sldNum" sz="quarter" idx="5"/>
          </p:nvPr>
        </p:nvSpPr>
        <p:spPr/>
        <p:txBody>
          <a:bodyPr/>
          <a:lstStyle/>
          <a:p>
            <a:fld id="{754A6133-9F9D-42D0-9F34-12F943C037D0}" type="slidenum">
              <a:rPr lang="en-US" smtClean="0"/>
              <a:t>19</a:t>
            </a:fld>
            <a:endParaRPr lang="en-US"/>
          </a:p>
        </p:txBody>
      </p:sp>
    </p:spTree>
    <p:extLst>
      <p:ext uri="{BB962C8B-B14F-4D97-AF65-F5344CB8AC3E}">
        <p14:creationId xmlns:p14="http://schemas.microsoft.com/office/powerpoint/2010/main" val="2256357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know, we developed a Vision Zero (2017), followed by the Speed Management Action Plan in 2019. The Park Speed Zone Project is just one of many implementation steps to helps us prioritize where and how to set lower speed limits, implement engineering countermeasures to achieve the desired speeds, and reduce the number of severe and fatal injuries on our roadways.  With over 260 people killed on Hillsborough County roadways in 2021, a 25 percent increase from 2020, and a 1,000 more severely injured, projects like these are important steps for is to reach zero.  </a:t>
            </a:r>
          </a:p>
        </p:txBody>
      </p:sp>
      <p:sp>
        <p:nvSpPr>
          <p:cNvPr id="4" name="Slide Number Placeholder 3"/>
          <p:cNvSpPr>
            <a:spLocks noGrp="1"/>
          </p:cNvSpPr>
          <p:nvPr>
            <p:ph type="sldNum" sz="quarter" idx="10"/>
          </p:nvPr>
        </p:nvSpPr>
        <p:spPr/>
        <p:txBody>
          <a:bodyPr/>
          <a:lstStyle/>
          <a:p>
            <a:pPr defTabSz="918956">
              <a:defRPr/>
            </a:pPr>
            <a:fld id="{AC0013B3-04EE-439E-9E5E-2F781A9B2FCB}" type="slidenum">
              <a:rPr lang="en-US">
                <a:solidFill>
                  <a:prstClr val="black"/>
                </a:solidFill>
                <a:latin typeface="Calibri" panose="020F0502020204030204"/>
              </a:rPr>
              <a:pPr defTabSz="918956">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63933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results from Sulphur Springs.  As you can see, people provided a lot of great feedback and were supportive of a lot of the ideas that were developed.  </a:t>
            </a:r>
          </a:p>
        </p:txBody>
      </p:sp>
      <p:sp>
        <p:nvSpPr>
          <p:cNvPr id="4" name="Slide Number Placeholder 3"/>
          <p:cNvSpPr>
            <a:spLocks noGrp="1"/>
          </p:cNvSpPr>
          <p:nvPr>
            <p:ph type="sldNum" sz="quarter" idx="5"/>
          </p:nvPr>
        </p:nvSpPr>
        <p:spPr/>
        <p:txBody>
          <a:bodyPr/>
          <a:lstStyle/>
          <a:p>
            <a:fld id="{754A6133-9F9D-42D0-9F34-12F943C037D0}" type="slidenum">
              <a:rPr lang="en-US" smtClean="0"/>
              <a:t>20</a:t>
            </a:fld>
            <a:endParaRPr lang="en-US"/>
          </a:p>
        </p:txBody>
      </p:sp>
    </p:spTree>
    <p:extLst>
      <p:ext uri="{BB962C8B-B14F-4D97-AF65-F5344CB8AC3E}">
        <p14:creationId xmlns:p14="http://schemas.microsoft.com/office/powerpoint/2010/main" val="154643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Sulphur Springs, we identified 21 fix-it ideas, including 9 general ideas and 12 location specific ideas.  </a:t>
            </a:r>
          </a:p>
          <a:p>
            <a:endParaRPr lang="en-US" dirty="0"/>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Bikeway facilities (2)</a:t>
            </a:r>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Intersection and Roadway Design (5)</a:t>
            </a:r>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Walking Facilities (12) </a:t>
            </a:r>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Signals (0)</a:t>
            </a:r>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Signing and Striping (0)</a:t>
            </a:r>
          </a:p>
          <a:p>
            <a:pPr marL="800100" lvl="1" indent="-342900">
              <a:lnSpc>
                <a:spcPct val="107000"/>
              </a:lnSpc>
              <a:spcAft>
                <a:spcPts val="800"/>
              </a:spcAft>
              <a:buFont typeface="+mj-lt"/>
              <a:buAutoNum type="arabicPeriod"/>
            </a:pPr>
            <a:r>
              <a:rPr lang="en-US" sz="1200" dirty="0">
                <a:solidFill>
                  <a:prstClr val="white"/>
                </a:solidFill>
                <a:latin typeface="Trebuchet MS" panose="020B0603020202020204" pitchFamily="34" charset="0"/>
              </a:rPr>
              <a:t>Other (3)</a:t>
            </a:r>
            <a:endPar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endParaRPr lang="en-US" dirty="0"/>
          </a:p>
          <a:p>
            <a:r>
              <a:rPr lang="en-US" dirty="0"/>
              <a:t>For Stakeholder Meeting, will switch to large format on screen to discuss each one individually.  </a:t>
            </a:r>
          </a:p>
          <a:p>
            <a:endParaRPr lang="en-US" dirty="0"/>
          </a:p>
          <a:p>
            <a:r>
              <a:rPr lang="en-US" dirty="0"/>
              <a:t>For Committee Meeting:</a:t>
            </a:r>
          </a:p>
          <a:p>
            <a:endParaRPr lang="en-US" dirty="0"/>
          </a:p>
          <a:p>
            <a:r>
              <a:rPr lang="en-US" dirty="0"/>
              <a:t>Around Sulphur Springs, most ideas fall into the walking facility category, which includes adding more sidewalks, providing better connections to River Tower Park, raised crosswalks, relocation of transit stops and improving circulation for people walking and biking through the interchange area.  </a:t>
            </a:r>
          </a:p>
          <a:p>
            <a:endParaRPr lang="en-US" dirty="0"/>
          </a:p>
        </p:txBody>
      </p:sp>
      <p:sp>
        <p:nvSpPr>
          <p:cNvPr id="4" name="Slide Number Placeholder 3"/>
          <p:cNvSpPr>
            <a:spLocks noGrp="1"/>
          </p:cNvSpPr>
          <p:nvPr>
            <p:ph type="sldNum" sz="quarter" idx="5"/>
          </p:nvPr>
        </p:nvSpPr>
        <p:spPr/>
        <p:txBody>
          <a:bodyPr/>
          <a:lstStyle/>
          <a:p>
            <a:fld id="{754A6133-9F9D-42D0-9F34-12F943C037D0}" type="slidenum">
              <a:rPr lang="en-US" smtClean="0"/>
              <a:t>21</a:t>
            </a:fld>
            <a:endParaRPr lang="en-US"/>
          </a:p>
        </p:txBody>
      </p:sp>
    </p:spTree>
    <p:extLst>
      <p:ext uri="{BB962C8B-B14F-4D97-AF65-F5344CB8AC3E}">
        <p14:creationId xmlns:p14="http://schemas.microsoft.com/office/powerpoint/2010/main" val="1089202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 lot of ideas for Upper Tampa Bay Trail, and the trail is rather long, so it took two boards to show all the ideas.  This is for the northern portion of the trail. </a:t>
            </a:r>
          </a:p>
        </p:txBody>
      </p:sp>
      <p:sp>
        <p:nvSpPr>
          <p:cNvPr id="4" name="Slide Number Placeholder 3"/>
          <p:cNvSpPr>
            <a:spLocks noGrp="1"/>
          </p:cNvSpPr>
          <p:nvPr>
            <p:ph type="sldNum" sz="quarter" idx="5"/>
          </p:nvPr>
        </p:nvSpPr>
        <p:spPr/>
        <p:txBody>
          <a:bodyPr/>
          <a:lstStyle/>
          <a:p>
            <a:fld id="{754A6133-9F9D-42D0-9F34-12F943C037D0}" type="slidenum">
              <a:rPr lang="en-US" smtClean="0"/>
              <a:t>22</a:t>
            </a:fld>
            <a:endParaRPr lang="en-US"/>
          </a:p>
        </p:txBody>
      </p:sp>
    </p:spTree>
    <p:extLst>
      <p:ext uri="{BB962C8B-B14F-4D97-AF65-F5344CB8AC3E}">
        <p14:creationId xmlns:p14="http://schemas.microsoft.com/office/powerpoint/2010/main" val="1117859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the feedback on the southern portion of the trail.  </a:t>
            </a:r>
          </a:p>
        </p:txBody>
      </p:sp>
      <p:sp>
        <p:nvSpPr>
          <p:cNvPr id="4" name="Slide Number Placeholder 3"/>
          <p:cNvSpPr>
            <a:spLocks noGrp="1"/>
          </p:cNvSpPr>
          <p:nvPr>
            <p:ph type="sldNum" sz="quarter" idx="5"/>
          </p:nvPr>
        </p:nvSpPr>
        <p:spPr/>
        <p:txBody>
          <a:bodyPr/>
          <a:lstStyle/>
          <a:p>
            <a:fld id="{754A6133-9F9D-42D0-9F34-12F943C037D0}" type="slidenum">
              <a:rPr lang="en-US" smtClean="0"/>
              <a:t>23</a:t>
            </a:fld>
            <a:endParaRPr lang="en-US"/>
          </a:p>
        </p:txBody>
      </p:sp>
    </p:spTree>
    <p:extLst>
      <p:ext uri="{BB962C8B-B14F-4D97-AF65-F5344CB8AC3E}">
        <p14:creationId xmlns:p14="http://schemas.microsoft.com/office/powerpoint/2010/main" val="602389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Upper Tampa Bay Trail, we identified 28 fix-it ideas, including 8 general ideas and 20 location specific ideas.  </a:t>
            </a:r>
          </a:p>
          <a:p>
            <a:endParaRPr lang="en-US" dirty="0"/>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Bikeway facilities (8)</a:t>
            </a:r>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Intersection and Roadway Design (3)</a:t>
            </a:r>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Walking Facilities (6) </a:t>
            </a:r>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Signals (2)</a:t>
            </a:r>
          </a:p>
          <a:p>
            <a:pPr marL="800100" lvl="1" indent="-342900">
              <a:lnSpc>
                <a:spcPct val="107000"/>
              </a:lnSpc>
              <a:buFont typeface="+mj-lt"/>
              <a:buAutoNum type="arabicPeriod"/>
            </a:pPr>
            <a:r>
              <a:rPr lang="en-US" sz="1200" dirty="0">
                <a:solidFill>
                  <a:prstClr val="white"/>
                </a:solidFill>
                <a:latin typeface="Trebuchet MS" panose="020B0603020202020204" pitchFamily="34" charset="0"/>
              </a:rPr>
              <a:t>Signing and Striping (3)</a:t>
            </a:r>
          </a:p>
          <a:p>
            <a:pPr marL="800100" lvl="1" indent="-342900">
              <a:lnSpc>
                <a:spcPct val="107000"/>
              </a:lnSpc>
              <a:spcAft>
                <a:spcPts val="800"/>
              </a:spcAft>
              <a:buFont typeface="+mj-lt"/>
              <a:buAutoNum type="arabicPeriod"/>
            </a:pPr>
            <a:r>
              <a:rPr lang="en-US" sz="1200" dirty="0">
                <a:solidFill>
                  <a:prstClr val="white"/>
                </a:solidFill>
                <a:latin typeface="Trebuchet MS" panose="020B0603020202020204" pitchFamily="34" charset="0"/>
              </a:rPr>
              <a:t>Other (6)</a:t>
            </a:r>
            <a:endPar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endParaRPr lang="en-US" dirty="0"/>
          </a:p>
          <a:p>
            <a:r>
              <a:rPr lang="en-US" dirty="0"/>
              <a:t>For Stakeholder Meeting, will switch to large format on screen to discuss each one individually.  </a:t>
            </a:r>
          </a:p>
          <a:p>
            <a:endParaRPr lang="en-US" dirty="0"/>
          </a:p>
          <a:p>
            <a:r>
              <a:rPr lang="en-US" dirty="0"/>
              <a:t>For Committee Meeting:</a:t>
            </a:r>
          </a:p>
          <a:p>
            <a:endParaRPr lang="en-US" dirty="0"/>
          </a:p>
          <a:p>
            <a:r>
              <a:rPr lang="en-US" dirty="0"/>
              <a:t>Around UTBT, most ideas fall into the Bicycle Facility category, which includes completing the 2 mile gap, widening some portions of the trail that are narrow, evaluating and upgrading bicycle facilities that are on roadways connecting to the trail. Other ideas are specific locations for enhanced crossings, additional wayfinding, and implementing a speed limit on the trail.  </a:t>
            </a:r>
          </a:p>
        </p:txBody>
      </p:sp>
      <p:sp>
        <p:nvSpPr>
          <p:cNvPr id="4" name="Slide Number Placeholder 3"/>
          <p:cNvSpPr>
            <a:spLocks noGrp="1"/>
          </p:cNvSpPr>
          <p:nvPr>
            <p:ph type="sldNum" sz="quarter" idx="5"/>
          </p:nvPr>
        </p:nvSpPr>
        <p:spPr/>
        <p:txBody>
          <a:bodyPr/>
          <a:lstStyle/>
          <a:p>
            <a:fld id="{754A6133-9F9D-42D0-9F34-12F943C037D0}" type="slidenum">
              <a:rPr lang="en-US" smtClean="0"/>
              <a:t>24</a:t>
            </a:fld>
            <a:endParaRPr lang="en-US"/>
          </a:p>
        </p:txBody>
      </p:sp>
    </p:spTree>
    <p:extLst>
      <p:ext uri="{BB962C8B-B14F-4D97-AF65-F5344CB8AC3E}">
        <p14:creationId xmlns:p14="http://schemas.microsoft.com/office/powerpoint/2010/main" val="3687717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dirty="0"/>
              <a:t>As a result of the feedback we received, we changed the project name.  While much of the feedback collected during the initial outreach stages of the project was incorporated into the initial fix-it ideas, we did add a few more fix-it ideas to the draft document, which are noted above and also in the draft documents.  </a:t>
            </a:r>
          </a:p>
        </p:txBody>
      </p:sp>
      <p:sp>
        <p:nvSpPr>
          <p:cNvPr id="4" name="Slide Number Placeholder 3"/>
          <p:cNvSpPr>
            <a:spLocks noGrp="1"/>
          </p:cNvSpPr>
          <p:nvPr>
            <p:ph type="sldNum" sz="quarter" idx="5"/>
          </p:nvPr>
        </p:nvSpPr>
        <p:spPr/>
        <p:txBody>
          <a:bodyPr/>
          <a:lstStyle/>
          <a:p>
            <a:fld id="{754A6133-9F9D-42D0-9F34-12F943C037D0}" type="slidenum">
              <a:rPr lang="en-US" smtClean="0"/>
              <a:t>25</a:t>
            </a:fld>
            <a:endParaRPr lang="en-US" dirty="0"/>
          </a:p>
        </p:txBody>
      </p:sp>
    </p:spTree>
    <p:extLst>
      <p:ext uri="{BB962C8B-B14F-4D97-AF65-F5344CB8AC3E}">
        <p14:creationId xmlns:p14="http://schemas.microsoft.com/office/powerpoint/2010/main" val="1380032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dirty="0"/>
              <a:t>As a result of the feedback we received, we changed the project name.  While much of the feedback collected during the initial outreach stages of the project was incorporated into the initial fix-it ideas, we did add a few more fix-it ideas to the draft document, which are noted above and also in the draft documents.  </a:t>
            </a:r>
          </a:p>
        </p:txBody>
      </p:sp>
      <p:sp>
        <p:nvSpPr>
          <p:cNvPr id="4" name="Slide Number Placeholder 3"/>
          <p:cNvSpPr>
            <a:spLocks noGrp="1"/>
          </p:cNvSpPr>
          <p:nvPr>
            <p:ph type="sldNum" sz="quarter" idx="5"/>
          </p:nvPr>
        </p:nvSpPr>
        <p:spPr/>
        <p:txBody>
          <a:bodyPr/>
          <a:lstStyle/>
          <a:p>
            <a:fld id="{754A6133-9F9D-42D0-9F34-12F943C037D0}" type="slidenum">
              <a:rPr lang="en-US" smtClean="0"/>
              <a:t>26</a:t>
            </a:fld>
            <a:endParaRPr lang="en-US" dirty="0"/>
          </a:p>
        </p:txBody>
      </p:sp>
    </p:spTree>
    <p:extLst>
      <p:ext uri="{BB962C8B-B14F-4D97-AF65-F5344CB8AC3E}">
        <p14:creationId xmlns:p14="http://schemas.microsoft.com/office/powerpoint/2010/main" val="917907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 Selection – consider equity (who does it benefit, have there been area improvements recently), co-benefits if close to a school or other public facility, are there other studies underway where resources could be shared, are their known safety issues?  </a:t>
            </a:r>
          </a:p>
          <a:p>
            <a:r>
              <a:rPr lang="en-US" dirty="0"/>
              <a:t>Existing Conditions – walking and biking audit of area; review collision data, review existing traffic volume data, review speed data, demographic data, review existing area plans, identify what you don’t know and can ask about during public engagement </a:t>
            </a:r>
          </a:p>
          <a:p>
            <a:r>
              <a:rPr lang="en-US" dirty="0"/>
              <a:t>Public Feedback – look to obtain feedback in a variety of ways.  On-line, in-person. Engage the local media. Reach out to HOAs and bike advocacy groups. Coordinate with other agencies who can help with implementation  </a:t>
            </a:r>
          </a:p>
          <a:p>
            <a:r>
              <a:rPr lang="en-US" dirty="0"/>
              <a:t>Identify potential countermeasures – some can be implemented without much additional planning or capital costs – like signal timing adjustments.  Others will require more outreach, planning and capital funding for construction and maintenance – like adding more sidewalks, lowering speed limits, closing roadways.  </a:t>
            </a:r>
          </a:p>
          <a:p>
            <a:r>
              <a:rPr lang="en-US" dirty="0"/>
              <a:t>Monitor Outcomes – We do not expect that every Fix-idea that was developed as a part of this process will be implemented. Part of our goal for the meeting today is to get your feedback on what ideas should be scrapped and what ideas should receive further consideration.  For the TPO, Near-term monitoring includes noting if an idea is then included in other planning documents, is the focus of a more in-depth planning study, or added to the capital improvement program. There may also be opportunities to use these documents to obtain grant funding for implementation, or to approach agency partners such as HART and FDOT.   </a:t>
            </a:r>
          </a:p>
          <a:p>
            <a:endParaRPr lang="en-US" dirty="0"/>
          </a:p>
        </p:txBody>
      </p:sp>
      <p:sp>
        <p:nvSpPr>
          <p:cNvPr id="4" name="Slide Number Placeholder 3"/>
          <p:cNvSpPr>
            <a:spLocks noGrp="1"/>
          </p:cNvSpPr>
          <p:nvPr>
            <p:ph type="sldNum" sz="quarter" idx="5"/>
          </p:nvPr>
        </p:nvSpPr>
        <p:spPr/>
        <p:txBody>
          <a:bodyPr/>
          <a:lstStyle/>
          <a:p>
            <a:fld id="{754A6133-9F9D-42D0-9F34-12F943C037D0}" type="slidenum">
              <a:rPr lang="en-US" smtClean="0"/>
              <a:t>27</a:t>
            </a:fld>
            <a:endParaRPr lang="en-US"/>
          </a:p>
        </p:txBody>
      </p:sp>
    </p:spTree>
    <p:extLst>
      <p:ext uri="{BB962C8B-B14F-4D97-AF65-F5344CB8AC3E}">
        <p14:creationId xmlns:p14="http://schemas.microsoft.com/office/powerpoint/2010/main" val="840491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4A6133-9F9D-42D0-9F34-12F943C037D0}" type="slidenum">
              <a:rPr lang="en-US" smtClean="0"/>
              <a:t>28</a:t>
            </a:fld>
            <a:endParaRPr lang="en-US" dirty="0"/>
          </a:p>
        </p:txBody>
      </p:sp>
    </p:spTree>
    <p:extLst>
      <p:ext uri="{BB962C8B-B14F-4D97-AF65-F5344CB8AC3E}">
        <p14:creationId xmlns:p14="http://schemas.microsoft.com/office/powerpoint/2010/main" val="1782245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kicked off the project in March 2021 with a stakeholder meeting to review the park selection process and receive feedback on the finalist park locations.  In September, we met to share our preliminary existing conditions assessment, and progress on the public outreach.  We also heard feedback related to the project name and have since rebranded the project “Safe Access to Parks”. In the fall we also completed a countermeasure toolbox and then applied the strategies in the toolbox to each of the study locations.    </a:t>
            </a:r>
          </a:p>
          <a:p>
            <a:endParaRPr lang="en-US" dirty="0"/>
          </a:p>
          <a:p>
            <a:r>
              <a:rPr lang="en-US" dirty="0"/>
              <a:t>Today, we are going to review the project process and then present the Fix-it ideas that were developed for each of the park locations, and refined based on feedback from the public and various other committees. The final reports are on the TPO website.</a:t>
            </a:r>
          </a:p>
          <a:p>
            <a:endParaRPr lang="en-US" dirty="0"/>
          </a:p>
          <a:p>
            <a:r>
              <a:rPr lang="en-US" dirty="0"/>
              <a:t>https://planhillsborough.org/park-study/</a:t>
            </a:r>
          </a:p>
        </p:txBody>
      </p:sp>
      <p:sp>
        <p:nvSpPr>
          <p:cNvPr id="4" name="Slide Number Placeholder 3"/>
          <p:cNvSpPr>
            <a:spLocks noGrp="1"/>
          </p:cNvSpPr>
          <p:nvPr>
            <p:ph type="sldNum" sz="quarter" idx="5"/>
          </p:nvPr>
        </p:nvSpPr>
        <p:spPr/>
        <p:txBody>
          <a:bodyPr/>
          <a:lstStyle/>
          <a:p>
            <a:fld id="{754A6133-9F9D-42D0-9F34-12F943C037D0}" type="slidenum">
              <a:rPr lang="en-US" smtClean="0"/>
              <a:t>3</a:t>
            </a:fld>
            <a:endParaRPr lang="en-US" dirty="0"/>
          </a:p>
        </p:txBody>
      </p:sp>
    </p:spTree>
    <p:extLst>
      <p:ext uri="{BB962C8B-B14F-4D97-AF65-F5344CB8AC3E}">
        <p14:creationId xmlns:p14="http://schemas.microsoft.com/office/powerpoint/2010/main" val="4189990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park selection process was data intensive and considered a wide array of factors, including equity and safety.  The goal was to select 3 different types of parks in three different contexts in the County.  </a:t>
            </a:r>
          </a:p>
          <a:p>
            <a:endParaRPr lang="en-US" dirty="0"/>
          </a:p>
          <a:p>
            <a:r>
              <a:rPr lang="en-US" dirty="0"/>
              <a:t>Final Parks were Sulphur Springs / River Tower Park, Copeland Park and Upper Tampa Bay Trail </a:t>
            </a:r>
          </a:p>
          <a:p>
            <a:endParaRPr lang="en-US" dirty="0"/>
          </a:p>
          <a:p>
            <a:endParaRPr lang="en-US" dirty="0"/>
          </a:p>
        </p:txBody>
      </p:sp>
      <p:sp>
        <p:nvSpPr>
          <p:cNvPr id="4" name="Slide Number Placeholder 3"/>
          <p:cNvSpPr>
            <a:spLocks noGrp="1"/>
          </p:cNvSpPr>
          <p:nvPr>
            <p:ph type="sldNum" sz="quarter" idx="5"/>
          </p:nvPr>
        </p:nvSpPr>
        <p:spPr/>
        <p:txBody>
          <a:bodyPr/>
          <a:lstStyle/>
          <a:p>
            <a:fld id="{754A6133-9F9D-42D0-9F34-12F943C037D0}" type="slidenum">
              <a:rPr lang="en-US" smtClean="0"/>
              <a:t>4</a:t>
            </a:fld>
            <a:endParaRPr lang="en-US" dirty="0"/>
          </a:p>
        </p:txBody>
      </p:sp>
    </p:spTree>
    <p:extLst>
      <p:ext uri="{BB962C8B-B14F-4D97-AF65-F5344CB8AC3E}">
        <p14:creationId xmlns:p14="http://schemas.microsoft.com/office/powerpoint/2010/main" val="1950200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conducted an existing transportation conditions assessment for the area around each of our study parks and we looked at other studies that had been conducted in the area. We also looked at best practices related to safe routes studies.  </a:t>
            </a:r>
          </a:p>
        </p:txBody>
      </p:sp>
      <p:sp>
        <p:nvSpPr>
          <p:cNvPr id="4" name="Slide Number Placeholder 3"/>
          <p:cNvSpPr>
            <a:spLocks noGrp="1"/>
          </p:cNvSpPr>
          <p:nvPr>
            <p:ph type="sldNum" sz="quarter" idx="5"/>
          </p:nvPr>
        </p:nvSpPr>
        <p:spPr/>
        <p:txBody>
          <a:bodyPr/>
          <a:lstStyle/>
          <a:p>
            <a:fld id="{754A6133-9F9D-42D0-9F34-12F943C037D0}" type="slidenum">
              <a:rPr lang="en-US" smtClean="0"/>
              <a:t>5</a:t>
            </a:fld>
            <a:endParaRPr lang="en-US" dirty="0"/>
          </a:p>
        </p:txBody>
      </p:sp>
    </p:spTree>
    <p:extLst>
      <p:ext uri="{BB962C8B-B14F-4D97-AF65-F5344CB8AC3E}">
        <p14:creationId xmlns:p14="http://schemas.microsoft.com/office/powerpoint/2010/main" val="2190463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provide some highlights of the existing conditions assessment for each park location.</a:t>
            </a:r>
          </a:p>
          <a:p>
            <a:endParaRPr lang="en-US" dirty="0"/>
          </a:p>
          <a:p>
            <a:r>
              <a:rPr lang="en-US" dirty="0"/>
              <a:t>People who visit Copeland Park primarily come from within a 3-mile radius, there are inconsistent and uncomfortable pedestrian facilities connecting to the park, and there are no designated bicycle facilities that connect to the park.   </a:t>
            </a:r>
          </a:p>
          <a:p>
            <a:endParaRPr lang="en-US" dirty="0"/>
          </a:p>
          <a:p>
            <a:r>
              <a:rPr lang="en-US" dirty="0"/>
              <a:t> </a:t>
            </a:r>
          </a:p>
        </p:txBody>
      </p:sp>
      <p:sp>
        <p:nvSpPr>
          <p:cNvPr id="4" name="Slide Number Placeholder 3"/>
          <p:cNvSpPr>
            <a:spLocks noGrp="1"/>
          </p:cNvSpPr>
          <p:nvPr>
            <p:ph type="sldNum" sz="quarter" idx="5"/>
          </p:nvPr>
        </p:nvSpPr>
        <p:spPr/>
        <p:txBody>
          <a:bodyPr/>
          <a:lstStyle/>
          <a:p>
            <a:fld id="{754A6133-9F9D-42D0-9F34-12F943C037D0}" type="slidenum">
              <a:rPr lang="en-US" smtClean="0"/>
              <a:t>6</a:t>
            </a:fld>
            <a:endParaRPr lang="en-US" dirty="0"/>
          </a:p>
        </p:txBody>
      </p:sp>
    </p:spTree>
    <p:extLst>
      <p:ext uri="{BB962C8B-B14F-4D97-AF65-F5344CB8AC3E}">
        <p14:creationId xmlns:p14="http://schemas.microsoft.com/office/powerpoint/2010/main" val="4097018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Sulphur Springs, most people come from within a 1-mile radius.  Similar to Copeland Park, there are inconsistent and uncomfortable pedestrian facilities connecting to the park, and there are no designated bicycle facilities that connect to the park. </a:t>
            </a:r>
          </a:p>
        </p:txBody>
      </p:sp>
      <p:sp>
        <p:nvSpPr>
          <p:cNvPr id="4" name="Slide Number Placeholder 3"/>
          <p:cNvSpPr>
            <a:spLocks noGrp="1"/>
          </p:cNvSpPr>
          <p:nvPr>
            <p:ph type="sldNum" sz="quarter" idx="5"/>
          </p:nvPr>
        </p:nvSpPr>
        <p:spPr/>
        <p:txBody>
          <a:bodyPr/>
          <a:lstStyle/>
          <a:p>
            <a:fld id="{754A6133-9F9D-42D0-9F34-12F943C037D0}" type="slidenum">
              <a:rPr lang="en-US" smtClean="0"/>
              <a:t>7</a:t>
            </a:fld>
            <a:endParaRPr lang="en-US" dirty="0"/>
          </a:p>
        </p:txBody>
      </p:sp>
    </p:spTree>
    <p:extLst>
      <p:ext uri="{BB962C8B-B14F-4D97-AF65-F5344CB8AC3E}">
        <p14:creationId xmlns:p14="http://schemas.microsoft.com/office/powerpoint/2010/main" val="4133344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Tampa Bay Trail is a regional destination, with non-motorized connections limited. Most trailheads are designed for vehicle access, not bike ped access.  </a:t>
            </a:r>
          </a:p>
          <a:p>
            <a:r>
              <a:rPr lang="en-US" dirty="0"/>
              <a:t>A common theme around all the park sites is a roadway system and park access locations designed for vehicle travel, not people walking or biking.  </a:t>
            </a:r>
          </a:p>
        </p:txBody>
      </p:sp>
      <p:sp>
        <p:nvSpPr>
          <p:cNvPr id="4" name="Slide Number Placeholder 3"/>
          <p:cNvSpPr>
            <a:spLocks noGrp="1"/>
          </p:cNvSpPr>
          <p:nvPr>
            <p:ph type="sldNum" sz="quarter" idx="5"/>
          </p:nvPr>
        </p:nvSpPr>
        <p:spPr/>
        <p:txBody>
          <a:bodyPr/>
          <a:lstStyle/>
          <a:p>
            <a:fld id="{754A6133-9F9D-42D0-9F34-12F943C037D0}" type="slidenum">
              <a:rPr lang="en-US" smtClean="0"/>
              <a:t>8</a:t>
            </a:fld>
            <a:endParaRPr lang="en-US" dirty="0"/>
          </a:p>
        </p:txBody>
      </p:sp>
    </p:spTree>
    <p:extLst>
      <p:ext uri="{BB962C8B-B14F-4D97-AF65-F5344CB8AC3E}">
        <p14:creationId xmlns:p14="http://schemas.microsoft.com/office/powerpoint/2010/main" val="3147534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public feedback campaign included placing yard signs around all the parks, handing out flyers to local businesses, social media posts, and outreach to interested partners and groups.  We appreciate everything that you did to spread the word to your networks as we got a lot of great feedback.  </a:t>
            </a:r>
          </a:p>
        </p:txBody>
      </p:sp>
      <p:sp>
        <p:nvSpPr>
          <p:cNvPr id="4" name="Slide Number Placeholder 3"/>
          <p:cNvSpPr>
            <a:spLocks noGrp="1"/>
          </p:cNvSpPr>
          <p:nvPr>
            <p:ph type="sldNum" sz="quarter" idx="5"/>
          </p:nvPr>
        </p:nvSpPr>
        <p:spPr/>
        <p:txBody>
          <a:bodyPr/>
          <a:lstStyle/>
          <a:p>
            <a:fld id="{754A6133-9F9D-42D0-9F34-12F943C037D0}" type="slidenum">
              <a:rPr lang="en-US" smtClean="0"/>
              <a:t>9</a:t>
            </a:fld>
            <a:endParaRPr lang="en-US" dirty="0"/>
          </a:p>
        </p:txBody>
      </p:sp>
    </p:spTree>
    <p:extLst>
      <p:ext uri="{BB962C8B-B14F-4D97-AF65-F5344CB8AC3E}">
        <p14:creationId xmlns:p14="http://schemas.microsoft.com/office/powerpoint/2010/main" val="287487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A1C5-6017-4EEB-9070-DA72B0D25E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7C04EA-B745-4A2F-B399-36CC3B30D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B32333-3609-42DC-B0CA-C328DA336E76}"/>
              </a:ext>
            </a:extLst>
          </p:cNvPr>
          <p:cNvSpPr>
            <a:spLocks noGrp="1"/>
          </p:cNvSpPr>
          <p:nvPr>
            <p:ph type="dt" sz="half" idx="10"/>
          </p:nvPr>
        </p:nvSpPr>
        <p:spPr/>
        <p:txBody>
          <a:bodyPr/>
          <a:lstStyle/>
          <a:p>
            <a:fld id="{B9C9B676-0476-4EFB-A5CD-3368F74FF0A4}" type="datetimeFigureOut">
              <a:rPr lang="en-US" smtClean="0"/>
              <a:t>2/9/2022</a:t>
            </a:fld>
            <a:endParaRPr lang="en-US" dirty="0"/>
          </a:p>
        </p:txBody>
      </p:sp>
      <p:sp>
        <p:nvSpPr>
          <p:cNvPr id="5" name="Footer Placeholder 4">
            <a:extLst>
              <a:ext uri="{FF2B5EF4-FFF2-40B4-BE49-F238E27FC236}">
                <a16:creationId xmlns:a16="http://schemas.microsoft.com/office/drawing/2014/main" id="{012D8486-3633-411D-BA36-35C2BDBA86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CC7C6A-8732-48D2-8A83-7F8F3DD9EF8E}"/>
              </a:ext>
            </a:extLst>
          </p:cNvPr>
          <p:cNvSpPr>
            <a:spLocks noGrp="1"/>
          </p:cNvSpPr>
          <p:nvPr>
            <p:ph type="sldNum" sz="quarter" idx="12"/>
          </p:nvPr>
        </p:nvSpPr>
        <p:spPr/>
        <p:txBody>
          <a:bodyPr/>
          <a:lstStyle/>
          <a:p>
            <a:fld id="{1ABD799B-6620-49FB-AA32-3C1954A0836F}" type="slidenum">
              <a:rPr lang="en-US" smtClean="0"/>
              <a:t>‹#›</a:t>
            </a:fld>
            <a:endParaRPr lang="en-US" dirty="0"/>
          </a:p>
        </p:txBody>
      </p:sp>
    </p:spTree>
    <p:extLst>
      <p:ext uri="{BB962C8B-B14F-4D97-AF65-F5344CB8AC3E}">
        <p14:creationId xmlns:p14="http://schemas.microsoft.com/office/powerpoint/2010/main" val="393281901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C966-28F9-432B-8437-18BCE2EB4A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9E9EC0-C347-44B6-91AE-6A40CB4B2D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6F93E1-0F86-4857-B963-463CDEE34BDF}"/>
              </a:ext>
            </a:extLst>
          </p:cNvPr>
          <p:cNvSpPr>
            <a:spLocks noGrp="1"/>
          </p:cNvSpPr>
          <p:nvPr>
            <p:ph type="dt" sz="half" idx="10"/>
          </p:nvPr>
        </p:nvSpPr>
        <p:spPr/>
        <p:txBody>
          <a:bodyPr/>
          <a:lstStyle/>
          <a:p>
            <a:fld id="{B9C9B676-0476-4EFB-A5CD-3368F74FF0A4}" type="datetimeFigureOut">
              <a:rPr lang="en-US" smtClean="0"/>
              <a:t>2/9/2022</a:t>
            </a:fld>
            <a:endParaRPr lang="en-US" dirty="0"/>
          </a:p>
        </p:txBody>
      </p:sp>
      <p:sp>
        <p:nvSpPr>
          <p:cNvPr id="5" name="Footer Placeholder 4">
            <a:extLst>
              <a:ext uri="{FF2B5EF4-FFF2-40B4-BE49-F238E27FC236}">
                <a16:creationId xmlns:a16="http://schemas.microsoft.com/office/drawing/2014/main" id="{C362BCBE-3521-4C8D-9A56-846BE86EB9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F4120B-A93B-475E-83BB-5B0F65F5A401}"/>
              </a:ext>
            </a:extLst>
          </p:cNvPr>
          <p:cNvSpPr>
            <a:spLocks noGrp="1"/>
          </p:cNvSpPr>
          <p:nvPr>
            <p:ph type="sldNum" sz="quarter" idx="12"/>
          </p:nvPr>
        </p:nvSpPr>
        <p:spPr/>
        <p:txBody>
          <a:bodyPr/>
          <a:lstStyle/>
          <a:p>
            <a:fld id="{1ABD799B-6620-49FB-AA32-3C1954A0836F}" type="slidenum">
              <a:rPr lang="en-US" smtClean="0"/>
              <a:t>‹#›</a:t>
            </a:fld>
            <a:endParaRPr lang="en-US" dirty="0"/>
          </a:p>
        </p:txBody>
      </p:sp>
    </p:spTree>
    <p:extLst>
      <p:ext uri="{BB962C8B-B14F-4D97-AF65-F5344CB8AC3E}">
        <p14:creationId xmlns:p14="http://schemas.microsoft.com/office/powerpoint/2010/main" val="95956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5C9BBD-435B-42DB-82EA-688DE73FA1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2357D-9A5F-414E-ADD4-8C0C0596C3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18752-5708-45C7-A917-E14FB004801A}"/>
              </a:ext>
            </a:extLst>
          </p:cNvPr>
          <p:cNvSpPr>
            <a:spLocks noGrp="1"/>
          </p:cNvSpPr>
          <p:nvPr>
            <p:ph type="dt" sz="half" idx="10"/>
          </p:nvPr>
        </p:nvSpPr>
        <p:spPr/>
        <p:txBody>
          <a:bodyPr/>
          <a:lstStyle/>
          <a:p>
            <a:fld id="{B9C9B676-0476-4EFB-A5CD-3368F74FF0A4}" type="datetimeFigureOut">
              <a:rPr lang="en-US" smtClean="0"/>
              <a:t>2/9/2022</a:t>
            </a:fld>
            <a:endParaRPr lang="en-US" dirty="0"/>
          </a:p>
        </p:txBody>
      </p:sp>
      <p:sp>
        <p:nvSpPr>
          <p:cNvPr id="5" name="Footer Placeholder 4">
            <a:extLst>
              <a:ext uri="{FF2B5EF4-FFF2-40B4-BE49-F238E27FC236}">
                <a16:creationId xmlns:a16="http://schemas.microsoft.com/office/drawing/2014/main" id="{9E7ADF38-7DCA-4F41-8AE2-920B048477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CFFE0E-67AA-49BB-B222-357EA42279BB}"/>
              </a:ext>
            </a:extLst>
          </p:cNvPr>
          <p:cNvSpPr>
            <a:spLocks noGrp="1"/>
          </p:cNvSpPr>
          <p:nvPr>
            <p:ph type="sldNum" sz="quarter" idx="12"/>
          </p:nvPr>
        </p:nvSpPr>
        <p:spPr/>
        <p:txBody>
          <a:bodyPr/>
          <a:lstStyle/>
          <a:p>
            <a:fld id="{1ABD799B-6620-49FB-AA32-3C1954A0836F}" type="slidenum">
              <a:rPr lang="en-US" smtClean="0"/>
              <a:t>‹#›</a:t>
            </a:fld>
            <a:endParaRPr lang="en-US" dirty="0"/>
          </a:p>
        </p:txBody>
      </p:sp>
    </p:spTree>
    <p:extLst>
      <p:ext uri="{BB962C8B-B14F-4D97-AF65-F5344CB8AC3E}">
        <p14:creationId xmlns:p14="http://schemas.microsoft.com/office/powerpoint/2010/main" val="247093191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0D21-8112-42BA-B906-0C6BCE8CED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A2D0A0-3D72-4513-B865-A96E91F8BD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47DDE0-4D55-4A8D-BF08-DD610101AD2B}"/>
              </a:ext>
            </a:extLst>
          </p:cNvPr>
          <p:cNvSpPr>
            <a:spLocks noGrp="1"/>
          </p:cNvSpPr>
          <p:nvPr>
            <p:ph type="dt" sz="half" idx="10"/>
          </p:nvPr>
        </p:nvSpPr>
        <p:spPr/>
        <p:txBody>
          <a:bodyPr/>
          <a:lstStyle/>
          <a:p>
            <a:fld id="{23D10C1A-4F3C-4538-B7AA-816F51BF91D0}" type="datetimeFigureOut">
              <a:rPr lang="en-US" smtClean="0"/>
              <a:t>2/9/2022</a:t>
            </a:fld>
            <a:endParaRPr lang="en-US" dirty="0"/>
          </a:p>
        </p:txBody>
      </p:sp>
      <p:sp>
        <p:nvSpPr>
          <p:cNvPr id="5" name="Footer Placeholder 4">
            <a:extLst>
              <a:ext uri="{FF2B5EF4-FFF2-40B4-BE49-F238E27FC236}">
                <a16:creationId xmlns:a16="http://schemas.microsoft.com/office/drawing/2014/main" id="{6A9E2F1E-CFC3-4818-9750-9F3E345404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96FF03-181B-4BBA-92EB-00061F2F580B}"/>
              </a:ext>
            </a:extLst>
          </p:cNvPr>
          <p:cNvSpPr>
            <a:spLocks noGrp="1"/>
          </p:cNvSpPr>
          <p:nvPr>
            <p:ph type="sldNum" sz="quarter" idx="12"/>
          </p:nvPr>
        </p:nvSpPr>
        <p:spPr/>
        <p:txBody>
          <a:bodyPr/>
          <a:lstStyle/>
          <a:p>
            <a:fld id="{178B5D67-13FB-4B44-AB74-AE86861530D3}" type="slidenum">
              <a:rPr lang="en-US" smtClean="0"/>
              <a:t>‹#›</a:t>
            </a:fld>
            <a:endParaRPr lang="en-US" dirty="0"/>
          </a:p>
        </p:txBody>
      </p:sp>
    </p:spTree>
    <p:extLst>
      <p:ext uri="{BB962C8B-B14F-4D97-AF65-F5344CB8AC3E}">
        <p14:creationId xmlns:p14="http://schemas.microsoft.com/office/powerpoint/2010/main" val="4094114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0A70-46E2-458D-8B86-2ED473B82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0D30F-A083-48BE-845B-37D2190E1C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773F4-30CC-43BB-A9F2-FD253674A307}"/>
              </a:ext>
            </a:extLst>
          </p:cNvPr>
          <p:cNvSpPr>
            <a:spLocks noGrp="1"/>
          </p:cNvSpPr>
          <p:nvPr>
            <p:ph type="dt" sz="half" idx="10"/>
          </p:nvPr>
        </p:nvSpPr>
        <p:spPr/>
        <p:txBody>
          <a:bodyPr/>
          <a:lstStyle/>
          <a:p>
            <a:fld id="{23D10C1A-4F3C-4538-B7AA-816F51BF91D0}" type="datetimeFigureOut">
              <a:rPr lang="en-US" smtClean="0"/>
              <a:t>2/9/2022</a:t>
            </a:fld>
            <a:endParaRPr lang="en-US" dirty="0"/>
          </a:p>
        </p:txBody>
      </p:sp>
      <p:sp>
        <p:nvSpPr>
          <p:cNvPr id="5" name="Footer Placeholder 4">
            <a:extLst>
              <a:ext uri="{FF2B5EF4-FFF2-40B4-BE49-F238E27FC236}">
                <a16:creationId xmlns:a16="http://schemas.microsoft.com/office/drawing/2014/main" id="{CE1A408E-2B5B-499B-B520-694BD64435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A452EE-016A-4502-BB29-5D276E6F75B3}"/>
              </a:ext>
            </a:extLst>
          </p:cNvPr>
          <p:cNvSpPr>
            <a:spLocks noGrp="1"/>
          </p:cNvSpPr>
          <p:nvPr>
            <p:ph type="sldNum" sz="quarter" idx="12"/>
          </p:nvPr>
        </p:nvSpPr>
        <p:spPr/>
        <p:txBody>
          <a:bodyPr/>
          <a:lstStyle/>
          <a:p>
            <a:fld id="{178B5D67-13FB-4B44-AB74-AE86861530D3}" type="slidenum">
              <a:rPr lang="en-US" smtClean="0"/>
              <a:t>‹#›</a:t>
            </a:fld>
            <a:endParaRPr lang="en-US" dirty="0"/>
          </a:p>
        </p:txBody>
      </p:sp>
    </p:spTree>
    <p:extLst>
      <p:ext uri="{BB962C8B-B14F-4D97-AF65-F5344CB8AC3E}">
        <p14:creationId xmlns:p14="http://schemas.microsoft.com/office/powerpoint/2010/main" val="230638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A11A-6317-42DE-A55A-878B9A9FC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EEBAE3-72BB-49F2-8F5D-BA0BC9C63E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0E9E5C-FD79-473D-A3A8-09D1D453DA5E}"/>
              </a:ext>
            </a:extLst>
          </p:cNvPr>
          <p:cNvSpPr>
            <a:spLocks noGrp="1"/>
          </p:cNvSpPr>
          <p:nvPr>
            <p:ph type="dt" sz="half" idx="10"/>
          </p:nvPr>
        </p:nvSpPr>
        <p:spPr/>
        <p:txBody>
          <a:bodyPr/>
          <a:lstStyle/>
          <a:p>
            <a:fld id="{23D10C1A-4F3C-4538-B7AA-816F51BF91D0}" type="datetimeFigureOut">
              <a:rPr lang="en-US" smtClean="0"/>
              <a:t>2/9/2022</a:t>
            </a:fld>
            <a:endParaRPr lang="en-US" dirty="0"/>
          </a:p>
        </p:txBody>
      </p:sp>
      <p:sp>
        <p:nvSpPr>
          <p:cNvPr id="5" name="Footer Placeholder 4">
            <a:extLst>
              <a:ext uri="{FF2B5EF4-FFF2-40B4-BE49-F238E27FC236}">
                <a16:creationId xmlns:a16="http://schemas.microsoft.com/office/drawing/2014/main" id="{3E420E18-F632-48FD-869E-31CCA333C8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94C611-41F0-4455-8431-45B70E2A308A}"/>
              </a:ext>
            </a:extLst>
          </p:cNvPr>
          <p:cNvSpPr>
            <a:spLocks noGrp="1"/>
          </p:cNvSpPr>
          <p:nvPr>
            <p:ph type="sldNum" sz="quarter" idx="12"/>
          </p:nvPr>
        </p:nvSpPr>
        <p:spPr/>
        <p:txBody>
          <a:bodyPr/>
          <a:lstStyle/>
          <a:p>
            <a:fld id="{178B5D67-13FB-4B44-AB74-AE86861530D3}" type="slidenum">
              <a:rPr lang="en-US" smtClean="0"/>
              <a:t>‹#›</a:t>
            </a:fld>
            <a:endParaRPr lang="en-US" dirty="0"/>
          </a:p>
        </p:txBody>
      </p:sp>
    </p:spTree>
    <p:extLst>
      <p:ext uri="{BB962C8B-B14F-4D97-AF65-F5344CB8AC3E}">
        <p14:creationId xmlns:p14="http://schemas.microsoft.com/office/powerpoint/2010/main" val="228621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D008-15EA-4D30-A3A9-CD483BD1BA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B0D239-E307-4F97-BAAF-6839EEA03A0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23D0CD-AB1C-46DE-BA29-8746BCAB403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E9D68E-A1BB-4207-B2B0-1FE3CD9500D7}"/>
              </a:ext>
            </a:extLst>
          </p:cNvPr>
          <p:cNvSpPr>
            <a:spLocks noGrp="1"/>
          </p:cNvSpPr>
          <p:nvPr>
            <p:ph type="dt" sz="half" idx="10"/>
          </p:nvPr>
        </p:nvSpPr>
        <p:spPr/>
        <p:txBody>
          <a:bodyPr/>
          <a:lstStyle/>
          <a:p>
            <a:fld id="{23D10C1A-4F3C-4538-B7AA-816F51BF91D0}" type="datetimeFigureOut">
              <a:rPr lang="en-US" smtClean="0"/>
              <a:t>2/9/2022</a:t>
            </a:fld>
            <a:endParaRPr lang="en-US" dirty="0"/>
          </a:p>
        </p:txBody>
      </p:sp>
      <p:sp>
        <p:nvSpPr>
          <p:cNvPr id="6" name="Footer Placeholder 5">
            <a:extLst>
              <a:ext uri="{FF2B5EF4-FFF2-40B4-BE49-F238E27FC236}">
                <a16:creationId xmlns:a16="http://schemas.microsoft.com/office/drawing/2014/main" id="{65CFCC46-95B3-4E22-AF05-72A87645F8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48FDA9-5C0B-4D87-8CFD-5735634634CE}"/>
              </a:ext>
            </a:extLst>
          </p:cNvPr>
          <p:cNvSpPr>
            <a:spLocks noGrp="1"/>
          </p:cNvSpPr>
          <p:nvPr>
            <p:ph type="sldNum" sz="quarter" idx="12"/>
          </p:nvPr>
        </p:nvSpPr>
        <p:spPr/>
        <p:txBody>
          <a:bodyPr/>
          <a:lstStyle/>
          <a:p>
            <a:fld id="{178B5D67-13FB-4B44-AB74-AE86861530D3}" type="slidenum">
              <a:rPr lang="en-US" smtClean="0"/>
              <a:t>‹#›</a:t>
            </a:fld>
            <a:endParaRPr lang="en-US" dirty="0"/>
          </a:p>
        </p:txBody>
      </p:sp>
    </p:spTree>
    <p:extLst>
      <p:ext uri="{BB962C8B-B14F-4D97-AF65-F5344CB8AC3E}">
        <p14:creationId xmlns:p14="http://schemas.microsoft.com/office/powerpoint/2010/main" val="3998578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B27BA-5BB6-4D08-9A81-30D9EDA356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DEBB4C-8D3B-422D-93E6-91846EE24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4FCA47-1640-42D2-B87B-797722592E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C3595E-94E1-483A-89A3-C442A3D4C8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B88432-3807-43FE-A04B-6871AB347E6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B99BDB-57DD-4880-8E96-1EC54955C317}"/>
              </a:ext>
            </a:extLst>
          </p:cNvPr>
          <p:cNvSpPr>
            <a:spLocks noGrp="1"/>
          </p:cNvSpPr>
          <p:nvPr>
            <p:ph type="dt" sz="half" idx="10"/>
          </p:nvPr>
        </p:nvSpPr>
        <p:spPr/>
        <p:txBody>
          <a:bodyPr/>
          <a:lstStyle/>
          <a:p>
            <a:fld id="{23D10C1A-4F3C-4538-B7AA-816F51BF91D0}" type="datetimeFigureOut">
              <a:rPr lang="en-US" smtClean="0"/>
              <a:t>2/9/2022</a:t>
            </a:fld>
            <a:endParaRPr lang="en-US" dirty="0"/>
          </a:p>
        </p:txBody>
      </p:sp>
      <p:sp>
        <p:nvSpPr>
          <p:cNvPr id="8" name="Footer Placeholder 7">
            <a:extLst>
              <a:ext uri="{FF2B5EF4-FFF2-40B4-BE49-F238E27FC236}">
                <a16:creationId xmlns:a16="http://schemas.microsoft.com/office/drawing/2014/main" id="{2FD95825-19B9-4235-B1F3-618DBBE08F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677F69-6917-41C1-9B22-CED7D112BFA9}"/>
              </a:ext>
            </a:extLst>
          </p:cNvPr>
          <p:cNvSpPr>
            <a:spLocks noGrp="1"/>
          </p:cNvSpPr>
          <p:nvPr>
            <p:ph type="sldNum" sz="quarter" idx="12"/>
          </p:nvPr>
        </p:nvSpPr>
        <p:spPr/>
        <p:txBody>
          <a:bodyPr/>
          <a:lstStyle/>
          <a:p>
            <a:fld id="{178B5D67-13FB-4B44-AB74-AE86861530D3}" type="slidenum">
              <a:rPr lang="en-US" smtClean="0"/>
              <a:t>‹#›</a:t>
            </a:fld>
            <a:endParaRPr lang="en-US" dirty="0"/>
          </a:p>
        </p:txBody>
      </p:sp>
    </p:spTree>
    <p:extLst>
      <p:ext uri="{BB962C8B-B14F-4D97-AF65-F5344CB8AC3E}">
        <p14:creationId xmlns:p14="http://schemas.microsoft.com/office/powerpoint/2010/main" val="2624272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F66AC-EAB4-43A3-9717-E1D3C2443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FF6770-EE10-4C7F-AB84-56300104B879}"/>
              </a:ext>
            </a:extLst>
          </p:cNvPr>
          <p:cNvSpPr>
            <a:spLocks noGrp="1"/>
          </p:cNvSpPr>
          <p:nvPr>
            <p:ph type="dt" sz="half" idx="10"/>
          </p:nvPr>
        </p:nvSpPr>
        <p:spPr/>
        <p:txBody>
          <a:bodyPr/>
          <a:lstStyle/>
          <a:p>
            <a:fld id="{23D10C1A-4F3C-4538-B7AA-816F51BF91D0}" type="datetimeFigureOut">
              <a:rPr lang="en-US" smtClean="0"/>
              <a:t>2/9/2022</a:t>
            </a:fld>
            <a:endParaRPr lang="en-US" dirty="0"/>
          </a:p>
        </p:txBody>
      </p:sp>
      <p:sp>
        <p:nvSpPr>
          <p:cNvPr id="4" name="Footer Placeholder 3">
            <a:extLst>
              <a:ext uri="{FF2B5EF4-FFF2-40B4-BE49-F238E27FC236}">
                <a16:creationId xmlns:a16="http://schemas.microsoft.com/office/drawing/2014/main" id="{8E5DCBD8-7A91-4189-BC0C-09DBA3EE60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3D3F283-9CE7-4CF9-A180-EAFF22863544}"/>
              </a:ext>
            </a:extLst>
          </p:cNvPr>
          <p:cNvSpPr>
            <a:spLocks noGrp="1"/>
          </p:cNvSpPr>
          <p:nvPr>
            <p:ph type="sldNum" sz="quarter" idx="12"/>
          </p:nvPr>
        </p:nvSpPr>
        <p:spPr/>
        <p:txBody>
          <a:bodyPr/>
          <a:lstStyle/>
          <a:p>
            <a:fld id="{178B5D67-13FB-4B44-AB74-AE86861530D3}" type="slidenum">
              <a:rPr lang="en-US" smtClean="0"/>
              <a:t>‹#›</a:t>
            </a:fld>
            <a:endParaRPr lang="en-US" dirty="0"/>
          </a:p>
        </p:txBody>
      </p:sp>
    </p:spTree>
    <p:extLst>
      <p:ext uri="{BB962C8B-B14F-4D97-AF65-F5344CB8AC3E}">
        <p14:creationId xmlns:p14="http://schemas.microsoft.com/office/powerpoint/2010/main" val="73986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A34E47-4601-4A54-9A2D-3999AB2BB04A}"/>
              </a:ext>
            </a:extLst>
          </p:cNvPr>
          <p:cNvSpPr>
            <a:spLocks noGrp="1"/>
          </p:cNvSpPr>
          <p:nvPr>
            <p:ph type="dt" sz="half" idx="10"/>
          </p:nvPr>
        </p:nvSpPr>
        <p:spPr/>
        <p:txBody>
          <a:bodyPr/>
          <a:lstStyle/>
          <a:p>
            <a:fld id="{23D10C1A-4F3C-4538-B7AA-816F51BF91D0}" type="datetimeFigureOut">
              <a:rPr lang="en-US" smtClean="0"/>
              <a:t>2/9/2022</a:t>
            </a:fld>
            <a:endParaRPr lang="en-US" dirty="0"/>
          </a:p>
        </p:txBody>
      </p:sp>
      <p:sp>
        <p:nvSpPr>
          <p:cNvPr id="3" name="Footer Placeholder 2">
            <a:extLst>
              <a:ext uri="{FF2B5EF4-FFF2-40B4-BE49-F238E27FC236}">
                <a16:creationId xmlns:a16="http://schemas.microsoft.com/office/drawing/2014/main" id="{A27D9599-84F9-4494-BF52-CFC71155864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F3ACB7-CC5A-4C23-AB87-A9E97DFEDB50}"/>
              </a:ext>
            </a:extLst>
          </p:cNvPr>
          <p:cNvSpPr>
            <a:spLocks noGrp="1"/>
          </p:cNvSpPr>
          <p:nvPr>
            <p:ph type="sldNum" sz="quarter" idx="12"/>
          </p:nvPr>
        </p:nvSpPr>
        <p:spPr/>
        <p:txBody>
          <a:bodyPr/>
          <a:lstStyle/>
          <a:p>
            <a:fld id="{178B5D67-13FB-4B44-AB74-AE86861530D3}" type="slidenum">
              <a:rPr lang="en-US" smtClean="0"/>
              <a:t>‹#›</a:t>
            </a:fld>
            <a:endParaRPr lang="en-US" dirty="0"/>
          </a:p>
        </p:txBody>
      </p:sp>
    </p:spTree>
    <p:extLst>
      <p:ext uri="{BB962C8B-B14F-4D97-AF65-F5344CB8AC3E}">
        <p14:creationId xmlns:p14="http://schemas.microsoft.com/office/powerpoint/2010/main" val="2302094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707E7-9D2E-4C5D-8211-6615268BE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D60748-AA8F-4A50-B7AC-4451536DBE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9E7056-DB4C-4636-B76E-FA539B313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E31AE1-DE6A-42FF-9864-CCE0D60F8E52}"/>
              </a:ext>
            </a:extLst>
          </p:cNvPr>
          <p:cNvSpPr>
            <a:spLocks noGrp="1"/>
          </p:cNvSpPr>
          <p:nvPr>
            <p:ph type="dt" sz="half" idx="10"/>
          </p:nvPr>
        </p:nvSpPr>
        <p:spPr/>
        <p:txBody>
          <a:bodyPr/>
          <a:lstStyle/>
          <a:p>
            <a:fld id="{23D10C1A-4F3C-4538-B7AA-816F51BF91D0}" type="datetimeFigureOut">
              <a:rPr lang="en-US" smtClean="0"/>
              <a:t>2/9/2022</a:t>
            </a:fld>
            <a:endParaRPr lang="en-US" dirty="0"/>
          </a:p>
        </p:txBody>
      </p:sp>
      <p:sp>
        <p:nvSpPr>
          <p:cNvPr id="6" name="Footer Placeholder 5">
            <a:extLst>
              <a:ext uri="{FF2B5EF4-FFF2-40B4-BE49-F238E27FC236}">
                <a16:creationId xmlns:a16="http://schemas.microsoft.com/office/drawing/2014/main" id="{825A8C03-95E0-4B48-BE85-33E00D0AFC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7DD962-5409-443E-A39B-926F5512E3C3}"/>
              </a:ext>
            </a:extLst>
          </p:cNvPr>
          <p:cNvSpPr>
            <a:spLocks noGrp="1"/>
          </p:cNvSpPr>
          <p:nvPr>
            <p:ph type="sldNum" sz="quarter" idx="12"/>
          </p:nvPr>
        </p:nvSpPr>
        <p:spPr/>
        <p:txBody>
          <a:bodyPr/>
          <a:lstStyle/>
          <a:p>
            <a:fld id="{178B5D67-13FB-4B44-AB74-AE86861530D3}" type="slidenum">
              <a:rPr lang="en-US" smtClean="0"/>
              <a:t>‹#›</a:t>
            </a:fld>
            <a:endParaRPr lang="en-US" dirty="0"/>
          </a:p>
        </p:txBody>
      </p:sp>
    </p:spTree>
    <p:extLst>
      <p:ext uri="{BB962C8B-B14F-4D97-AF65-F5344CB8AC3E}">
        <p14:creationId xmlns:p14="http://schemas.microsoft.com/office/powerpoint/2010/main" val="4125215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3AE50-140A-4B3C-BB8B-BEFB46F6D1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FD6E0F-C872-43C9-84B4-2515C606535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0C486-D0EC-445C-9D2A-3B8BF6147BC6}"/>
              </a:ext>
            </a:extLst>
          </p:cNvPr>
          <p:cNvSpPr>
            <a:spLocks noGrp="1"/>
          </p:cNvSpPr>
          <p:nvPr>
            <p:ph type="dt" sz="half" idx="10"/>
          </p:nvPr>
        </p:nvSpPr>
        <p:spPr/>
        <p:txBody>
          <a:bodyPr/>
          <a:lstStyle/>
          <a:p>
            <a:fld id="{B9C9B676-0476-4EFB-A5CD-3368F74FF0A4}" type="datetimeFigureOut">
              <a:rPr lang="en-US" smtClean="0"/>
              <a:t>2/9/2022</a:t>
            </a:fld>
            <a:endParaRPr lang="en-US" dirty="0"/>
          </a:p>
        </p:txBody>
      </p:sp>
      <p:sp>
        <p:nvSpPr>
          <p:cNvPr id="5" name="Footer Placeholder 4">
            <a:extLst>
              <a:ext uri="{FF2B5EF4-FFF2-40B4-BE49-F238E27FC236}">
                <a16:creationId xmlns:a16="http://schemas.microsoft.com/office/drawing/2014/main" id="{34EB7A06-FC9F-418A-8420-A612828E97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04E224-2E3B-4A36-A422-9A75A20909B9}"/>
              </a:ext>
            </a:extLst>
          </p:cNvPr>
          <p:cNvSpPr>
            <a:spLocks noGrp="1"/>
          </p:cNvSpPr>
          <p:nvPr>
            <p:ph type="sldNum" sz="quarter" idx="12"/>
          </p:nvPr>
        </p:nvSpPr>
        <p:spPr/>
        <p:txBody>
          <a:bodyPr/>
          <a:lstStyle/>
          <a:p>
            <a:fld id="{1ABD799B-6620-49FB-AA32-3C1954A0836F}" type="slidenum">
              <a:rPr lang="en-US" smtClean="0"/>
              <a:t>‹#›</a:t>
            </a:fld>
            <a:endParaRPr lang="en-US" dirty="0"/>
          </a:p>
        </p:txBody>
      </p:sp>
    </p:spTree>
    <p:extLst>
      <p:ext uri="{BB962C8B-B14F-4D97-AF65-F5344CB8AC3E}">
        <p14:creationId xmlns:p14="http://schemas.microsoft.com/office/powerpoint/2010/main" val="1617777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7A7D8-8897-4D82-884E-B7EA93F8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16034A-D785-47FC-8F6E-1D1EF3127F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D8BFC6C-1B3D-4879-BC5C-68AA680D6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C590E7-428E-4F2C-8AF9-DB748EAC75F4}"/>
              </a:ext>
            </a:extLst>
          </p:cNvPr>
          <p:cNvSpPr>
            <a:spLocks noGrp="1"/>
          </p:cNvSpPr>
          <p:nvPr>
            <p:ph type="dt" sz="half" idx="10"/>
          </p:nvPr>
        </p:nvSpPr>
        <p:spPr/>
        <p:txBody>
          <a:bodyPr/>
          <a:lstStyle/>
          <a:p>
            <a:fld id="{23D10C1A-4F3C-4538-B7AA-816F51BF91D0}" type="datetimeFigureOut">
              <a:rPr lang="en-US" smtClean="0"/>
              <a:t>2/9/2022</a:t>
            </a:fld>
            <a:endParaRPr lang="en-US" dirty="0"/>
          </a:p>
        </p:txBody>
      </p:sp>
      <p:sp>
        <p:nvSpPr>
          <p:cNvPr id="6" name="Footer Placeholder 5">
            <a:extLst>
              <a:ext uri="{FF2B5EF4-FFF2-40B4-BE49-F238E27FC236}">
                <a16:creationId xmlns:a16="http://schemas.microsoft.com/office/drawing/2014/main" id="{C86474A8-8389-4638-BD09-E5CEF1CBBE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19A92C-DFEA-4AC9-BB16-2BFC0E0041AB}"/>
              </a:ext>
            </a:extLst>
          </p:cNvPr>
          <p:cNvSpPr>
            <a:spLocks noGrp="1"/>
          </p:cNvSpPr>
          <p:nvPr>
            <p:ph type="sldNum" sz="quarter" idx="12"/>
          </p:nvPr>
        </p:nvSpPr>
        <p:spPr/>
        <p:txBody>
          <a:bodyPr/>
          <a:lstStyle/>
          <a:p>
            <a:fld id="{178B5D67-13FB-4B44-AB74-AE86861530D3}" type="slidenum">
              <a:rPr lang="en-US" smtClean="0"/>
              <a:t>‹#›</a:t>
            </a:fld>
            <a:endParaRPr lang="en-US" dirty="0"/>
          </a:p>
        </p:txBody>
      </p:sp>
    </p:spTree>
    <p:extLst>
      <p:ext uri="{BB962C8B-B14F-4D97-AF65-F5344CB8AC3E}">
        <p14:creationId xmlns:p14="http://schemas.microsoft.com/office/powerpoint/2010/main" val="3857424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36FF-A856-4FEF-A4E0-39FD674070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B39AF2-8F16-49FA-A73D-925D4EF61D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CAA70-D953-46D9-812F-64334095E850}"/>
              </a:ext>
            </a:extLst>
          </p:cNvPr>
          <p:cNvSpPr>
            <a:spLocks noGrp="1"/>
          </p:cNvSpPr>
          <p:nvPr>
            <p:ph type="dt" sz="half" idx="10"/>
          </p:nvPr>
        </p:nvSpPr>
        <p:spPr/>
        <p:txBody>
          <a:bodyPr/>
          <a:lstStyle/>
          <a:p>
            <a:fld id="{23D10C1A-4F3C-4538-B7AA-816F51BF91D0}" type="datetimeFigureOut">
              <a:rPr lang="en-US" smtClean="0"/>
              <a:t>2/9/2022</a:t>
            </a:fld>
            <a:endParaRPr lang="en-US" dirty="0"/>
          </a:p>
        </p:txBody>
      </p:sp>
      <p:sp>
        <p:nvSpPr>
          <p:cNvPr id="5" name="Footer Placeholder 4">
            <a:extLst>
              <a:ext uri="{FF2B5EF4-FFF2-40B4-BE49-F238E27FC236}">
                <a16:creationId xmlns:a16="http://schemas.microsoft.com/office/drawing/2014/main" id="{10F89CB7-148D-48EB-8FDB-50C777E917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08B458-E389-4280-AB7C-81CEEDD5E3CE}"/>
              </a:ext>
            </a:extLst>
          </p:cNvPr>
          <p:cNvSpPr>
            <a:spLocks noGrp="1"/>
          </p:cNvSpPr>
          <p:nvPr>
            <p:ph type="sldNum" sz="quarter" idx="12"/>
          </p:nvPr>
        </p:nvSpPr>
        <p:spPr/>
        <p:txBody>
          <a:bodyPr/>
          <a:lstStyle/>
          <a:p>
            <a:fld id="{178B5D67-13FB-4B44-AB74-AE86861530D3}" type="slidenum">
              <a:rPr lang="en-US" smtClean="0"/>
              <a:t>‹#›</a:t>
            </a:fld>
            <a:endParaRPr lang="en-US" dirty="0"/>
          </a:p>
        </p:txBody>
      </p:sp>
    </p:spTree>
    <p:extLst>
      <p:ext uri="{BB962C8B-B14F-4D97-AF65-F5344CB8AC3E}">
        <p14:creationId xmlns:p14="http://schemas.microsoft.com/office/powerpoint/2010/main" val="2453159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14C1FE-4120-46D7-9B2B-44D7B3CD67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22B5FE-A99B-4021-A21B-413DCD28C6E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BF8D-5E4D-4A0A-BBE6-6AEB82EE821B}"/>
              </a:ext>
            </a:extLst>
          </p:cNvPr>
          <p:cNvSpPr>
            <a:spLocks noGrp="1"/>
          </p:cNvSpPr>
          <p:nvPr>
            <p:ph type="dt" sz="half" idx="10"/>
          </p:nvPr>
        </p:nvSpPr>
        <p:spPr/>
        <p:txBody>
          <a:bodyPr/>
          <a:lstStyle/>
          <a:p>
            <a:fld id="{23D10C1A-4F3C-4538-B7AA-816F51BF91D0}" type="datetimeFigureOut">
              <a:rPr lang="en-US" smtClean="0"/>
              <a:t>2/9/2022</a:t>
            </a:fld>
            <a:endParaRPr lang="en-US" dirty="0"/>
          </a:p>
        </p:txBody>
      </p:sp>
      <p:sp>
        <p:nvSpPr>
          <p:cNvPr id="5" name="Footer Placeholder 4">
            <a:extLst>
              <a:ext uri="{FF2B5EF4-FFF2-40B4-BE49-F238E27FC236}">
                <a16:creationId xmlns:a16="http://schemas.microsoft.com/office/drawing/2014/main" id="{E9558C8F-0510-412A-B5C9-63081BED17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6DD675-9B84-4108-8C14-64AB4E78ABC4}"/>
              </a:ext>
            </a:extLst>
          </p:cNvPr>
          <p:cNvSpPr>
            <a:spLocks noGrp="1"/>
          </p:cNvSpPr>
          <p:nvPr>
            <p:ph type="sldNum" sz="quarter" idx="12"/>
          </p:nvPr>
        </p:nvSpPr>
        <p:spPr/>
        <p:txBody>
          <a:bodyPr/>
          <a:lstStyle/>
          <a:p>
            <a:fld id="{178B5D67-13FB-4B44-AB74-AE86861530D3}" type="slidenum">
              <a:rPr lang="en-US" smtClean="0"/>
              <a:t>‹#›</a:t>
            </a:fld>
            <a:endParaRPr lang="en-US" dirty="0"/>
          </a:p>
        </p:txBody>
      </p:sp>
    </p:spTree>
    <p:extLst>
      <p:ext uri="{BB962C8B-B14F-4D97-AF65-F5344CB8AC3E}">
        <p14:creationId xmlns:p14="http://schemas.microsoft.com/office/powerpoint/2010/main" val="203276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A8EE1-B30E-4330-9220-68A85D95D1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33112C-6CC4-4CC7-937D-284065F409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03B37B-4FB6-48EA-BC38-9C1B78B14C7A}"/>
              </a:ext>
            </a:extLst>
          </p:cNvPr>
          <p:cNvSpPr>
            <a:spLocks noGrp="1"/>
          </p:cNvSpPr>
          <p:nvPr>
            <p:ph type="dt" sz="half" idx="10"/>
          </p:nvPr>
        </p:nvSpPr>
        <p:spPr/>
        <p:txBody>
          <a:bodyPr/>
          <a:lstStyle/>
          <a:p>
            <a:fld id="{B9C9B676-0476-4EFB-A5CD-3368F74FF0A4}" type="datetimeFigureOut">
              <a:rPr lang="en-US" smtClean="0"/>
              <a:t>2/9/2022</a:t>
            </a:fld>
            <a:endParaRPr lang="en-US" dirty="0"/>
          </a:p>
        </p:txBody>
      </p:sp>
      <p:sp>
        <p:nvSpPr>
          <p:cNvPr id="5" name="Footer Placeholder 4">
            <a:extLst>
              <a:ext uri="{FF2B5EF4-FFF2-40B4-BE49-F238E27FC236}">
                <a16:creationId xmlns:a16="http://schemas.microsoft.com/office/drawing/2014/main" id="{E51C94CB-6CF2-47AB-AB5E-C4055034CD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EB1E35-B01C-4B35-AF66-32B043A899B2}"/>
              </a:ext>
            </a:extLst>
          </p:cNvPr>
          <p:cNvSpPr>
            <a:spLocks noGrp="1"/>
          </p:cNvSpPr>
          <p:nvPr>
            <p:ph type="sldNum" sz="quarter" idx="12"/>
          </p:nvPr>
        </p:nvSpPr>
        <p:spPr/>
        <p:txBody>
          <a:bodyPr/>
          <a:lstStyle/>
          <a:p>
            <a:fld id="{1ABD799B-6620-49FB-AA32-3C1954A0836F}" type="slidenum">
              <a:rPr lang="en-US" smtClean="0"/>
              <a:t>‹#›</a:t>
            </a:fld>
            <a:endParaRPr lang="en-US" dirty="0"/>
          </a:p>
        </p:txBody>
      </p:sp>
    </p:spTree>
    <p:extLst>
      <p:ext uri="{BB962C8B-B14F-4D97-AF65-F5344CB8AC3E}">
        <p14:creationId xmlns:p14="http://schemas.microsoft.com/office/powerpoint/2010/main" val="338947488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7552-5B60-4F4C-8E07-A829E62951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F6368-F666-42C0-BC12-9136FA38A3E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865E44-2E61-4A11-BDE8-A24901921C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55E459-0D6D-443C-ACD3-3C4346FE42A8}"/>
              </a:ext>
            </a:extLst>
          </p:cNvPr>
          <p:cNvSpPr>
            <a:spLocks noGrp="1"/>
          </p:cNvSpPr>
          <p:nvPr>
            <p:ph type="dt" sz="half" idx="10"/>
          </p:nvPr>
        </p:nvSpPr>
        <p:spPr/>
        <p:txBody>
          <a:bodyPr/>
          <a:lstStyle/>
          <a:p>
            <a:fld id="{B9C9B676-0476-4EFB-A5CD-3368F74FF0A4}" type="datetimeFigureOut">
              <a:rPr lang="en-US" smtClean="0"/>
              <a:t>2/9/2022</a:t>
            </a:fld>
            <a:endParaRPr lang="en-US" dirty="0"/>
          </a:p>
        </p:txBody>
      </p:sp>
      <p:sp>
        <p:nvSpPr>
          <p:cNvPr id="6" name="Footer Placeholder 5">
            <a:extLst>
              <a:ext uri="{FF2B5EF4-FFF2-40B4-BE49-F238E27FC236}">
                <a16:creationId xmlns:a16="http://schemas.microsoft.com/office/drawing/2014/main" id="{64373A6D-2FAD-4E6E-8703-8F25EB5F3B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38A203-FAEB-41AA-B185-9248E6322B4B}"/>
              </a:ext>
            </a:extLst>
          </p:cNvPr>
          <p:cNvSpPr>
            <a:spLocks noGrp="1"/>
          </p:cNvSpPr>
          <p:nvPr>
            <p:ph type="sldNum" sz="quarter" idx="12"/>
          </p:nvPr>
        </p:nvSpPr>
        <p:spPr/>
        <p:txBody>
          <a:bodyPr/>
          <a:lstStyle/>
          <a:p>
            <a:fld id="{1ABD799B-6620-49FB-AA32-3C1954A0836F}" type="slidenum">
              <a:rPr lang="en-US" smtClean="0"/>
              <a:t>‹#›</a:t>
            </a:fld>
            <a:endParaRPr lang="en-US" dirty="0"/>
          </a:p>
        </p:txBody>
      </p:sp>
    </p:spTree>
    <p:extLst>
      <p:ext uri="{BB962C8B-B14F-4D97-AF65-F5344CB8AC3E}">
        <p14:creationId xmlns:p14="http://schemas.microsoft.com/office/powerpoint/2010/main" val="3729946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7608-FC4C-454B-9301-C775A1DAD5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6C4CE2-E5C2-46BF-8A76-74052EBD41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47DF11D-5F42-48F3-9FF3-1966F7AEFE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011E7B-4650-4FE5-B151-3AB9FAB3C1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16EF22D-DA2B-4DC5-BBDF-6ACF74625E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23BFEA-F82A-41A4-99DD-A37D53185D51}"/>
              </a:ext>
            </a:extLst>
          </p:cNvPr>
          <p:cNvSpPr>
            <a:spLocks noGrp="1"/>
          </p:cNvSpPr>
          <p:nvPr>
            <p:ph type="dt" sz="half" idx="10"/>
          </p:nvPr>
        </p:nvSpPr>
        <p:spPr/>
        <p:txBody>
          <a:bodyPr/>
          <a:lstStyle/>
          <a:p>
            <a:fld id="{B9C9B676-0476-4EFB-A5CD-3368F74FF0A4}" type="datetimeFigureOut">
              <a:rPr lang="en-US" smtClean="0"/>
              <a:t>2/9/2022</a:t>
            </a:fld>
            <a:endParaRPr lang="en-US" dirty="0"/>
          </a:p>
        </p:txBody>
      </p:sp>
      <p:sp>
        <p:nvSpPr>
          <p:cNvPr id="8" name="Footer Placeholder 7">
            <a:extLst>
              <a:ext uri="{FF2B5EF4-FFF2-40B4-BE49-F238E27FC236}">
                <a16:creationId xmlns:a16="http://schemas.microsoft.com/office/drawing/2014/main" id="{58A35B64-9C15-4B44-BEA3-82970CEA7E5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E52C3FF-75F3-4C3D-B455-50C61C29F19F}"/>
              </a:ext>
            </a:extLst>
          </p:cNvPr>
          <p:cNvSpPr>
            <a:spLocks noGrp="1"/>
          </p:cNvSpPr>
          <p:nvPr>
            <p:ph type="sldNum" sz="quarter" idx="12"/>
          </p:nvPr>
        </p:nvSpPr>
        <p:spPr/>
        <p:txBody>
          <a:bodyPr/>
          <a:lstStyle/>
          <a:p>
            <a:fld id="{1ABD799B-6620-49FB-AA32-3C1954A0836F}" type="slidenum">
              <a:rPr lang="en-US" smtClean="0"/>
              <a:t>‹#›</a:t>
            </a:fld>
            <a:endParaRPr lang="en-US" dirty="0"/>
          </a:p>
        </p:txBody>
      </p:sp>
    </p:spTree>
    <p:extLst>
      <p:ext uri="{BB962C8B-B14F-4D97-AF65-F5344CB8AC3E}">
        <p14:creationId xmlns:p14="http://schemas.microsoft.com/office/powerpoint/2010/main" val="1283405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5CCDD-C2CA-4448-B556-8725A5B802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3F2C6B-F93C-4E86-BDDB-87DB0BB42257}"/>
              </a:ext>
            </a:extLst>
          </p:cNvPr>
          <p:cNvSpPr>
            <a:spLocks noGrp="1"/>
          </p:cNvSpPr>
          <p:nvPr>
            <p:ph type="dt" sz="half" idx="10"/>
          </p:nvPr>
        </p:nvSpPr>
        <p:spPr/>
        <p:txBody>
          <a:bodyPr/>
          <a:lstStyle/>
          <a:p>
            <a:fld id="{B9C9B676-0476-4EFB-A5CD-3368F74FF0A4}" type="datetimeFigureOut">
              <a:rPr lang="en-US" smtClean="0"/>
              <a:t>2/9/2022</a:t>
            </a:fld>
            <a:endParaRPr lang="en-US" dirty="0"/>
          </a:p>
        </p:txBody>
      </p:sp>
      <p:sp>
        <p:nvSpPr>
          <p:cNvPr id="4" name="Footer Placeholder 3">
            <a:extLst>
              <a:ext uri="{FF2B5EF4-FFF2-40B4-BE49-F238E27FC236}">
                <a16:creationId xmlns:a16="http://schemas.microsoft.com/office/drawing/2014/main" id="{E0CCF378-04D3-4CDB-8D8A-C32C2546A50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B114894-DC55-4419-AC5D-31262371E8CE}"/>
              </a:ext>
            </a:extLst>
          </p:cNvPr>
          <p:cNvSpPr>
            <a:spLocks noGrp="1"/>
          </p:cNvSpPr>
          <p:nvPr>
            <p:ph type="sldNum" sz="quarter" idx="12"/>
          </p:nvPr>
        </p:nvSpPr>
        <p:spPr/>
        <p:txBody>
          <a:bodyPr/>
          <a:lstStyle/>
          <a:p>
            <a:fld id="{1ABD799B-6620-49FB-AA32-3C1954A0836F}" type="slidenum">
              <a:rPr lang="en-US" smtClean="0"/>
              <a:t>‹#›</a:t>
            </a:fld>
            <a:endParaRPr lang="en-US" dirty="0"/>
          </a:p>
        </p:txBody>
      </p:sp>
    </p:spTree>
    <p:extLst>
      <p:ext uri="{BB962C8B-B14F-4D97-AF65-F5344CB8AC3E}">
        <p14:creationId xmlns:p14="http://schemas.microsoft.com/office/powerpoint/2010/main" val="896136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1A9F-F8C0-4D00-9F66-63C2612AAD7A}"/>
              </a:ext>
            </a:extLst>
          </p:cNvPr>
          <p:cNvSpPr>
            <a:spLocks noGrp="1"/>
          </p:cNvSpPr>
          <p:nvPr>
            <p:ph type="dt" sz="half" idx="10"/>
          </p:nvPr>
        </p:nvSpPr>
        <p:spPr/>
        <p:txBody>
          <a:bodyPr/>
          <a:lstStyle/>
          <a:p>
            <a:fld id="{B9C9B676-0476-4EFB-A5CD-3368F74FF0A4}" type="datetimeFigureOut">
              <a:rPr lang="en-US" smtClean="0"/>
              <a:t>2/9/2022</a:t>
            </a:fld>
            <a:endParaRPr lang="en-US" dirty="0"/>
          </a:p>
        </p:txBody>
      </p:sp>
      <p:sp>
        <p:nvSpPr>
          <p:cNvPr id="3" name="Footer Placeholder 2">
            <a:extLst>
              <a:ext uri="{FF2B5EF4-FFF2-40B4-BE49-F238E27FC236}">
                <a16:creationId xmlns:a16="http://schemas.microsoft.com/office/drawing/2014/main" id="{1E516901-A516-4760-AF3E-AB5AE6E34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4F0A3DC-DF68-4F24-A12E-DD1E12C114B6}"/>
              </a:ext>
            </a:extLst>
          </p:cNvPr>
          <p:cNvSpPr>
            <a:spLocks noGrp="1"/>
          </p:cNvSpPr>
          <p:nvPr>
            <p:ph type="sldNum" sz="quarter" idx="12"/>
          </p:nvPr>
        </p:nvSpPr>
        <p:spPr/>
        <p:txBody>
          <a:bodyPr/>
          <a:lstStyle/>
          <a:p>
            <a:fld id="{1ABD799B-6620-49FB-AA32-3C1954A0836F}" type="slidenum">
              <a:rPr lang="en-US" smtClean="0"/>
              <a:t>‹#›</a:t>
            </a:fld>
            <a:endParaRPr lang="en-US" dirty="0"/>
          </a:p>
        </p:txBody>
      </p:sp>
    </p:spTree>
    <p:extLst>
      <p:ext uri="{BB962C8B-B14F-4D97-AF65-F5344CB8AC3E}">
        <p14:creationId xmlns:p14="http://schemas.microsoft.com/office/powerpoint/2010/main" val="1415185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30FC2-AA3B-4457-BD9E-BF884C9C80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3433F6-E0B9-4AC4-BEA9-6932FC66CE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85F234-13A7-4E77-B933-593737F12E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4FC61B-E698-45D7-ADA0-8A3725C7CE57}"/>
              </a:ext>
            </a:extLst>
          </p:cNvPr>
          <p:cNvSpPr>
            <a:spLocks noGrp="1"/>
          </p:cNvSpPr>
          <p:nvPr>
            <p:ph type="dt" sz="half" idx="10"/>
          </p:nvPr>
        </p:nvSpPr>
        <p:spPr/>
        <p:txBody>
          <a:bodyPr/>
          <a:lstStyle/>
          <a:p>
            <a:fld id="{B9C9B676-0476-4EFB-A5CD-3368F74FF0A4}" type="datetimeFigureOut">
              <a:rPr lang="en-US" smtClean="0"/>
              <a:t>2/9/2022</a:t>
            </a:fld>
            <a:endParaRPr lang="en-US" dirty="0"/>
          </a:p>
        </p:txBody>
      </p:sp>
      <p:sp>
        <p:nvSpPr>
          <p:cNvPr id="6" name="Footer Placeholder 5">
            <a:extLst>
              <a:ext uri="{FF2B5EF4-FFF2-40B4-BE49-F238E27FC236}">
                <a16:creationId xmlns:a16="http://schemas.microsoft.com/office/drawing/2014/main" id="{E7C7EB26-1F0C-4EF6-8549-18C52B4B1F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FF78ED-0E3D-49AD-872A-0BD7528D9976}"/>
              </a:ext>
            </a:extLst>
          </p:cNvPr>
          <p:cNvSpPr>
            <a:spLocks noGrp="1"/>
          </p:cNvSpPr>
          <p:nvPr>
            <p:ph type="sldNum" sz="quarter" idx="12"/>
          </p:nvPr>
        </p:nvSpPr>
        <p:spPr/>
        <p:txBody>
          <a:bodyPr/>
          <a:lstStyle/>
          <a:p>
            <a:fld id="{1ABD799B-6620-49FB-AA32-3C1954A0836F}" type="slidenum">
              <a:rPr lang="en-US" smtClean="0"/>
              <a:t>‹#›</a:t>
            </a:fld>
            <a:endParaRPr lang="en-US" dirty="0"/>
          </a:p>
        </p:txBody>
      </p:sp>
    </p:spTree>
    <p:extLst>
      <p:ext uri="{BB962C8B-B14F-4D97-AF65-F5344CB8AC3E}">
        <p14:creationId xmlns:p14="http://schemas.microsoft.com/office/powerpoint/2010/main" val="1655945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1016-BEF5-4D02-B833-53113B757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2841E8-454D-4F3C-9E87-6A63B8749D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24231AA-2DF2-41C1-BD76-46429A14AD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C1F0A2-5BE7-42AA-B652-C95A1B84F493}"/>
              </a:ext>
            </a:extLst>
          </p:cNvPr>
          <p:cNvSpPr>
            <a:spLocks noGrp="1"/>
          </p:cNvSpPr>
          <p:nvPr>
            <p:ph type="dt" sz="half" idx="10"/>
          </p:nvPr>
        </p:nvSpPr>
        <p:spPr/>
        <p:txBody>
          <a:bodyPr/>
          <a:lstStyle/>
          <a:p>
            <a:fld id="{B9C9B676-0476-4EFB-A5CD-3368F74FF0A4}" type="datetimeFigureOut">
              <a:rPr lang="en-US" smtClean="0"/>
              <a:t>2/9/2022</a:t>
            </a:fld>
            <a:endParaRPr lang="en-US" dirty="0"/>
          </a:p>
        </p:txBody>
      </p:sp>
      <p:sp>
        <p:nvSpPr>
          <p:cNvPr id="6" name="Footer Placeholder 5">
            <a:extLst>
              <a:ext uri="{FF2B5EF4-FFF2-40B4-BE49-F238E27FC236}">
                <a16:creationId xmlns:a16="http://schemas.microsoft.com/office/drawing/2014/main" id="{CA0DA4B7-A9AF-43FA-937B-D023805811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99CBEA9-3916-41CF-9C9A-BD564790DFD6}"/>
              </a:ext>
            </a:extLst>
          </p:cNvPr>
          <p:cNvSpPr>
            <a:spLocks noGrp="1"/>
          </p:cNvSpPr>
          <p:nvPr>
            <p:ph type="sldNum" sz="quarter" idx="12"/>
          </p:nvPr>
        </p:nvSpPr>
        <p:spPr/>
        <p:txBody>
          <a:bodyPr/>
          <a:lstStyle/>
          <a:p>
            <a:fld id="{1ABD799B-6620-49FB-AA32-3C1954A0836F}" type="slidenum">
              <a:rPr lang="en-US" smtClean="0"/>
              <a:t>‹#›</a:t>
            </a:fld>
            <a:endParaRPr lang="en-US" dirty="0"/>
          </a:p>
        </p:txBody>
      </p:sp>
    </p:spTree>
    <p:extLst>
      <p:ext uri="{BB962C8B-B14F-4D97-AF65-F5344CB8AC3E}">
        <p14:creationId xmlns:p14="http://schemas.microsoft.com/office/powerpoint/2010/main" val="221102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140D5E-7D41-4BF8-8525-0B925CB491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BDAD82-4DF6-4595-824B-589360F4F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07A06-C88B-43AF-A5BC-F848E3C0F2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9B676-0476-4EFB-A5CD-3368F74FF0A4}" type="datetimeFigureOut">
              <a:rPr lang="en-US" smtClean="0"/>
              <a:t>2/9/2022</a:t>
            </a:fld>
            <a:endParaRPr lang="en-US" dirty="0"/>
          </a:p>
        </p:txBody>
      </p:sp>
      <p:sp>
        <p:nvSpPr>
          <p:cNvPr id="5" name="Footer Placeholder 4">
            <a:extLst>
              <a:ext uri="{FF2B5EF4-FFF2-40B4-BE49-F238E27FC236}">
                <a16:creationId xmlns:a16="http://schemas.microsoft.com/office/drawing/2014/main" id="{BCD0185C-68DF-45F2-B845-AA241088A1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CEE191C-F783-4438-9535-1431B410D5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D799B-6620-49FB-AA32-3C1954A0836F}" type="slidenum">
              <a:rPr lang="en-US" smtClean="0"/>
              <a:t>‹#›</a:t>
            </a:fld>
            <a:endParaRPr lang="en-US" dirty="0"/>
          </a:p>
        </p:txBody>
      </p:sp>
    </p:spTree>
    <p:extLst>
      <p:ext uri="{BB962C8B-B14F-4D97-AF65-F5344CB8AC3E}">
        <p14:creationId xmlns:p14="http://schemas.microsoft.com/office/powerpoint/2010/main" val="3342735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372FF7-FBDA-4633-935D-AD3CEC6A70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F8A9E1-1738-48A1-8691-49141AA74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4375A-5E89-48C3-B0CD-8D5EA8B8DA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10C1A-4F3C-4538-B7AA-816F51BF91D0}" type="datetimeFigureOut">
              <a:rPr lang="en-US" smtClean="0"/>
              <a:t>2/9/2022</a:t>
            </a:fld>
            <a:endParaRPr lang="en-US" dirty="0"/>
          </a:p>
        </p:txBody>
      </p:sp>
      <p:sp>
        <p:nvSpPr>
          <p:cNvPr id="5" name="Footer Placeholder 4">
            <a:extLst>
              <a:ext uri="{FF2B5EF4-FFF2-40B4-BE49-F238E27FC236}">
                <a16:creationId xmlns:a16="http://schemas.microsoft.com/office/drawing/2014/main" id="{6B4F29B1-96A3-4328-8C2A-48D3B31230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714A5DB-18A7-4AE4-823A-C9774F5404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B5D67-13FB-4B44-AB74-AE86861530D3}" type="slidenum">
              <a:rPr lang="en-US" smtClean="0"/>
              <a:t>‹#›</a:t>
            </a:fld>
            <a:endParaRPr lang="en-US" dirty="0"/>
          </a:p>
        </p:txBody>
      </p:sp>
    </p:spTree>
    <p:extLst>
      <p:ext uri="{BB962C8B-B14F-4D97-AF65-F5344CB8AC3E}">
        <p14:creationId xmlns:p14="http://schemas.microsoft.com/office/powerpoint/2010/main" val="20874349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cid:C55861E3-C690-4F1A-977B-77DC35EAD712" TargetMode="Externa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5.jpg"/><Relationship Id="rId4" Type="http://schemas.openxmlformats.org/officeDocument/2006/relationships/image" Target="cid:F8F002C9-D5FF-4173-9E16-E1C57E0011B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8.jpg"/><Relationship Id="rId4" Type="http://schemas.openxmlformats.org/officeDocument/2006/relationships/image" Target="cid:46B68824-48D5-4D71-83AB-9AD7687FFD2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cid:A3561A26-E603-4105-BCD0-68F4FA92E8CB"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74711" y="844375"/>
            <a:ext cx="9144000" cy="1145776"/>
          </a:xfrm>
        </p:spPr>
        <p:txBody>
          <a:bodyPr>
            <a:normAutofit fontScale="90000"/>
          </a:bodyPr>
          <a:lstStyle/>
          <a:p>
            <a:r>
              <a:rPr lang="en-US" strike="sngStrike" dirty="0">
                <a:latin typeface="Trebuchet MS" panose="020B0603020202020204" pitchFamily="34" charset="0"/>
                <a:cs typeface="Times New Roman" panose="02020603050405020304" pitchFamily="18" charset="0"/>
              </a:rPr>
              <a:t>PARK SPEED ZONE STUDY</a:t>
            </a:r>
            <a:br>
              <a:rPr lang="en-US" strike="sngStrike" dirty="0">
                <a:solidFill>
                  <a:srgbClr val="FFCC00"/>
                </a:solidFill>
                <a:latin typeface="Trebuchet MS" panose="020B0603020202020204" pitchFamily="34" charset="0"/>
                <a:cs typeface="Times New Roman" panose="02020603050405020304" pitchFamily="18" charset="0"/>
              </a:rPr>
            </a:br>
            <a:r>
              <a:rPr lang="en-US" sz="6700" b="1" dirty="0">
                <a:solidFill>
                  <a:srgbClr val="FFCC00"/>
                </a:solidFill>
                <a:latin typeface="Trebuchet MS" panose="020B0603020202020204" pitchFamily="34" charset="0"/>
                <a:cs typeface="Times New Roman" panose="02020603050405020304" pitchFamily="18" charset="0"/>
              </a:rPr>
              <a:t>SAFE ACCESS TO PARKS</a:t>
            </a:r>
          </a:p>
        </p:txBody>
      </p:sp>
      <p:sp>
        <p:nvSpPr>
          <p:cNvPr id="3" name="Subtitle 2">
            <a:extLst>
              <a:ext uri="{FF2B5EF4-FFF2-40B4-BE49-F238E27FC236}">
                <a16:creationId xmlns:a16="http://schemas.microsoft.com/office/drawing/2014/main" id="{C1F9B536-5EB6-44A0-B644-2F576B7029CD}"/>
              </a:ext>
            </a:extLst>
          </p:cNvPr>
          <p:cNvSpPr>
            <a:spLocks noGrp="1"/>
          </p:cNvSpPr>
          <p:nvPr>
            <p:ph type="subTitle" idx="1"/>
          </p:nvPr>
        </p:nvSpPr>
        <p:spPr>
          <a:xfrm>
            <a:off x="1374711" y="1417263"/>
            <a:ext cx="9144000" cy="2502219"/>
          </a:xfrm>
        </p:spPr>
        <p:txBody>
          <a:bodyPr vert="horz" lIns="91440" tIns="45720" rIns="91440" bIns="45720" rtlCol="0" anchor="t">
            <a:normAutofit/>
          </a:bodyPr>
          <a:lstStyle/>
          <a:p>
            <a:endParaRPr lang="en-US" dirty="0"/>
          </a:p>
          <a:p>
            <a:r>
              <a:rPr lang="en-US" sz="4000" dirty="0"/>
              <a:t>Fix-It Ideas</a:t>
            </a:r>
            <a:endParaRPr lang="en-US" sz="4000" dirty="0">
              <a:cs typeface="Calibri" panose="020F0502020204030204"/>
            </a:endParaRPr>
          </a:p>
          <a:p>
            <a:r>
              <a:rPr lang="en-US" sz="4000" dirty="0"/>
              <a:t>Kathrin Tellez, Fehr &amp; Peers</a:t>
            </a:r>
          </a:p>
          <a:p>
            <a:r>
              <a:rPr lang="en-US" sz="4000" dirty="0"/>
              <a:t>Lisa Silva, TPO Staff</a:t>
            </a:r>
          </a:p>
        </p:txBody>
      </p:sp>
      <p:grpSp>
        <p:nvGrpSpPr>
          <p:cNvPr id="5" name="Group 4">
            <a:extLst>
              <a:ext uri="{FF2B5EF4-FFF2-40B4-BE49-F238E27FC236}">
                <a16:creationId xmlns:a16="http://schemas.microsoft.com/office/drawing/2014/main" id="{E6384665-D103-4500-BD89-FD0C0CFE89CD}"/>
              </a:ext>
            </a:extLst>
          </p:cNvPr>
          <p:cNvGrpSpPr/>
          <p:nvPr/>
        </p:nvGrpSpPr>
        <p:grpSpPr>
          <a:xfrm>
            <a:off x="0" y="3228933"/>
            <a:ext cx="12188952" cy="3847548"/>
            <a:chOff x="1524" y="3010452"/>
            <a:chExt cx="12188952" cy="3847548"/>
          </a:xfrm>
        </p:grpSpPr>
        <p:pic>
          <p:nvPicPr>
            <p:cNvPr id="7" name="Picture 6" descr="A picture containing drawing&#10;&#10;Description automatically generated">
              <a:extLst>
                <a:ext uri="{FF2B5EF4-FFF2-40B4-BE49-F238E27FC236}">
                  <a16:creationId xmlns:a16="http://schemas.microsoft.com/office/drawing/2014/main" id="{6D0AFD38-BA74-4E6E-9170-A71838DB4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3010452"/>
              <a:ext cx="12188952" cy="2141097"/>
            </a:xfrm>
            <a:prstGeom prst="rect">
              <a:avLst/>
            </a:prstGeom>
          </p:spPr>
        </p:pic>
        <p:sp>
          <p:nvSpPr>
            <p:cNvPr id="6" name="Rectangle 5">
              <a:extLst>
                <a:ext uri="{FF2B5EF4-FFF2-40B4-BE49-F238E27FC236}">
                  <a16:creationId xmlns:a16="http://schemas.microsoft.com/office/drawing/2014/main" id="{DA818950-A113-45F4-A616-9D05AD4F122A}"/>
                </a:ext>
              </a:extLst>
            </p:cNvPr>
            <p:cNvSpPr/>
            <p:nvPr/>
          </p:nvSpPr>
          <p:spPr>
            <a:xfrm>
              <a:off x="1524" y="5151549"/>
              <a:ext cx="12188952" cy="1706451"/>
            </a:xfrm>
            <a:prstGeom prst="rect">
              <a:avLst/>
            </a:prstGeom>
            <a:solidFill>
              <a:srgbClr val="21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11F20"/>
                </a:solidFill>
              </a:endParaRPr>
            </a:p>
          </p:txBody>
        </p:sp>
      </p:grpSp>
      <p:pic>
        <p:nvPicPr>
          <p:cNvPr id="2" name="Picture 1">
            <a:extLst>
              <a:ext uri="{FF2B5EF4-FFF2-40B4-BE49-F238E27FC236}">
                <a16:creationId xmlns:a16="http://schemas.microsoft.com/office/drawing/2014/main" id="{6B61EC3E-2D07-4A44-954B-4C9F8ACA7C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8" y="6069317"/>
            <a:ext cx="2657124" cy="840330"/>
          </a:xfrm>
          <a:prstGeom prst="rect">
            <a:avLst/>
          </a:prstGeom>
          <a:solidFill>
            <a:schemeClr val="bg1"/>
          </a:solidFill>
        </p:spPr>
      </p:pic>
      <p:sp>
        <p:nvSpPr>
          <p:cNvPr id="11" name="TextBox 10">
            <a:extLst>
              <a:ext uri="{FF2B5EF4-FFF2-40B4-BE49-F238E27FC236}">
                <a16:creationId xmlns:a16="http://schemas.microsoft.com/office/drawing/2014/main" id="{E89261C4-C998-4F3D-BFDD-D1CDA025E6DB}"/>
              </a:ext>
            </a:extLst>
          </p:cNvPr>
          <p:cNvSpPr txBox="1"/>
          <p:nvPr/>
        </p:nvSpPr>
        <p:spPr>
          <a:xfrm>
            <a:off x="4113276" y="6437012"/>
            <a:ext cx="6553200" cy="373885"/>
          </a:xfrm>
          <a:prstGeom prst="rect">
            <a:avLst/>
          </a:prstGeom>
          <a:noFill/>
        </p:spPr>
        <p:txBody>
          <a:bodyPr wrap="square" rtlCol="0">
            <a:spAutoFit/>
          </a:bodyPr>
          <a:lstStyle/>
          <a:p>
            <a:pPr marL="0" marR="0">
              <a:lnSpc>
                <a:spcPct val="107000"/>
              </a:lnSpc>
              <a:spcBef>
                <a:spcPts val="0"/>
              </a:spcBef>
              <a:spcAft>
                <a:spcPts val="800"/>
              </a:spcAft>
            </a:pPr>
            <a:r>
              <a:rPr lang="en-US" sz="1800" kern="1200" dirty="0">
                <a:solidFill>
                  <a:srgbClr val="FFCC00"/>
                </a:solidFill>
                <a:effectLst/>
                <a:latin typeface="Trebuchet MS" panose="020B0603020202020204" pitchFamily="34" charset="0"/>
                <a:ea typeface="Calibri" panose="020F0502020204030204" pitchFamily="34" charset="0"/>
                <a:cs typeface="Times New Roman" panose="02020603050405020304" pitchFamily="18" charset="0"/>
              </a:rPr>
              <a:t>SPEED MANAGEMENT </a:t>
            </a:r>
            <a:r>
              <a:rPr lang="en-US" sz="1800" kern="1200" dirty="0">
                <a:solidFill>
                  <a:srgbClr val="D9D9D9"/>
                </a:solidFill>
                <a:effectLst/>
                <a:latin typeface="Trebuchet MS" panose="020B0603020202020204" pitchFamily="34" charset="0"/>
                <a:ea typeface="Calibri" panose="020F0502020204030204" pitchFamily="34" charset="0"/>
                <a:cs typeface="Times New Roman" panose="02020603050405020304" pitchFamily="18" charset="0"/>
              </a:rPr>
              <a:t>IMPLEMENTATION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DAF0FDCC-D6F8-449C-A65E-2E71BC2A9F84}"/>
              </a:ext>
            </a:extLst>
          </p:cNvPr>
          <p:cNvPicPr/>
          <p:nvPr/>
        </p:nvPicPr>
        <p:blipFill>
          <a:blip r:embed="rId5">
            <a:extLst>
              <a:ext uri="{28A0092B-C50C-407E-A947-70E740481C1C}">
                <a14:useLocalDpi xmlns:a14="http://schemas.microsoft.com/office/drawing/2010/main" val="0"/>
              </a:ext>
            </a:extLst>
          </a:blip>
          <a:stretch>
            <a:fillRect/>
          </a:stretch>
        </p:blipFill>
        <p:spPr>
          <a:xfrm>
            <a:off x="10518711" y="6069316"/>
            <a:ext cx="1673289" cy="1109279"/>
          </a:xfrm>
          <a:prstGeom prst="rect">
            <a:avLst/>
          </a:prstGeom>
        </p:spPr>
      </p:pic>
    </p:spTree>
    <p:extLst>
      <p:ext uri="{BB962C8B-B14F-4D97-AF65-F5344CB8AC3E}">
        <p14:creationId xmlns:p14="http://schemas.microsoft.com/office/powerpoint/2010/main" val="364671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957909" y="2468427"/>
            <a:ext cx="4241753"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On-line Feedback (English and Spanish)</a:t>
            </a:r>
            <a:endPar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Survey </a:t>
            </a:r>
          </a:p>
          <a:p>
            <a:pPr marL="285750" indent="-285750">
              <a:buFont typeface="Wingdings" panose="05000000000000000000" pitchFamily="2" charset="2"/>
              <a:buChar char="§"/>
              <a:defRPr/>
            </a:pPr>
            <a:r>
              <a:rPr lang="en-US" sz="2400" dirty="0">
                <a:solidFill>
                  <a:prstClr val="white"/>
                </a:solidFill>
                <a:latin typeface="Trebuchet MS" panose="020B0603020202020204" pitchFamily="34" charset="0"/>
              </a:rPr>
              <a:t>In person outreach </a:t>
            </a:r>
            <a:endParaRPr kumimoji="0" lang="en-US"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8" name="Rectangle 7">
            <a:extLst>
              <a:ext uri="{FF2B5EF4-FFF2-40B4-BE49-F238E27FC236}">
                <a16:creationId xmlns:a16="http://schemas.microsoft.com/office/drawing/2014/main" id="{9441E65D-99B5-4763-B44B-66BC5FF04569}"/>
              </a:ext>
            </a:extLst>
          </p:cNvPr>
          <p:cNvSpPr/>
          <p:nvPr/>
        </p:nvSpPr>
        <p:spPr>
          <a:xfrm>
            <a:off x="-3561" y="563520"/>
            <a:ext cx="9158189"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TASK 3 – Public Feedback </a:t>
            </a:r>
          </a:p>
        </p:txBody>
      </p:sp>
      <p:cxnSp>
        <p:nvCxnSpPr>
          <p:cNvPr id="17" name="Straight Connector 16">
            <a:extLst>
              <a:ext uri="{FF2B5EF4-FFF2-40B4-BE49-F238E27FC236}">
                <a16:creationId xmlns:a16="http://schemas.microsoft.com/office/drawing/2014/main" id="{6FF9EB5B-0F59-4929-90D5-2EAF136F28FD}"/>
              </a:ext>
            </a:extLst>
          </p:cNvPr>
          <p:cNvCxnSpPr>
            <a:cxnSpLocks/>
          </p:cNvCxnSpPr>
          <p:nvPr/>
        </p:nvCxnSpPr>
        <p:spPr>
          <a:xfrm flipH="1">
            <a:off x="829980" y="2534543"/>
            <a:ext cx="21268" cy="1304032"/>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656CBC-A3D1-42EF-A5FC-1613D25A53C7}"/>
              </a:ext>
            </a:extLst>
          </p:cNvPr>
          <p:cNvCxnSpPr>
            <a:cxnSpLocks/>
          </p:cNvCxnSpPr>
          <p:nvPr/>
        </p:nvCxnSpPr>
        <p:spPr>
          <a:xfrm flipH="1">
            <a:off x="318951" y="3257558"/>
            <a:ext cx="511029" cy="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9262C9-7E62-43DC-A6CB-CA3DCFDF6211}"/>
              </a:ext>
            </a:extLst>
          </p:cNvPr>
          <p:cNvCxnSpPr>
            <a:cxnSpLocks/>
          </p:cNvCxnSpPr>
          <p:nvPr/>
        </p:nvCxnSpPr>
        <p:spPr>
          <a:xfrm flipV="1">
            <a:off x="318951" y="1141679"/>
            <a:ext cx="1" cy="212651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79DB2B5-90C5-4FD8-A6D7-C32B00B21231}"/>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80000"/>
                    </a14:imgEffect>
                    <a14:imgEffect>
                      <a14:saturation sat="107000"/>
                    </a14:imgEffect>
                  </a14:imgLayer>
                </a14:imgProps>
              </a:ext>
            </a:extLst>
          </a:blip>
          <a:stretch>
            <a:fillRect/>
          </a:stretch>
        </p:blipFill>
        <p:spPr>
          <a:xfrm>
            <a:off x="8580657" y="1456004"/>
            <a:ext cx="3158212" cy="3165786"/>
          </a:xfrm>
          <a:prstGeom prst="rect">
            <a:avLst/>
          </a:prstGeom>
        </p:spPr>
      </p:pic>
      <p:pic>
        <p:nvPicPr>
          <p:cNvPr id="4" name="Picture 3">
            <a:extLst>
              <a:ext uri="{FF2B5EF4-FFF2-40B4-BE49-F238E27FC236}">
                <a16:creationId xmlns:a16="http://schemas.microsoft.com/office/drawing/2014/main" id="{6FF3795A-6E44-4560-AED0-2A7BB90E02A3}"/>
              </a:ext>
            </a:extLst>
          </p:cNvPr>
          <p:cNvPicPr>
            <a:picLocks noChangeAspect="1"/>
          </p:cNvPicPr>
          <p:nvPr/>
        </p:nvPicPr>
        <p:blipFill>
          <a:blip r:embed="rId5"/>
          <a:stretch>
            <a:fillRect/>
          </a:stretch>
        </p:blipFill>
        <p:spPr>
          <a:xfrm>
            <a:off x="5109676" y="1875019"/>
            <a:ext cx="6629193" cy="4419461"/>
          </a:xfrm>
          <a:prstGeom prst="rect">
            <a:avLst/>
          </a:prstGeom>
        </p:spPr>
      </p:pic>
    </p:spTree>
    <p:extLst>
      <p:ext uri="{BB962C8B-B14F-4D97-AF65-F5344CB8AC3E}">
        <p14:creationId xmlns:p14="http://schemas.microsoft.com/office/powerpoint/2010/main" val="1748441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015CD2-5429-4673-A347-C16BE4EBDB30}"/>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322538" y="2014813"/>
            <a:ext cx="4525035"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What are people saying?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Cars race up and down 15</a:t>
            </a:r>
            <a:r>
              <a:rPr kumimoji="0" lang="en-US" sz="2000" b="0" i="0" u="none" strike="noStrike" kern="1200" cap="none" spc="0" normalizeH="0" baseline="30000" noProof="0" dirty="0">
                <a:ln>
                  <a:noFill/>
                </a:ln>
                <a:solidFill>
                  <a:prstClr val="white"/>
                </a:solidFill>
                <a:effectLst/>
                <a:uLnTx/>
                <a:uFillTx/>
                <a:latin typeface="Trebuchet MS" panose="020B0603020202020204" pitchFamily="34" charset="0"/>
                <a:ea typeface="+mn-ea"/>
                <a:cs typeface="+mn-cs"/>
              </a:rPr>
              <a:t>th</a:t>
            </a: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Street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Dangerous to cross the street to get to the school/park</a:t>
            </a:r>
            <a:endParaRPr lang="en-US" sz="2000" dirty="0">
              <a:solidFill>
                <a:prstClr val="white"/>
              </a:solidFill>
              <a:latin typeface="Trebuchet MS" panose="020B0603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prstClr val="white"/>
                </a:solidFill>
                <a:latin typeface="Trebuchet MS" panose="020B0603020202020204" pitchFamily="34" charset="0"/>
              </a:rPr>
              <a:t>More lighting is needed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prstClr val="white"/>
                </a:solidFill>
                <a:latin typeface="Trebuchet MS" panose="020B0603020202020204" pitchFamily="34" charset="0"/>
              </a:rPr>
              <a:t>Speed bumps!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prstClr val="white"/>
                </a:solidFill>
                <a:latin typeface="Trebuchet MS" panose="020B0603020202020204" pitchFamily="34" charset="0"/>
              </a:rPr>
              <a:t>More transportation options, especially for those on fixed incomes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prstClr val="white"/>
                </a:solidFill>
                <a:latin typeface="Trebuchet MS" panose="020B0603020202020204" pitchFamily="34" charset="0"/>
              </a:rPr>
              <a:t>Dedicated bicycle infrastructure needed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000" dirty="0">
              <a:solidFill>
                <a:prstClr val="white"/>
              </a:solidFill>
              <a:latin typeface="Trebuchet MS" panose="020B0603020202020204" pitchFamily="34" charset="0"/>
            </a:endParaRPr>
          </a:p>
        </p:txBody>
      </p:sp>
      <p:sp>
        <p:nvSpPr>
          <p:cNvPr id="6" name="Rectangle 5">
            <a:extLst>
              <a:ext uri="{FF2B5EF4-FFF2-40B4-BE49-F238E27FC236}">
                <a16:creationId xmlns:a16="http://schemas.microsoft.com/office/drawing/2014/main" id="{990737DC-DE53-4F9A-8AD2-0EE91D98DF63}"/>
              </a:ext>
            </a:extLst>
          </p:cNvPr>
          <p:cNvSpPr/>
          <p:nvPr/>
        </p:nvSpPr>
        <p:spPr>
          <a:xfrm>
            <a:off x="0" y="563520"/>
            <a:ext cx="12192000"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  Copeland Park </a:t>
            </a:r>
          </a:p>
        </p:txBody>
      </p:sp>
      <p:pic>
        <p:nvPicPr>
          <p:cNvPr id="3" name="Picture 2">
            <a:extLst>
              <a:ext uri="{FF2B5EF4-FFF2-40B4-BE49-F238E27FC236}">
                <a16:creationId xmlns:a16="http://schemas.microsoft.com/office/drawing/2014/main" id="{A54DB05B-6592-40BC-94CA-350639A5C981}"/>
              </a:ext>
            </a:extLst>
          </p:cNvPr>
          <p:cNvPicPr>
            <a:picLocks noChangeAspect="1"/>
          </p:cNvPicPr>
          <p:nvPr/>
        </p:nvPicPr>
        <p:blipFill rotWithShape="1">
          <a:blip r:embed="rId3"/>
          <a:srcRect l="10910" r="6376"/>
          <a:stretch/>
        </p:blipFill>
        <p:spPr>
          <a:xfrm>
            <a:off x="5715334" y="908378"/>
            <a:ext cx="6476666" cy="5949622"/>
          </a:xfrm>
          <a:prstGeom prst="rect">
            <a:avLst/>
          </a:prstGeom>
        </p:spPr>
      </p:pic>
    </p:spTree>
    <p:extLst>
      <p:ext uri="{BB962C8B-B14F-4D97-AF65-F5344CB8AC3E}">
        <p14:creationId xmlns:p14="http://schemas.microsoft.com/office/powerpoint/2010/main" val="2429119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31F84A-5BB4-4E8A-85C2-9392B326251F}"/>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137787" y="1758350"/>
            <a:ext cx="5659006"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What are people saying?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Lots of speeding especially</a:t>
            </a:r>
            <a:r>
              <a:rPr lang="en-US" sz="2400" dirty="0">
                <a:solidFill>
                  <a:prstClr val="white"/>
                </a:solidFill>
                <a:latin typeface="Trebuchet MS" panose="020B0603020202020204" pitchFamily="34" charset="0"/>
              </a:rPr>
              <a:t> on streets without sidewalks or sidewalks adjacent to the travel lane </a:t>
            </a:r>
            <a:endPar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Lack of sidewalks and large driveway areas</a:t>
            </a:r>
            <a:endParaRPr lang="en-US" sz="2400" dirty="0">
              <a:solidFill>
                <a:prstClr val="white"/>
              </a:solidFill>
              <a:latin typeface="Trebuchet MS" panose="020B0603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Bus stops need protection from the elements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Need dedicated bicycle facilities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More street lighting is needed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400" dirty="0">
              <a:solidFill>
                <a:prstClr val="white"/>
              </a:solidFill>
              <a:latin typeface="Trebuchet MS" panose="020B0603020202020204" pitchFamily="34" charset="0"/>
            </a:endParaRPr>
          </a:p>
        </p:txBody>
      </p:sp>
      <p:sp>
        <p:nvSpPr>
          <p:cNvPr id="6" name="Rectangle 5">
            <a:extLst>
              <a:ext uri="{FF2B5EF4-FFF2-40B4-BE49-F238E27FC236}">
                <a16:creationId xmlns:a16="http://schemas.microsoft.com/office/drawing/2014/main" id="{990737DC-DE53-4F9A-8AD2-0EE91D98DF63}"/>
              </a:ext>
            </a:extLst>
          </p:cNvPr>
          <p:cNvSpPr/>
          <p:nvPr/>
        </p:nvSpPr>
        <p:spPr>
          <a:xfrm>
            <a:off x="0" y="563520"/>
            <a:ext cx="12192000"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  Sulphur Springs Park </a:t>
            </a:r>
          </a:p>
        </p:txBody>
      </p:sp>
      <p:pic>
        <p:nvPicPr>
          <p:cNvPr id="3" name="Picture 2">
            <a:extLst>
              <a:ext uri="{FF2B5EF4-FFF2-40B4-BE49-F238E27FC236}">
                <a16:creationId xmlns:a16="http://schemas.microsoft.com/office/drawing/2014/main" id="{285B2636-79E3-4D46-9CF0-39932B3D4049}"/>
              </a:ext>
            </a:extLst>
          </p:cNvPr>
          <p:cNvPicPr>
            <a:picLocks noChangeAspect="1"/>
          </p:cNvPicPr>
          <p:nvPr/>
        </p:nvPicPr>
        <p:blipFill>
          <a:blip r:embed="rId3"/>
          <a:stretch>
            <a:fillRect/>
          </a:stretch>
        </p:blipFill>
        <p:spPr>
          <a:xfrm>
            <a:off x="5763310" y="977030"/>
            <a:ext cx="6290903" cy="5880970"/>
          </a:xfrm>
          <a:prstGeom prst="rect">
            <a:avLst/>
          </a:prstGeom>
        </p:spPr>
      </p:pic>
    </p:spTree>
    <p:extLst>
      <p:ext uri="{BB962C8B-B14F-4D97-AF65-F5344CB8AC3E}">
        <p14:creationId xmlns:p14="http://schemas.microsoft.com/office/powerpoint/2010/main" val="3012397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8">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05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A268A1B-00A2-4FAC-A44D-589839A474DF}"/>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20">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BDEB5E5-47DA-4ABB-AE5F-2DD0117C6463}"/>
              </a:ext>
            </a:extLst>
          </p:cNvPr>
          <p:cNvPicPr>
            <a:picLocks noChangeAspect="1"/>
          </p:cNvPicPr>
          <p:nvPr/>
        </p:nvPicPr>
        <p:blipFill>
          <a:blip r:embed="rId3"/>
          <a:stretch>
            <a:fillRect/>
          </a:stretch>
        </p:blipFill>
        <p:spPr>
          <a:xfrm>
            <a:off x="1140751" y="643467"/>
            <a:ext cx="2085738" cy="2475653"/>
          </a:xfrm>
          <a:prstGeom prst="rect">
            <a:avLst/>
          </a:prstGeom>
        </p:spPr>
      </p:pic>
      <p:sp>
        <p:nvSpPr>
          <p:cNvPr id="32" name="Rectangle 22">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52E5DBF-3CF7-47F5-BD5E-73C9F053DA32}"/>
              </a:ext>
            </a:extLst>
          </p:cNvPr>
          <p:cNvPicPr>
            <a:picLocks noChangeAspect="1"/>
          </p:cNvPicPr>
          <p:nvPr/>
        </p:nvPicPr>
        <p:blipFill>
          <a:blip r:embed="rId4"/>
          <a:stretch>
            <a:fillRect/>
          </a:stretch>
        </p:blipFill>
        <p:spPr>
          <a:xfrm>
            <a:off x="8899584" y="650497"/>
            <a:ext cx="2080771" cy="2468623"/>
          </a:xfrm>
          <a:prstGeom prst="rect">
            <a:avLst/>
          </a:prstGeom>
        </p:spPr>
      </p:pic>
      <p:sp>
        <p:nvSpPr>
          <p:cNvPr id="33" name="Rectangle 24">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FDBB283-B87F-4CA7-AC6B-F7483D33B9EE}"/>
              </a:ext>
            </a:extLst>
          </p:cNvPr>
          <p:cNvPicPr>
            <a:picLocks noChangeAspect="1"/>
          </p:cNvPicPr>
          <p:nvPr/>
        </p:nvPicPr>
        <p:blipFill>
          <a:blip r:embed="rId5"/>
          <a:stretch>
            <a:fillRect/>
          </a:stretch>
        </p:blipFill>
        <p:spPr>
          <a:xfrm>
            <a:off x="1146204" y="3748194"/>
            <a:ext cx="2057632" cy="2471631"/>
          </a:xfrm>
          <a:prstGeom prst="rect">
            <a:avLst/>
          </a:prstGeom>
        </p:spPr>
      </p:pic>
      <p:sp>
        <p:nvSpPr>
          <p:cNvPr id="34" name="Rectangle 2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46A543-3C47-439D-B090-81390CC62D17}"/>
              </a:ext>
            </a:extLst>
          </p:cNvPr>
          <p:cNvPicPr>
            <a:picLocks noChangeAspect="1"/>
          </p:cNvPicPr>
          <p:nvPr/>
        </p:nvPicPr>
        <p:blipFill>
          <a:blip r:embed="rId6"/>
          <a:stretch>
            <a:fillRect/>
          </a:stretch>
        </p:blipFill>
        <p:spPr>
          <a:xfrm>
            <a:off x="4381676" y="1377231"/>
            <a:ext cx="3252903" cy="4117597"/>
          </a:xfrm>
          <a:prstGeom prst="rect">
            <a:avLst/>
          </a:prstGeom>
        </p:spPr>
      </p:pic>
      <p:sp>
        <p:nvSpPr>
          <p:cNvPr id="29" name="Rectangle 28">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9058F19-E8A8-49AA-8D92-02D0E4A67BC1}"/>
              </a:ext>
            </a:extLst>
          </p:cNvPr>
          <p:cNvPicPr>
            <a:picLocks noChangeAspect="1"/>
          </p:cNvPicPr>
          <p:nvPr/>
        </p:nvPicPr>
        <p:blipFill>
          <a:blip r:embed="rId7"/>
          <a:stretch>
            <a:fillRect/>
          </a:stretch>
        </p:blipFill>
        <p:spPr>
          <a:xfrm>
            <a:off x="8765896" y="3742902"/>
            <a:ext cx="2279900" cy="2464601"/>
          </a:xfrm>
          <a:prstGeom prst="rect">
            <a:avLst/>
          </a:prstGeom>
        </p:spPr>
      </p:pic>
    </p:spTree>
    <p:extLst>
      <p:ext uri="{BB962C8B-B14F-4D97-AF65-F5344CB8AC3E}">
        <p14:creationId xmlns:p14="http://schemas.microsoft.com/office/powerpoint/2010/main" val="4165829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15CB2A-B56A-4FEC-A0D1-8E55F4B6FEC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205022" y="1692083"/>
            <a:ext cx="5659006"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What are people saying?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Need buffered bike lanes connecting to the trail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800" dirty="0">
                <a:solidFill>
                  <a:prstClr val="white"/>
                </a:solidFill>
                <a:latin typeface="Trebuchet MS" panose="020B0603020202020204" pitchFamily="34" charset="0"/>
              </a:rPr>
              <a:t>Need wider sidewalks connecting to the trail</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800" dirty="0">
                <a:solidFill>
                  <a:prstClr val="white"/>
                </a:solidFill>
                <a:latin typeface="Trebuchet MS" panose="020B0603020202020204" pitchFamily="34" charset="0"/>
              </a:rPr>
              <a:t>Debris in bike lanes can make them unusable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800" dirty="0">
                <a:solidFill>
                  <a:prstClr val="white"/>
                </a:solidFill>
                <a:latin typeface="Trebuchet MS" panose="020B0603020202020204" pitchFamily="34" charset="0"/>
              </a:rPr>
              <a:t>We need to extend the trail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800" dirty="0">
                <a:solidFill>
                  <a:prstClr val="white"/>
                </a:solidFill>
                <a:latin typeface="Trebuchet MS" panose="020B0603020202020204" pitchFamily="34" charset="0"/>
              </a:rPr>
              <a:t>Trail crossings need improved signage and trail markings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800" dirty="0">
              <a:solidFill>
                <a:prstClr val="white"/>
              </a:solidFill>
              <a:latin typeface="Trebuchet MS" panose="020B0603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000" dirty="0">
              <a:solidFill>
                <a:prstClr val="white"/>
              </a:solidFill>
              <a:latin typeface="Trebuchet MS" panose="020B0603020202020204" pitchFamily="34" charset="0"/>
            </a:endParaRPr>
          </a:p>
        </p:txBody>
      </p:sp>
      <p:sp>
        <p:nvSpPr>
          <p:cNvPr id="6" name="Rectangle 5">
            <a:extLst>
              <a:ext uri="{FF2B5EF4-FFF2-40B4-BE49-F238E27FC236}">
                <a16:creationId xmlns:a16="http://schemas.microsoft.com/office/drawing/2014/main" id="{990737DC-DE53-4F9A-8AD2-0EE91D98DF63}"/>
              </a:ext>
            </a:extLst>
          </p:cNvPr>
          <p:cNvSpPr/>
          <p:nvPr/>
        </p:nvSpPr>
        <p:spPr>
          <a:xfrm>
            <a:off x="0" y="563520"/>
            <a:ext cx="12192000"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  Upper Tampa Bay Trail </a:t>
            </a:r>
          </a:p>
        </p:txBody>
      </p:sp>
      <p:pic>
        <p:nvPicPr>
          <p:cNvPr id="3" name="Picture 2">
            <a:extLst>
              <a:ext uri="{FF2B5EF4-FFF2-40B4-BE49-F238E27FC236}">
                <a16:creationId xmlns:a16="http://schemas.microsoft.com/office/drawing/2014/main" id="{6D460DFD-AECA-4B75-8258-114B48D0FB3A}"/>
              </a:ext>
            </a:extLst>
          </p:cNvPr>
          <p:cNvPicPr>
            <a:picLocks noChangeAspect="1"/>
          </p:cNvPicPr>
          <p:nvPr/>
        </p:nvPicPr>
        <p:blipFill>
          <a:blip r:embed="rId3"/>
          <a:stretch>
            <a:fillRect/>
          </a:stretch>
        </p:blipFill>
        <p:spPr>
          <a:xfrm>
            <a:off x="7412651" y="207446"/>
            <a:ext cx="3948456" cy="6650554"/>
          </a:xfrm>
          <a:prstGeom prst="rect">
            <a:avLst/>
          </a:prstGeom>
        </p:spPr>
      </p:pic>
    </p:spTree>
    <p:extLst>
      <p:ext uri="{BB962C8B-B14F-4D97-AF65-F5344CB8AC3E}">
        <p14:creationId xmlns:p14="http://schemas.microsoft.com/office/powerpoint/2010/main" val="976762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957909" y="2468427"/>
            <a:ext cx="4241753"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On-line Feedback (English and Spanish)</a:t>
            </a:r>
            <a:endPar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Survey </a:t>
            </a:r>
          </a:p>
          <a:p>
            <a:pPr marL="285750" indent="-285750">
              <a:buFont typeface="Wingdings" panose="05000000000000000000" pitchFamily="2" charset="2"/>
              <a:buChar char="§"/>
              <a:defRPr/>
            </a:pPr>
            <a:r>
              <a:rPr lang="en-US" sz="2400" dirty="0">
                <a:solidFill>
                  <a:prstClr val="white"/>
                </a:solidFill>
                <a:latin typeface="Trebuchet MS" panose="020B0603020202020204" pitchFamily="34" charset="0"/>
              </a:rPr>
              <a:t>In person outreach </a:t>
            </a:r>
            <a:endParaRPr kumimoji="0" lang="en-US"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8" name="Rectangle 7">
            <a:extLst>
              <a:ext uri="{FF2B5EF4-FFF2-40B4-BE49-F238E27FC236}">
                <a16:creationId xmlns:a16="http://schemas.microsoft.com/office/drawing/2014/main" id="{9441E65D-99B5-4763-B44B-66BC5FF04569}"/>
              </a:ext>
            </a:extLst>
          </p:cNvPr>
          <p:cNvSpPr/>
          <p:nvPr/>
        </p:nvSpPr>
        <p:spPr>
          <a:xfrm>
            <a:off x="-3561" y="563520"/>
            <a:ext cx="9158189"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TASK 3 – Public Feedback </a:t>
            </a:r>
          </a:p>
        </p:txBody>
      </p:sp>
      <p:cxnSp>
        <p:nvCxnSpPr>
          <p:cNvPr id="17" name="Straight Connector 16">
            <a:extLst>
              <a:ext uri="{FF2B5EF4-FFF2-40B4-BE49-F238E27FC236}">
                <a16:creationId xmlns:a16="http://schemas.microsoft.com/office/drawing/2014/main" id="{6FF9EB5B-0F59-4929-90D5-2EAF136F28FD}"/>
              </a:ext>
            </a:extLst>
          </p:cNvPr>
          <p:cNvCxnSpPr>
            <a:cxnSpLocks/>
          </p:cNvCxnSpPr>
          <p:nvPr/>
        </p:nvCxnSpPr>
        <p:spPr>
          <a:xfrm flipH="1">
            <a:off x="829980" y="2534543"/>
            <a:ext cx="21268" cy="1304032"/>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656CBC-A3D1-42EF-A5FC-1613D25A53C7}"/>
              </a:ext>
            </a:extLst>
          </p:cNvPr>
          <p:cNvCxnSpPr>
            <a:cxnSpLocks/>
          </p:cNvCxnSpPr>
          <p:nvPr/>
        </p:nvCxnSpPr>
        <p:spPr>
          <a:xfrm flipH="1">
            <a:off x="318951" y="3257558"/>
            <a:ext cx="511029" cy="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9262C9-7E62-43DC-A6CB-CA3DCFDF6211}"/>
              </a:ext>
            </a:extLst>
          </p:cNvPr>
          <p:cNvCxnSpPr>
            <a:cxnSpLocks/>
          </p:cNvCxnSpPr>
          <p:nvPr/>
        </p:nvCxnSpPr>
        <p:spPr>
          <a:xfrm flipV="1">
            <a:off x="318951" y="1141679"/>
            <a:ext cx="1" cy="212651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D40B2BE-EAD6-46B1-A5D0-4079EB558AD6}"/>
              </a:ext>
            </a:extLst>
          </p:cNvPr>
          <p:cNvPicPr>
            <a:picLocks noChangeAspect="1"/>
          </p:cNvPicPr>
          <p:nvPr/>
        </p:nvPicPr>
        <p:blipFill>
          <a:blip r:embed="rId3"/>
          <a:stretch>
            <a:fillRect/>
          </a:stretch>
        </p:blipFill>
        <p:spPr>
          <a:xfrm>
            <a:off x="0" y="121839"/>
            <a:ext cx="12192000" cy="6736161"/>
          </a:xfrm>
          <a:prstGeom prst="rect">
            <a:avLst/>
          </a:prstGeom>
        </p:spPr>
      </p:pic>
    </p:spTree>
    <p:extLst>
      <p:ext uri="{BB962C8B-B14F-4D97-AF65-F5344CB8AC3E}">
        <p14:creationId xmlns:p14="http://schemas.microsoft.com/office/powerpoint/2010/main" val="2081027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5">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145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EB86551B-BCF5-4641-BBE5-7D4B67420D87}"/>
              </a:ext>
            </a:extLst>
          </p:cNvPr>
          <p:cNvSpPr/>
          <p:nvPr/>
        </p:nvSpPr>
        <p:spPr>
          <a:xfrm>
            <a:off x="0" y="-108043"/>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27">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D5D9664-86EB-4678-9A79-C0F2FAEEC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22549" y="710490"/>
            <a:ext cx="3122143" cy="2341607"/>
          </a:xfrm>
          <a:prstGeom prst="rect">
            <a:avLst/>
          </a:prstGeom>
        </p:spPr>
      </p:pic>
      <p:sp>
        <p:nvSpPr>
          <p:cNvPr id="30" name="Rectangle 2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group of people standing under a tent&#10;&#10;Description automatically generated with medium confidence">
            <a:extLst>
              <a:ext uri="{FF2B5EF4-FFF2-40B4-BE49-F238E27FC236}">
                <a16:creationId xmlns:a16="http://schemas.microsoft.com/office/drawing/2014/main" id="{7CBC823C-A0D6-4B3A-9633-BFBFC0556D3E}"/>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bwMode="auto">
          <a:xfrm>
            <a:off x="622549" y="3819656"/>
            <a:ext cx="3104943" cy="2328707"/>
          </a:xfrm>
          <a:prstGeom prst="rect">
            <a:avLst/>
          </a:prstGeom>
        </p:spPr>
      </p:pic>
      <p:sp>
        <p:nvSpPr>
          <p:cNvPr id="32" name="Rectangle 3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imeline&#10;&#10;Description automatically generated">
            <a:extLst>
              <a:ext uri="{FF2B5EF4-FFF2-40B4-BE49-F238E27FC236}">
                <a16:creationId xmlns:a16="http://schemas.microsoft.com/office/drawing/2014/main" id="{50758B28-DB9B-45B0-BDCF-B9CD8F37A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381676" y="1137159"/>
            <a:ext cx="3252903" cy="4597742"/>
          </a:xfrm>
          <a:prstGeom prst="rect">
            <a:avLst/>
          </a:prstGeom>
        </p:spPr>
      </p:pic>
      <p:sp>
        <p:nvSpPr>
          <p:cNvPr id="34" name="Rectangle 33">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person&#10;&#10;Description automatically generated">
            <a:extLst>
              <a:ext uri="{FF2B5EF4-FFF2-40B4-BE49-F238E27FC236}">
                <a16:creationId xmlns:a16="http://schemas.microsoft.com/office/drawing/2014/main" id="{90D8B8A5-1F56-42E8-8924-125168D3DC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rot="5400000">
            <a:off x="7771367" y="1809578"/>
            <a:ext cx="4337203" cy="3252903"/>
          </a:xfrm>
          <a:prstGeom prst="rect">
            <a:avLst/>
          </a:prstGeom>
        </p:spPr>
      </p:pic>
    </p:spTree>
    <p:extLst>
      <p:ext uri="{BB962C8B-B14F-4D97-AF65-F5344CB8AC3E}">
        <p14:creationId xmlns:p14="http://schemas.microsoft.com/office/powerpoint/2010/main" val="3453508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851248" y="2021357"/>
            <a:ext cx="7522209" cy="454925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800" dirty="0">
                <a:solidFill>
                  <a:prstClr val="white"/>
                </a:solidFill>
                <a:latin typeface="Trebuchet MS" panose="020B0603020202020204" pitchFamily="34" charset="0"/>
              </a:rPr>
              <a:t>Building on Speed Management Action Plan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Speed Management and Safety Countermeasures  in the following categories:</a:t>
            </a:r>
          </a:p>
          <a:p>
            <a:pPr marL="800100" lvl="1" indent="-342900">
              <a:lnSpc>
                <a:spcPct val="107000"/>
              </a:lnSpc>
              <a:buFont typeface="+mj-lt"/>
              <a:buAutoNum type="arabicPeriod"/>
            </a:pPr>
            <a:r>
              <a:rPr lang="en-US" sz="2800" dirty="0">
                <a:solidFill>
                  <a:prstClr val="white"/>
                </a:solidFill>
                <a:latin typeface="Trebuchet MS" panose="020B0603020202020204" pitchFamily="34" charset="0"/>
              </a:rPr>
              <a:t>Bikeway facilities </a:t>
            </a:r>
          </a:p>
          <a:p>
            <a:pPr marL="800100" lvl="1" indent="-342900">
              <a:lnSpc>
                <a:spcPct val="107000"/>
              </a:lnSpc>
              <a:buFont typeface="+mj-lt"/>
              <a:buAutoNum type="arabicPeriod"/>
            </a:pPr>
            <a:r>
              <a:rPr lang="en-US" sz="2800" dirty="0">
                <a:solidFill>
                  <a:prstClr val="white"/>
                </a:solidFill>
                <a:latin typeface="Trebuchet MS" panose="020B0603020202020204" pitchFamily="34" charset="0"/>
              </a:rPr>
              <a:t>Intersection and Roadway Design </a:t>
            </a:r>
          </a:p>
          <a:p>
            <a:pPr marL="800100" lvl="1" indent="-342900">
              <a:lnSpc>
                <a:spcPct val="107000"/>
              </a:lnSpc>
              <a:buFont typeface="+mj-lt"/>
              <a:buAutoNum type="arabicPeriod"/>
            </a:pPr>
            <a:r>
              <a:rPr lang="en-US" sz="2800" dirty="0">
                <a:solidFill>
                  <a:prstClr val="white"/>
                </a:solidFill>
                <a:latin typeface="Trebuchet MS" panose="020B0603020202020204" pitchFamily="34" charset="0"/>
              </a:rPr>
              <a:t>Walking Facilities </a:t>
            </a:r>
          </a:p>
          <a:p>
            <a:pPr marL="800100" lvl="1" indent="-342900">
              <a:lnSpc>
                <a:spcPct val="107000"/>
              </a:lnSpc>
              <a:buFont typeface="+mj-lt"/>
              <a:buAutoNum type="arabicPeriod"/>
            </a:pPr>
            <a:r>
              <a:rPr lang="en-US" sz="2800" dirty="0">
                <a:solidFill>
                  <a:prstClr val="white"/>
                </a:solidFill>
                <a:latin typeface="Trebuchet MS" panose="020B0603020202020204" pitchFamily="34" charset="0"/>
              </a:rPr>
              <a:t>Signals </a:t>
            </a:r>
          </a:p>
          <a:p>
            <a:pPr marL="800100" lvl="1" indent="-342900">
              <a:lnSpc>
                <a:spcPct val="107000"/>
              </a:lnSpc>
              <a:buFont typeface="+mj-lt"/>
              <a:buAutoNum type="arabicPeriod"/>
            </a:pPr>
            <a:r>
              <a:rPr lang="en-US" sz="2800" dirty="0">
                <a:solidFill>
                  <a:prstClr val="white"/>
                </a:solidFill>
                <a:latin typeface="Trebuchet MS" panose="020B0603020202020204" pitchFamily="34" charset="0"/>
              </a:rPr>
              <a:t>Signing and Striping </a:t>
            </a:r>
          </a:p>
          <a:p>
            <a:pPr marL="800100" lvl="1" indent="-342900">
              <a:lnSpc>
                <a:spcPct val="107000"/>
              </a:lnSpc>
              <a:spcAft>
                <a:spcPts val="800"/>
              </a:spcAft>
              <a:buFont typeface="+mj-lt"/>
              <a:buAutoNum type="arabicPeriod"/>
            </a:pPr>
            <a:r>
              <a:rPr lang="en-US" sz="2800" dirty="0">
                <a:solidFill>
                  <a:prstClr val="white"/>
                </a:solidFill>
                <a:latin typeface="Trebuchet MS" panose="020B0603020202020204" pitchFamily="34" charset="0"/>
              </a:rPr>
              <a:t>Other </a:t>
            </a:r>
            <a:endPar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8" name="Rectangle 7">
            <a:extLst>
              <a:ext uri="{FF2B5EF4-FFF2-40B4-BE49-F238E27FC236}">
                <a16:creationId xmlns:a16="http://schemas.microsoft.com/office/drawing/2014/main" id="{9441E65D-99B5-4763-B44B-66BC5FF04569}"/>
              </a:ext>
            </a:extLst>
          </p:cNvPr>
          <p:cNvSpPr/>
          <p:nvPr/>
        </p:nvSpPr>
        <p:spPr>
          <a:xfrm>
            <a:off x="-3561" y="563520"/>
            <a:ext cx="9158189"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TASK 4 – Toolbox Development </a:t>
            </a:r>
          </a:p>
        </p:txBody>
      </p:sp>
      <p:cxnSp>
        <p:nvCxnSpPr>
          <p:cNvPr id="17" name="Straight Connector 16">
            <a:extLst>
              <a:ext uri="{FF2B5EF4-FFF2-40B4-BE49-F238E27FC236}">
                <a16:creationId xmlns:a16="http://schemas.microsoft.com/office/drawing/2014/main" id="{6FF9EB5B-0F59-4929-90D5-2EAF136F28FD}"/>
              </a:ext>
            </a:extLst>
          </p:cNvPr>
          <p:cNvCxnSpPr>
            <a:cxnSpLocks/>
          </p:cNvCxnSpPr>
          <p:nvPr/>
        </p:nvCxnSpPr>
        <p:spPr>
          <a:xfrm flipH="1">
            <a:off x="829980" y="2534543"/>
            <a:ext cx="21268" cy="1304032"/>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656CBC-A3D1-42EF-A5FC-1613D25A53C7}"/>
              </a:ext>
            </a:extLst>
          </p:cNvPr>
          <p:cNvCxnSpPr>
            <a:cxnSpLocks/>
          </p:cNvCxnSpPr>
          <p:nvPr/>
        </p:nvCxnSpPr>
        <p:spPr>
          <a:xfrm flipH="1">
            <a:off x="318951" y="3257558"/>
            <a:ext cx="511029" cy="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9262C9-7E62-43DC-A6CB-CA3DCFDF6211}"/>
              </a:ext>
            </a:extLst>
          </p:cNvPr>
          <p:cNvCxnSpPr>
            <a:cxnSpLocks/>
          </p:cNvCxnSpPr>
          <p:nvPr/>
        </p:nvCxnSpPr>
        <p:spPr>
          <a:xfrm flipV="1">
            <a:off x="318951" y="1141679"/>
            <a:ext cx="1" cy="212651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EFB8F7E-F5B6-4BD9-8D39-9AB09447CAD3}"/>
              </a:ext>
            </a:extLst>
          </p:cNvPr>
          <p:cNvPicPr>
            <a:picLocks noChangeAspect="1"/>
          </p:cNvPicPr>
          <p:nvPr/>
        </p:nvPicPr>
        <p:blipFill>
          <a:blip r:embed="rId3"/>
          <a:stretch>
            <a:fillRect/>
          </a:stretch>
        </p:blipFill>
        <p:spPr>
          <a:xfrm>
            <a:off x="8245069" y="2150327"/>
            <a:ext cx="3708662" cy="3725753"/>
          </a:xfrm>
          <a:prstGeom prst="rect">
            <a:avLst/>
          </a:prstGeom>
        </p:spPr>
      </p:pic>
    </p:spTree>
    <p:extLst>
      <p:ext uri="{BB962C8B-B14F-4D97-AF65-F5344CB8AC3E}">
        <p14:creationId xmlns:p14="http://schemas.microsoft.com/office/powerpoint/2010/main" val="1252220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bwMode="auto">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1ABCFA-D0FA-40E8-BCF7-ED9E095A04D6}"/>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464861A8-1EEE-425F-8E74-B00A538D4B92}"/>
              </a:ext>
            </a:extLst>
          </p:cNvPr>
          <p:cNvSpPr>
            <a:spLocks noGrp="1"/>
          </p:cNvSpPr>
          <p:nvPr>
            <p:ph type="title"/>
          </p:nvPr>
        </p:nvSpPr>
        <p:spPr/>
        <p:txBody>
          <a:bodyPr/>
          <a:lstStyle/>
          <a:p>
            <a:endParaRPr lang="en-US"/>
          </a:p>
        </p:txBody>
      </p:sp>
      <p:pic>
        <p:nvPicPr>
          <p:cNvPr id="6" name="Content Placeholder 5" descr="A group of people posing for a photo&#10;&#10;Description automatically generated with medium confidence">
            <a:extLst>
              <a:ext uri="{FF2B5EF4-FFF2-40B4-BE49-F238E27FC236}">
                <a16:creationId xmlns:a16="http://schemas.microsoft.com/office/drawing/2014/main" id="{42B32360-006A-42CF-BDFE-3959276B5E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4094" y="2488055"/>
            <a:ext cx="6170077" cy="3434228"/>
          </a:xfrm>
        </p:spPr>
      </p:pic>
      <p:sp>
        <p:nvSpPr>
          <p:cNvPr id="10" name="Rectangle 9">
            <a:extLst>
              <a:ext uri="{FF2B5EF4-FFF2-40B4-BE49-F238E27FC236}">
                <a16:creationId xmlns:a16="http://schemas.microsoft.com/office/drawing/2014/main" id="{91744867-F312-40EB-9D42-69464EC964C8}"/>
              </a:ext>
            </a:extLst>
          </p:cNvPr>
          <p:cNvSpPr/>
          <p:nvPr/>
        </p:nvSpPr>
        <p:spPr>
          <a:xfrm>
            <a:off x="0" y="563520"/>
            <a:ext cx="12192000"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  Copeland Fix-It </a:t>
            </a:r>
          </a:p>
        </p:txBody>
      </p:sp>
      <p:pic>
        <p:nvPicPr>
          <p:cNvPr id="4" name="AD832EA6-7E57-4266-82B5-7B50E78E25B8">
            <a:extLst>
              <a:ext uri="{FF2B5EF4-FFF2-40B4-BE49-F238E27FC236}">
                <a16:creationId xmlns:a16="http://schemas.microsoft.com/office/drawing/2014/main" id="{962F6B16-3FBC-4AA7-880E-7820AF66C8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4" r="2503" b="9228"/>
          <a:stretch/>
        </p:blipFill>
        <p:spPr bwMode="auto">
          <a:xfrm>
            <a:off x="6787348" y="10"/>
            <a:ext cx="5408213"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989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441E65D-99B5-4763-B44B-66BC5FF04569}"/>
              </a:ext>
            </a:extLst>
          </p:cNvPr>
          <p:cNvSpPr/>
          <p:nvPr/>
        </p:nvSpPr>
        <p:spPr>
          <a:xfrm>
            <a:off x="-3561" y="563520"/>
            <a:ext cx="9158189"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 </a:t>
            </a:r>
            <a:r>
              <a:rPr kumimoji="0" lang="en-US" sz="32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Fix-It Ideas: Copeland Park</a:t>
            </a:r>
          </a:p>
        </p:txBody>
      </p:sp>
      <p:pic>
        <p:nvPicPr>
          <p:cNvPr id="5" name="Picture 4" descr="Map&#10;&#10;Description automatically generated">
            <a:extLst>
              <a:ext uri="{FF2B5EF4-FFF2-40B4-BE49-F238E27FC236}">
                <a16:creationId xmlns:a16="http://schemas.microsoft.com/office/drawing/2014/main" id="{DF433E9D-6B73-494F-B876-C09DD76AC207}"/>
              </a:ext>
            </a:extLst>
          </p:cNvPr>
          <p:cNvPicPr>
            <a:picLocks noChangeAspect="1"/>
          </p:cNvPicPr>
          <p:nvPr/>
        </p:nvPicPr>
        <p:blipFill rotWithShape="1">
          <a:blip r:embed="rId3">
            <a:extLst>
              <a:ext uri="{28A0092B-C50C-407E-A947-70E740481C1C}">
                <a14:useLocalDpi xmlns:a14="http://schemas.microsoft.com/office/drawing/2010/main" val="0"/>
              </a:ext>
            </a:extLst>
          </a:blip>
          <a:srcRect t="5611" b="43974"/>
          <a:stretch/>
        </p:blipFill>
        <p:spPr>
          <a:xfrm>
            <a:off x="214153" y="1841325"/>
            <a:ext cx="4758697" cy="3707705"/>
          </a:xfrm>
          <a:prstGeom prst="rect">
            <a:avLst/>
          </a:prstGeom>
        </p:spPr>
      </p:pic>
      <p:pic>
        <p:nvPicPr>
          <p:cNvPr id="6" name="Picture 5" descr="Map&#10;&#10;Description automatically generated">
            <a:extLst>
              <a:ext uri="{FF2B5EF4-FFF2-40B4-BE49-F238E27FC236}">
                <a16:creationId xmlns:a16="http://schemas.microsoft.com/office/drawing/2014/main" id="{A8947762-3687-4EE7-AF84-8B706D8E91C9}"/>
              </a:ext>
            </a:extLst>
          </p:cNvPr>
          <p:cNvPicPr>
            <a:picLocks noChangeAspect="1"/>
          </p:cNvPicPr>
          <p:nvPr/>
        </p:nvPicPr>
        <p:blipFill rotWithShape="1">
          <a:blip r:embed="rId4">
            <a:extLst>
              <a:ext uri="{28A0092B-C50C-407E-A947-70E740481C1C}">
                <a14:useLocalDpi xmlns:a14="http://schemas.microsoft.com/office/drawing/2010/main" val="0"/>
              </a:ext>
            </a:extLst>
          </a:blip>
          <a:srcRect t="56902" b="11232"/>
          <a:stretch/>
        </p:blipFill>
        <p:spPr>
          <a:xfrm>
            <a:off x="5072252" y="2029215"/>
            <a:ext cx="6905595" cy="3400817"/>
          </a:xfrm>
          <a:prstGeom prst="rect">
            <a:avLst/>
          </a:prstGeom>
        </p:spPr>
      </p:pic>
    </p:spTree>
    <p:extLst>
      <p:ext uri="{BB962C8B-B14F-4D97-AF65-F5344CB8AC3E}">
        <p14:creationId xmlns:p14="http://schemas.microsoft.com/office/powerpoint/2010/main" val="2865919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6200" y="-11386"/>
            <a:ext cx="12344400" cy="6869386"/>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09800" y="1271978"/>
            <a:ext cx="7772400" cy="2798064"/>
          </a:xfrm>
          <a:prstGeom prst="rect">
            <a:avLst/>
          </a:prstGeom>
        </p:spPr>
      </p:pic>
      <p:sp>
        <p:nvSpPr>
          <p:cNvPr id="8" name="Rectangle 7">
            <a:extLst>
              <a:ext uri="{FF2B5EF4-FFF2-40B4-BE49-F238E27FC236}">
                <a16:creationId xmlns:a16="http://schemas.microsoft.com/office/drawing/2014/main" id="{3DBE4E81-22A3-4AAA-81E4-FAF13EC7D54B}"/>
              </a:ext>
            </a:extLst>
          </p:cNvPr>
          <p:cNvSpPr/>
          <p:nvPr/>
        </p:nvSpPr>
        <p:spPr>
          <a:xfrm>
            <a:off x="3349094" y="4440390"/>
            <a:ext cx="5337706" cy="2282382"/>
          </a:xfrm>
          <a:prstGeom prst="rect">
            <a:avLst/>
          </a:prstGeom>
          <a:solidFill>
            <a:srgbClr val="21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11F20"/>
              </a:solidFill>
            </a:endParaRPr>
          </a:p>
        </p:txBody>
      </p:sp>
      <p:sp>
        <p:nvSpPr>
          <p:cNvPr id="7" name="TextBox 6">
            <a:extLst>
              <a:ext uri="{FF2B5EF4-FFF2-40B4-BE49-F238E27FC236}">
                <a16:creationId xmlns:a16="http://schemas.microsoft.com/office/drawing/2014/main" id="{2ADC4E0D-2447-4F01-87B9-14DA2704DAF0}"/>
              </a:ext>
            </a:extLst>
          </p:cNvPr>
          <p:cNvSpPr txBox="1"/>
          <p:nvPr/>
        </p:nvSpPr>
        <p:spPr>
          <a:xfrm>
            <a:off x="3995605" y="4570340"/>
            <a:ext cx="4044697" cy="2062103"/>
          </a:xfrm>
          <a:prstGeom prst="rect">
            <a:avLst/>
          </a:prstGeom>
          <a:noFill/>
          <a:ln>
            <a:noFill/>
          </a:ln>
        </p:spPr>
        <p:txBody>
          <a:bodyPr wrap="none" rtlCol="0">
            <a:spAutoFit/>
          </a:bodyPr>
          <a:lstStyle/>
          <a:p>
            <a:pPr algn="ctr"/>
            <a:r>
              <a:rPr lang="en-US" sz="3200" dirty="0">
                <a:solidFill>
                  <a:srgbClr val="FFC00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Vision Zero and </a:t>
            </a:r>
          </a:p>
          <a:p>
            <a:pPr algn="ctr"/>
            <a:r>
              <a:rPr lang="en-US" sz="3200" dirty="0">
                <a:solidFill>
                  <a:srgbClr val="FFC00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Speed Management </a:t>
            </a:r>
          </a:p>
          <a:p>
            <a:pPr algn="ctr"/>
            <a:r>
              <a:rPr lang="en-US" sz="3200" dirty="0">
                <a:solidFill>
                  <a:srgbClr val="FFC00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Action Plans</a:t>
            </a:r>
            <a:br>
              <a:rPr lang="en-US" sz="3200" dirty="0">
                <a:solidFill>
                  <a:srgbClr val="FFC00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br>
            <a:r>
              <a:rPr lang="en-US" sz="3200" dirty="0">
                <a:solidFill>
                  <a:srgbClr val="FFC000"/>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Implementation </a:t>
            </a:r>
          </a:p>
        </p:txBody>
      </p:sp>
    </p:spTree>
    <p:extLst>
      <p:ext uri="{BB962C8B-B14F-4D97-AF65-F5344CB8AC3E}">
        <p14:creationId xmlns:p14="http://schemas.microsoft.com/office/powerpoint/2010/main" val="3593187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1ABCFA-D0FA-40E8-BCF7-ED9E095A04D6}"/>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464861A8-1EEE-425F-8E74-B00A538D4B92}"/>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91744867-F312-40EB-9D42-69464EC964C8}"/>
              </a:ext>
            </a:extLst>
          </p:cNvPr>
          <p:cNvSpPr/>
          <p:nvPr/>
        </p:nvSpPr>
        <p:spPr>
          <a:xfrm>
            <a:off x="0" y="563520"/>
            <a:ext cx="12192000"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  Sulphur Springs Fix-It Overview </a:t>
            </a:r>
          </a:p>
        </p:txBody>
      </p:sp>
      <p:pic>
        <p:nvPicPr>
          <p:cNvPr id="7" name="Picture 6" descr="A picture containing map&#10;&#10;Description automatically generated">
            <a:extLst>
              <a:ext uri="{FF2B5EF4-FFF2-40B4-BE49-F238E27FC236}">
                <a16:creationId xmlns:a16="http://schemas.microsoft.com/office/drawing/2014/main" id="{6669C6AF-535C-4E02-9865-50480A33D710}"/>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l="4861" r="4629" b="2952"/>
          <a:stretch>
            <a:fillRect/>
          </a:stretch>
        </p:blipFill>
        <p:spPr bwMode="auto">
          <a:xfrm>
            <a:off x="7228529" y="-4248"/>
            <a:ext cx="4905620" cy="701366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A1624DD9-C30A-4F2C-A615-B0CA90A5B1D7}"/>
              </a:ext>
            </a:extLst>
          </p:cNvPr>
          <p:cNvSpPr>
            <a:spLocks noGrp="1"/>
          </p:cNvSpPr>
          <p:nvPr>
            <p:ph idx="1"/>
          </p:nvPr>
        </p:nvSpPr>
        <p:spPr/>
        <p:txBody>
          <a:bodyPr/>
          <a:lstStyle/>
          <a:p>
            <a:endParaRPr lang="en-US"/>
          </a:p>
        </p:txBody>
      </p:sp>
      <p:pic>
        <p:nvPicPr>
          <p:cNvPr id="12" name="Content Placeholder 5">
            <a:extLst>
              <a:ext uri="{FF2B5EF4-FFF2-40B4-BE49-F238E27FC236}">
                <a16:creationId xmlns:a16="http://schemas.microsoft.com/office/drawing/2014/main" id="{964EF784-F3E1-4A93-8CC4-7558C0DDE6AA}"/>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1236918" y="1690688"/>
            <a:ext cx="4751132" cy="5200271"/>
          </a:xfrm>
          <a:prstGeom prst="rect">
            <a:avLst/>
          </a:prstGeom>
        </p:spPr>
      </p:pic>
    </p:spTree>
    <p:extLst>
      <p:ext uri="{BB962C8B-B14F-4D97-AF65-F5344CB8AC3E}">
        <p14:creationId xmlns:p14="http://schemas.microsoft.com/office/powerpoint/2010/main" val="1856291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441E65D-99B5-4763-B44B-66BC5FF04569}"/>
              </a:ext>
            </a:extLst>
          </p:cNvPr>
          <p:cNvSpPr/>
          <p:nvPr/>
        </p:nvSpPr>
        <p:spPr>
          <a:xfrm>
            <a:off x="-3561" y="563520"/>
            <a:ext cx="9158189"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3200" dirty="0">
                <a:solidFill>
                  <a:schemeClr val="tx1"/>
                </a:solidFill>
                <a:latin typeface="Trebuchet MS"/>
              </a:rPr>
              <a:t> </a:t>
            </a:r>
            <a:r>
              <a:rPr kumimoji="0" lang="en-US" sz="3200" b="0" i="0" u="none" strike="noStrike" kern="1200" cap="none" spc="0" normalizeH="0" baseline="0" noProof="0" dirty="0">
                <a:ln>
                  <a:noFill/>
                </a:ln>
                <a:solidFill>
                  <a:schemeClr val="tx1"/>
                </a:solidFill>
                <a:effectLst/>
                <a:uLnTx/>
                <a:uFillTx/>
                <a:latin typeface="Trebuchet MS"/>
              </a:rPr>
              <a:t>Fix-It Ideas: Sulphur Springs</a:t>
            </a:r>
            <a:endParaRPr lang="en-US" sz="3200" b="0" i="0" u="none" strike="noStrike" kern="1200" cap="none" spc="0" normalizeH="0" baseline="0" noProof="0" dirty="0">
              <a:ln>
                <a:noFill/>
              </a:ln>
              <a:solidFill>
                <a:schemeClr val="tx1"/>
              </a:solidFill>
              <a:effectLst/>
              <a:uLnTx/>
              <a:uFillTx/>
              <a:latin typeface="Trebuchet MS"/>
            </a:endParaRPr>
          </a:p>
        </p:txBody>
      </p:sp>
      <p:pic>
        <p:nvPicPr>
          <p:cNvPr id="3" name="Picture 2" descr="Map&#10;&#10;Description automatically generated">
            <a:extLst>
              <a:ext uri="{FF2B5EF4-FFF2-40B4-BE49-F238E27FC236}">
                <a16:creationId xmlns:a16="http://schemas.microsoft.com/office/drawing/2014/main" id="{D2252C02-1850-4B42-9DC9-AF050852112B}"/>
              </a:ext>
            </a:extLst>
          </p:cNvPr>
          <p:cNvPicPr>
            <a:picLocks noChangeAspect="1"/>
          </p:cNvPicPr>
          <p:nvPr/>
        </p:nvPicPr>
        <p:blipFill rotWithShape="1">
          <a:blip r:embed="rId3">
            <a:extLst>
              <a:ext uri="{28A0092B-C50C-407E-A947-70E740481C1C}">
                <a14:useLocalDpi xmlns:a14="http://schemas.microsoft.com/office/drawing/2010/main" val="0"/>
              </a:ext>
            </a:extLst>
          </a:blip>
          <a:srcRect t="56462" b="10661"/>
          <a:stretch/>
        </p:blipFill>
        <p:spPr>
          <a:xfrm>
            <a:off x="4928783" y="2001032"/>
            <a:ext cx="6900820" cy="3506270"/>
          </a:xfrm>
          <a:prstGeom prst="rect">
            <a:avLst/>
          </a:prstGeom>
        </p:spPr>
      </p:pic>
      <p:pic>
        <p:nvPicPr>
          <p:cNvPr id="7" name="Picture 6" descr="Map&#10;&#10;Description automatically generated">
            <a:extLst>
              <a:ext uri="{FF2B5EF4-FFF2-40B4-BE49-F238E27FC236}">
                <a16:creationId xmlns:a16="http://schemas.microsoft.com/office/drawing/2014/main" id="{9ABECC83-0C0F-43A1-9BCB-844BF3209C90}"/>
              </a:ext>
            </a:extLst>
          </p:cNvPr>
          <p:cNvPicPr>
            <a:picLocks noChangeAspect="1"/>
          </p:cNvPicPr>
          <p:nvPr/>
        </p:nvPicPr>
        <p:blipFill rotWithShape="1">
          <a:blip r:embed="rId3">
            <a:extLst>
              <a:ext uri="{28A0092B-C50C-407E-A947-70E740481C1C}">
                <a14:useLocalDpi xmlns:a14="http://schemas.microsoft.com/office/drawing/2010/main" val="0"/>
              </a:ext>
            </a:extLst>
          </a:blip>
          <a:srcRect t="5502" b="44635"/>
          <a:stretch/>
        </p:blipFill>
        <p:spPr>
          <a:xfrm>
            <a:off x="171359" y="2001032"/>
            <a:ext cx="4549991" cy="3506270"/>
          </a:xfrm>
          <a:prstGeom prst="rect">
            <a:avLst/>
          </a:prstGeom>
        </p:spPr>
      </p:pic>
    </p:spTree>
    <p:extLst>
      <p:ext uri="{BB962C8B-B14F-4D97-AF65-F5344CB8AC3E}">
        <p14:creationId xmlns:p14="http://schemas.microsoft.com/office/powerpoint/2010/main" val="3901198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441E65D-99B5-4763-B44B-66BC5FF04569}"/>
              </a:ext>
            </a:extLst>
          </p:cNvPr>
          <p:cNvSpPr/>
          <p:nvPr/>
        </p:nvSpPr>
        <p:spPr>
          <a:xfrm>
            <a:off x="-3561" y="563520"/>
            <a:ext cx="9158189"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3200" dirty="0">
                <a:solidFill>
                  <a:schemeClr val="tx1"/>
                </a:solidFill>
                <a:latin typeface="Trebuchet MS"/>
              </a:rPr>
              <a:t> </a:t>
            </a:r>
            <a:r>
              <a:rPr kumimoji="0" lang="en-US" sz="3200" b="0" i="0" u="none" strike="noStrike" kern="1200" cap="none" spc="0" normalizeH="0" baseline="0" noProof="0" dirty="0">
                <a:ln>
                  <a:noFill/>
                </a:ln>
                <a:solidFill>
                  <a:schemeClr val="tx1"/>
                </a:solidFill>
                <a:effectLst/>
                <a:uLnTx/>
                <a:uFillTx/>
                <a:latin typeface="Trebuchet MS"/>
              </a:rPr>
              <a:t>Fix-It Ideas: Upper Tampa Bay Trail</a:t>
            </a:r>
            <a:endParaRPr lang="en-US" sz="3200" b="0" i="0" u="none" strike="noStrike" kern="1200" cap="none" spc="0" normalizeH="0" baseline="0" noProof="0" dirty="0">
              <a:ln>
                <a:noFill/>
              </a:ln>
              <a:solidFill>
                <a:schemeClr val="tx1"/>
              </a:solidFill>
              <a:effectLst/>
              <a:uLnTx/>
              <a:uFillTx/>
              <a:latin typeface="Trebuchet MS"/>
            </a:endParaRPr>
          </a:p>
        </p:txBody>
      </p:sp>
      <p:pic>
        <p:nvPicPr>
          <p:cNvPr id="6" name="Picture 5" descr="Text&#10;&#10;Description automatically generated">
            <a:extLst>
              <a:ext uri="{FF2B5EF4-FFF2-40B4-BE49-F238E27FC236}">
                <a16:creationId xmlns:a16="http://schemas.microsoft.com/office/drawing/2014/main" id="{852C3604-8E92-4B74-AF9B-D3022C5D70DC}"/>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l="3241" r="6713"/>
          <a:stretch>
            <a:fillRect/>
          </a:stretch>
        </p:blipFill>
        <p:spPr bwMode="auto">
          <a:xfrm>
            <a:off x="7312970" y="0"/>
            <a:ext cx="4707671" cy="6971914"/>
          </a:xfrm>
          <a:prstGeom prst="rect">
            <a:avLst/>
          </a:prstGeom>
          <a:ln w="1270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Content Placeholder 5">
            <a:extLst>
              <a:ext uri="{FF2B5EF4-FFF2-40B4-BE49-F238E27FC236}">
                <a16:creationId xmlns:a16="http://schemas.microsoft.com/office/drawing/2014/main" id="{FE8341D9-6C3A-48E5-9A5C-112F322F6E7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3187" t="25133" r="4596" b="4821"/>
          <a:stretch/>
        </p:blipFill>
        <p:spPr>
          <a:xfrm>
            <a:off x="1659890" y="1698576"/>
            <a:ext cx="3722443" cy="4807053"/>
          </a:xfrm>
        </p:spPr>
      </p:pic>
    </p:spTree>
    <p:extLst>
      <p:ext uri="{BB962C8B-B14F-4D97-AF65-F5344CB8AC3E}">
        <p14:creationId xmlns:p14="http://schemas.microsoft.com/office/powerpoint/2010/main" val="1437327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441E65D-99B5-4763-B44B-66BC5FF04569}"/>
              </a:ext>
            </a:extLst>
          </p:cNvPr>
          <p:cNvSpPr/>
          <p:nvPr/>
        </p:nvSpPr>
        <p:spPr>
          <a:xfrm>
            <a:off x="-3561" y="563520"/>
            <a:ext cx="9158189"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3200" dirty="0">
                <a:solidFill>
                  <a:schemeClr val="tx1"/>
                </a:solidFill>
                <a:latin typeface="Trebuchet MS"/>
              </a:rPr>
              <a:t> </a:t>
            </a:r>
            <a:r>
              <a:rPr kumimoji="0" lang="en-US" sz="3200" b="0" i="0" u="none" strike="noStrike" kern="1200" cap="none" spc="0" normalizeH="0" baseline="0" noProof="0" dirty="0">
                <a:ln>
                  <a:noFill/>
                </a:ln>
                <a:solidFill>
                  <a:schemeClr val="tx1"/>
                </a:solidFill>
                <a:effectLst/>
                <a:uLnTx/>
                <a:uFillTx/>
                <a:latin typeface="Trebuchet MS"/>
              </a:rPr>
              <a:t>Fix-It Ideas: Upper Tampa Bay Trail</a:t>
            </a:r>
            <a:endParaRPr lang="en-US" sz="3200" b="0" i="0" u="none" strike="noStrike" kern="1200" cap="none" spc="0" normalizeH="0" baseline="0" noProof="0" dirty="0">
              <a:ln>
                <a:noFill/>
              </a:ln>
              <a:solidFill>
                <a:schemeClr val="tx1"/>
              </a:solidFill>
              <a:effectLst/>
              <a:uLnTx/>
              <a:uFillTx/>
              <a:latin typeface="Trebuchet MS"/>
            </a:endParaRPr>
          </a:p>
        </p:txBody>
      </p:sp>
      <p:pic>
        <p:nvPicPr>
          <p:cNvPr id="7" name="Picture 6" descr="A picture containing map&#10;&#10;Description automatically generated">
            <a:extLst>
              <a:ext uri="{FF2B5EF4-FFF2-40B4-BE49-F238E27FC236}">
                <a16:creationId xmlns:a16="http://schemas.microsoft.com/office/drawing/2014/main" id="{29450C6D-13F1-4220-9D87-9FA55DCAE9F6}"/>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l="1852" r="4398" b="1736"/>
          <a:stretch>
            <a:fillRect/>
          </a:stretch>
        </p:blipFill>
        <p:spPr bwMode="auto">
          <a:xfrm>
            <a:off x="7180546" y="-72947"/>
            <a:ext cx="5011454" cy="7003893"/>
          </a:xfrm>
          <a:prstGeom prst="rect">
            <a:avLst/>
          </a:prstGeom>
          <a:ln w="1270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Picture 9" descr="A picture containing person&#10;&#10;Description automatically generated">
            <a:extLst>
              <a:ext uri="{FF2B5EF4-FFF2-40B4-BE49-F238E27FC236}">
                <a16:creationId xmlns:a16="http://schemas.microsoft.com/office/drawing/2014/main" id="{7F8532C1-0CB7-4F57-990B-0E0563DE80D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02213" y="2448766"/>
            <a:ext cx="4985127" cy="373884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8675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441E65D-99B5-4763-B44B-66BC5FF04569}"/>
              </a:ext>
            </a:extLst>
          </p:cNvPr>
          <p:cNvSpPr/>
          <p:nvPr/>
        </p:nvSpPr>
        <p:spPr>
          <a:xfrm>
            <a:off x="-3561" y="563520"/>
            <a:ext cx="9158189"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3200" dirty="0">
                <a:solidFill>
                  <a:schemeClr val="tx1"/>
                </a:solidFill>
                <a:latin typeface="Trebuchet MS"/>
              </a:rPr>
              <a:t> </a:t>
            </a:r>
            <a:r>
              <a:rPr kumimoji="0" lang="en-US" sz="3200" b="0" i="0" u="none" strike="noStrike" kern="1200" cap="none" spc="0" normalizeH="0" baseline="0" noProof="0" dirty="0">
                <a:ln>
                  <a:noFill/>
                </a:ln>
                <a:solidFill>
                  <a:schemeClr val="tx1"/>
                </a:solidFill>
                <a:effectLst/>
                <a:uLnTx/>
                <a:uFillTx/>
                <a:latin typeface="Trebuchet MS"/>
              </a:rPr>
              <a:t>Fix-It Ideas: Upper Tampa Bay Trail</a:t>
            </a:r>
            <a:endParaRPr lang="en-US" sz="3200" b="0" i="0" u="none" strike="noStrike" kern="1200" cap="none" spc="0" normalizeH="0" baseline="0" noProof="0" dirty="0">
              <a:ln>
                <a:noFill/>
              </a:ln>
              <a:solidFill>
                <a:schemeClr val="tx1"/>
              </a:solidFill>
              <a:effectLst/>
              <a:uLnTx/>
              <a:uFillTx/>
              <a:latin typeface="Trebuchet MS"/>
            </a:endParaRPr>
          </a:p>
        </p:txBody>
      </p:sp>
      <p:pic>
        <p:nvPicPr>
          <p:cNvPr id="4" name="Picture 3" descr="A picture containing map&#10;&#10;Description automatically generated">
            <a:extLst>
              <a:ext uri="{FF2B5EF4-FFF2-40B4-BE49-F238E27FC236}">
                <a16:creationId xmlns:a16="http://schemas.microsoft.com/office/drawing/2014/main" id="{24E83401-77DC-47BA-BD97-4F55D8166ADF}"/>
              </a:ext>
            </a:extLst>
          </p:cNvPr>
          <p:cNvPicPr>
            <a:picLocks noChangeAspect="1"/>
          </p:cNvPicPr>
          <p:nvPr/>
        </p:nvPicPr>
        <p:blipFill rotWithShape="1">
          <a:blip r:embed="rId3">
            <a:extLst>
              <a:ext uri="{28A0092B-C50C-407E-A947-70E740481C1C}">
                <a14:useLocalDpi xmlns:a14="http://schemas.microsoft.com/office/drawing/2010/main" val="0"/>
              </a:ext>
            </a:extLst>
          </a:blip>
          <a:srcRect t="4237" b="5068"/>
          <a:stretch/>
        </p:blipFill>
        <p:spPr>
          <a:xfrm>
            <a:off x="7203285" y="79087"/>
            <a:ext cx="4884946" cy="6846992"/>
          </a:xfrm>
          <a:prstGeom prst="rect">
            <a:avLst/>
          </a:prstGeom>
        </p:spPr>
      </p:pic>
      <p:pic>
        <p:nvPicPr>
          <p:cNvPr id="6" name="Picture 5" descr="Map&#10;&#10;Description automatically generated with medium confidence">
            <a:extLst>
              <a:ext uri="{FF2B5EF4-FFF2-40B4-BE49-F238E27FC236}">
                <a16:creationId xmlns:a16="http://schemas.microsoft.com/office/drawing/2014/main" id="{2CD631CD-F60D-44AC-A678-4CA944A6F53D}"/>
              </a:ext>
            </a:extLst>
          </p:cNvPr>
          <p:cNvPicPr>
            <a:picLocks noChangeAspect="1"/>
          </p:cNvPicPr>
          <p:nvPr/>
        </p:nvPicPr>
        <p:blipFill rotWithShape="1">
          <a:blip r:embed="rId4">
            <a:extLst>
              <a:ext uri="{28A0092B-C50C-407E-A947-70E740481C1C}">
                <a14:useLocalDpi xmlns:a14="http://schemas.microsoft.com/office/drawing/2010/main" val="0"/>
              </a:ext>
            </a:extLst>
          </a:blip>
          <a:srcRect t="9966" b="25559"/>
          <a:stretch/>
        </p:blipFill>
        <p:spPr>
          <a:xfrm>
            <a:off x="1083748" y="1732081"/>
            <a:ext cx="5032228" cy="5014264"/>
          </a:xfrm>
          <a:prstGeom prst="rect">
            <a:avLst/>
          </a:prstGeom>
        </p:spPr>
      </p:pic>
    </p:spTree>
    <p:extLst>
      <p:ext uri="{BB962C8B-B14F-4D97-AF65-F5344CB8AC3E}">
        <p14:creationId xmlns:p14="http://schemas.microsoft.com/office/powerpoint/2010/main" val="177537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957909" y="2468427"/>
            <a:ext cx="8655991" cy="46474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Changed the project name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Added additional Fix-it Ideas to the final documents:</a:t>
            </a:r>
          </a:p>
          <a:p>
            <a:pPr marL="742950" lvl="1" indent="-285750">
              <a:buFont typeface="Wingdings" panose="05000000000000000000" pitchFamily="2" charset="2"/>
              <a:buChar char="§"/>
              <a:defRPr/>
            </a:pPr>
            <a:r>
              <a:rPr lang="en-US" sz="1600" dirty="0">
                <a:solidFill>
                  <a:prstClr val="white"/>
                </a:solidFill>
                <a:latin typeface="Trebuchet MS" panose="020B0603020202020204" pitchFamily="34" charset="0"/>
              </a:rPr>
              <a:t>Widen portion of the trail to 12-feet minimum, ideally 15-feet (this portion of trail is currently 8-feet) (UTBT)</a:t>
            </a:r>
          </a:p>
          <a:p>
            <a:pPr marL="742950" lvl="1" indent="-285750">
              <a:buFont typeface="Wingdings" panose="05000000000000000000" pitchFamily="2" charset="2"/>
              <a:buChar char="§"/>
              <a:defRPr/>
            </a:pPr>
            <a:r>
              <a:rPr lang="en-US" sz="1600" dirty="0">
                <a:solidFill>
                  <a:prstClr val="white"/>
                </a:solidFill>
                <a:latin typeface="Trebuchet MS" panose="020B0603020202020204" pitchFamily="34" charset="0"/>
              </a:rPr>
              <a:t>Identify opportunities to connect to the Double Branch Trail and Pinellas Trail System (UTBT)</a:t>
            </a:r>
          </a:p>
          <a:p>
            <a:pPr marL="742950" lvl="1" indent="-285750">
              <a:buFont typeface="Wingdings" panose="05000000000000000000" pitchFamily="2" charset="2"/>
              <a:buChar char="§"/>
              <a:defRPr/>
            </a:pPr>
            <a:r>
              <a:rPr lang="en-US" sz="1600" dirty="0">
                <a:solidFill>
                  <a:prstClr val="white"/>
                </a:solidFill>
                <a:latin typeface="Trebuchet MS" panose="020B0603020202020204" pitchFamily="34" charset="0"/>
              </a:rPr>
              <a:t>Add a marked crosswalk and evaluate for other enhancement such as rectangular rapid flashing beacon (RRFB) at the Champions Forest entrance (UTBT)</a:t>
            </a:r>
          </a:p>
          <a:p>
            <a:pPr marL="742950" lvl="1" indent="-285750">
              <a:buFont typeface="Wingdings" panose="05000000000000000000" pitchFamily="2" charset="2"/>
              <a:buChar char="§"/>
              <a:defRPr/>
            </a:pPr>
            <a:r>
              <a:rPr lang="en-US" sz="1600" dirty="0">
                <a:solidFill>
                  <a:prstClr val="white"/>
                </a:solidFill>
                <a:latin typeface="Trebuchet MS" panose="020B0603020202020204" pitchFamily="34" charset="0"/>
              </a:rPr>
              <a:t> Add way-finding signage and trail enhancements to connect UTBT to the Dog Park, Park and Ride Lot, and Bus Transfer on the other side of the river (UTBT)</a:t>
            </a:r>
          </a:p>
          <a:p>
            <a:pPr marL="742950" lvl="1" indent="-285750">
              <a:buFont typeface="Wingdings" panose="05000000000000000000" pitchFamily="2" charset="2"/>
              <a:buChar char="§"/>
              <a:defRPr/>
            </a:pPr>
            <a:r>
              <a:rPr lang="en-US" sz="1600" dirty="0">
                <a:solidFill>
                  <a:prstClr val="white"/>
                </a:solidFill>
                <a:latin typeface="Trebuchet MS" panose="020B0603020202020204" pitchFamily="34" charset="0"/>
              </a:rPr>
              <a:t>Improve maintenance of the Ehrlich Trailhead to improve visibility of the parking area from trail and surrounding businesses (UTBT)</a:t>
            </a:r>
          </a:p>
          <a:p>
            <a:pPr marL="742950" lvl="1" indent="-285750">
              <a:buFont typeface="Wingdings" panose="05000000000000000000" pitchFamily="2" charset="2"/>
              <a:buChar char="§"/>
              <a:defRPr/>
            </a:pPr>
            <a:r>
              <a:rPr lang="en-US" sz="1600" dirty="0">
                <a:solidFill>
                  <a:prstClr val="white"/>
                </a:solidFill>
                <a:latin typeface="Trebuchet MS" panose="020B0603020202020204" pitchFamily="34" charset="0"/>
              </a:rPr>
              <a:t>Add and enforce a 15 mile per hour speed limit on the trail (UTBT)</a:t>
            </a:r>
          </a:p>
          <a:p>
            <a:pPr marL="742950" lvl="1" indent="-285750">
              <a:buFont typeface="Wingdings" panose="05000000000000000000" pitchFamily="2" charset="2"/>
              <a:buChar char="§"/>
              <a:defRPr/>
            </a:pPr>
            <a:r>
              <a:rPr lang="en-US" sz="1600" dirty="0">
                <a:solidFill>
                  <a:prstClr val="white"/>
                </a:solidFill>
                <a:latin typeface="Trebuchet MS" panose="020B0603020202020204" pitchFamily="34" charset="0"/>
              </a:rPr>
              <a:t>Provide advisory bike lanes on low volume roadways connecting to the trail (UTBT)</a:t>
            </a:r>
          </a:p>
          <a:p>
            <a:pPr marL="742950" lvl="1" indent="-285750">
              <a:buFont typeface="Wingdings" panose="05000000000000000000" pitchFamily="2" charset="2"/>
              <a:buChar char="§"/>
              <a:defRPr/>
            </a:pPr>
            <a:r>
              <a:rPr lang="en-US" sz="1600" dirty="0">
                <a:solidFill>
                  <a:prstClr val="white"/>
                </a:solidFill>
                <a:latin typeface="Trebuchet MS" panose="020B0603020202020204" pitchFamily="34" charset="0"/>
              </a:rPr>
              <a:t>Develop shared parking process with retail centers along the trail (UTBT)</a:t>
            </a:r>
          </a:p>
          <a:p>
            <a:pPr marL="742950" lvl="1" indent="-285750">
              <a:buFont typeface="Wingdings" panose="05000000000000000000" pitchFamily="2" charset="2"/>
              <a:buChar char="§"/>
              <a:defRPr/>
            </a:pPr>
            <a:endParaRPr lang="en-US" sz="1600" dirty="0">
              <a:solidFill>
                <a:prstClr val="white"/>
              </a:solidFill>
              <a:latin typeface="Trebuchet MS" panose="020B0603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8" name="Rectangle 7">
            <a:extLst>
              <a:ext uri="{FF2B5EF4-FFF2-40B4-BE49-F238E27FC236}">
                <a16:creationId xmlns:a16="http://schemas.microsoft.com/office/drawing/2014/main" id="{9441E65D-99B5-4763-B44B-66BC5FF04569}"/>
              </a:ext>
            </a:extLst>
          </p:cNvPr>
          <p:cNvSpPr/>
          <p:nvPr/>
        </p:nvSpPr>
        <p:spPr>
          <a:xfrm>
            <a:off x="-3561" y="563520"/>
            <a:ext cx="9158189"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chemeClr val="tx1"/>
                </a:solidFill>
                <a:latin typeface="Trebuchet MS"/>
              </a:rPr>
              <a:t> </a:t>
            </a:r>
            <a:r>
              <a:rPr kumimoji="0" lang="en-US" sz="3200" b="0" i="0" u="none" strike="noStrike" kern="1200" cap="none" spc="0" normalizeH="0" baseline="0" noProof="0" dirty="0">
                <a:ln>
                  <a:noFill/>
                </a:ln>
                <a:solidFill>
                  <a:schemeClr val="tx1"/>
                </a:solidFill>
                <a:effectLst/>
                <a:uLnTx/>
                <a:uFillTx/>
                <a:latin typeface="Trebuchet MS"/>
              </a:rPr>
              <a:t>What was changed as a result of feedback? </a:t>
            </a:r>
            <a:endParaRPr lang="en-US" sz="3200" b="0" i="0" u="none" strike="noStrike" kern="1200" cap="none" spc="0" normalizeH="0" baseline="0" noProof="0" dirty="0">
              <a:ln>
                <a:noFill/>
              </a:ln>
              <a:solidFill>
                <a:schemeClr val="tx1"/>
              </a:solidFill>
              <a:effectLst/>
              <a:uLnTx/>
              <a:uFillTx/>
              <a:latin typeface="Trebuchet MS"/>
            </a:endParaRPr>
          </a:p>
        </p:txBody>
      </p:sp>
      <p:cxnSp>
        <p:nvCxnSpPr>
          <p:cNvPr id="17" name="Straight Connector 16">
            <a:extLst>
              <a:ext uri="{FF2B5EF4-FFF2-40B4-BE49-F238E27FC236}">
                <a16:creationId xmlns:a16="http://schemas.microsoft.com/office/drawing/2014/main" id="{6FF9EB5B-0F59-4929-90D5-2EAF136F28FD}"/>
              </a:ext>
            </a:extLst>
          </p:cNvPr>
          <p:cNvCxnSpPr>
            <a:cxnSpLocks/>
          </p:cNvCxnSpPr>
          <p:nvPr/>
        </p:nvCxnSpPr>
        <p:spPr>
          <a:xfrm flipH="1">
            <a:off x="829980" y="2534543"/>
            <a:ext cx="21268" cy="1304032"/>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656CBC-A3D1-42EF-A5FC-1613D25A53C7}"/>
              </a:ext>
            </a:extLst>
          </p:cNvPr>
          <p:cNvCxnSpPr>
            <a:cxnSpLocks/>
          </p:cNvCxnSpPr>
          <p:nvPr/>
        </p:nvCxnSpPr>
        <p:spPr>
          <a:xfrm flipH="1">
            <a:off x="318951" y="3257558"/>
            <a:ext cx="511029" cy="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9262C9-7E62-43DC-A6CB-CA3DCFDF6211}"/>
              </a:ext>
            </a:extLst>
          </p:cNvPr>
          <p:cNvCxnSpPr>
            <a:cxnSpLocks/>
          </p:cNvCxnSpPr>
          <p:nvPr/>
        </p:nvCxnSpPr>
        <p:spPr>
          <a:xfrm flipV="1">
            <a:off x="318951" y="1141679"/>
            <a:ext cx="1" cy="212651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917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957909" y="2468427"/>
            <a:ext cx="8655991" cy="50167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Added additional Fix-it Ideas to the final documents:</a:t>
            </a:r>
          </a:p>
          <a:p>
            <a:pPr marL="742950" lvl="1" indent="-285750">
              <a:buFont typeface="Wingdings" panose="05000000000000000000" pitchFamily="2" charset="2"/>
              <a:buChar char="§"/>
              <a:defRPr/>
            </a:pPr>
            <a:r>
              <a:rPr lang="en-US" sz="2000" dirty="0">
                <a:solidFill>
                  <a:prstClr val="white"/>
                </a:solidFill>
                <a:latin typeface="Trebuchet MS" panose="020B0603020202020204" pitchFamily="34" charset="0"/>
              </a:rPr>
              <a:t>Redesign on-site circulation and parking areas to prioritize walking and biking to the pool and park, as well as address existing drainage issues that result in standing water in the parking area  (Sulphur Springs)  </a:t>
            </a:r>
          </a:p>
          <a:p>
            <a:pPr marL="742950" lvl="1" indent="-285750">
              <a:buFont typeface="Wingdings" panose="05000000000000000000" pitchFamily="2" charset="2"/>
              <a:buChar char="§"/>
              <a:defRPr/>
            </a:pPr>
            <a:r>
              <a:rPr lang="en-US" sz="2000" dirty="0">
                <a:solidFill>
                  <a:prstClr val="white"/>
                </a:solidFill>
                <a:latin typeface="Trebuchet MS" panose="020B0603020202020204" pitchFamily="34" charset="0"/>
              </a:rPr>
              <a:t>Provide a walking connection to River Cove Park (Sulphur Springs)</a:t>
            </a:r>
          </a:p>
          <a:p>
            <a:pPr marL="742950" lvl="1" indent="-285750">
              <a:buFont typeface="Wingdings" panose="05000000000000000000" pitchFamily="2" charset="2"/>
              <a:buChar char="§"/>
              <a:defRPr/>
            </a:pPr>
            <a:r>
              <a:rPr lang="en-US" sz="2000" dirty="0">
                <a:solidFill>
                  <a:prstClr val="white"/>
                </a:solidFill>
                <a:latin typeface="Trebuchet MS" panose="020B0603020202020204" pitchFamily="34" charset="0"/>
              </a:rPr>
              <a:t>Evaluate signal timing strategies to reduce red light running and conflicts between roadway users (All Parks)</a:t>
            </a:r>
          </a:p>
          <a:p>
            <a:pPr marL="742950" lvl="1" indent="-285750">
              <a:buFont typeface="Wingdings" panose="05000000000000000000" pitchFamily="2" charset="2"/>
              <a:buChar char="§"/>
              <a:defRPr/>
            </a:pPr>
            <a:r>
              <a:rPr lang="en-US" sz="2000" dirty="0">
                <a:solidFill>
                  <a:prstClr val="white"/>
                </a:solidFill>
                <a:latin typeface="Trebuchet MS" panose="020B0603020202020204" pitchFamily="34" charset="0"/>
              </a:rPr>
              <a:t>Paint Conflict Zones between different travel modes, with an emphasis on roadways with bike lanes connecting to trails, parks and schools (All Parks)</a:t>
            </a:r>
          </a:p>
          <a:p>
            <a:pPr marL="742950" lvl="1" indent="-285750">
              <a:buFont typeface="Wingdings" panose="05000000000000000000" pitchFamily="2" charset="2"/>
              <a:buChar char="§"/>
              <a:defRPr/>
            </a:pPr>
            <a:r>
              <a:rPr lang="en-US" sz="2000" dirty="0">
                <a:solidFill>
                  <a:prstClr val="white"/>
                </a:solidFill>
                <a:latin typeface="Trebuchet MS" panose="020B0603020202020204" pitchFamily="34" charset="0"/>
              </a:rPr>
              <a:t>Prioritize connections to the park in the future Transit Oriented Development plans (Sulphur Springs)</a:t>
            </a:r>
          </a:p>
          <a:p>
            <a:pPr marL="742950" lvl="1" indent="-285750">
              <a:buFont typeface="Wingdings" panose="05000000000000000000" pitchFamily="2" charset="2"/>
              <a:buChar char="§"/>
              <a:defRPr/>
            </a:pPr>
            <a:endParaRPr lang="en-US" sz="1600" dirty="0">
              <a:solidFill>
                <a:prstClr val="white"/>
              </a:solidFill>
              <a:latin typeface="Trebuchet MS" panose="020B0603020202020204" pitchFamily="34" charset="0"/>
            </a:endParaRPr>
          </a:p>
          <a:p>
            <a:pPr marL="742950" lvl="1" indent="-285750">
              <a:buFont typeface="Wingdings" panose="05000000000000000000" pitchFamily="2" charset="2"/>
              <a:buChar char="§"/>
              <a:defRPr/>
            </a:pPr>
            <a:endParaRPr lang="en-US" sz="1600" dirty="0">
              <a:solidFill>
                <a:prstClr val="white"/>
              </a:solidFill>
              <a:latin typeface="Trebuchet MS" panose="020B0603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8" name="Rectangle 7">
            <a:extLst>
              <a:ext uri="{FF2B5EF4-FFF2-40B4-BE49-F238E27FC236}">
                <a16:creationId xmlns:a16="http://schemas.microsoft.com/office/drawing/2014/main" id="{9441E65D-99B5-4763-B44B-66BC5FF04569}"/>
              </a:ext>
            </a:extLst>
          </p:cNvPr>
          <p:cNvSpPr/>
          <p:nvPr/>
        </p:nvSpPr>
        <p:spPr>
          <a:xfrm>
            <a:off x="-3561" y="563520"/>
            <a:ext cx="9158189"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chemeClr val="tx1"/>
                </a:solidFill>
                <a:latin typeface="Trebuchet MS"/>
              </a:rPr>
              <a:t> </a:t>
            </a:r>
            <a:r>
              <a:rPr kumimoji="0" lang="en-US" sz="3200" b="0" i="0" u="none" strike="noStrike" kern="1200" cap="none" spc="0" normalizeH="0" baseline="0" noProof="0" dirty="0">
                <a:ln>
                  <a:noFill/>
                </a:ln>
                <a:solidFill>
                  <a:schemeClr val="tx1"/>
                </a:solidFill>
                <a:effectLst/>
                <a:uLnTx/>
                <a:uFillTx/>
                <a:latin typeface="Trebuchet MS"/>
              </a:rPr>
              <a:t>What was changed as a result of feedback? </a:t>
            </a:r>
            <a:endParaRPr lang="en-US" sz="3200" b="0" i="0" u="none" strike="noStrike" kern="1200" cap="none" spc="0" normalizeH="0" baseline="0" noProof="0" dirty="0">
              <a:ln>
                <a:noFill/>
              </a:ln>
              <a:solidFill>
                <a:schemeClr val="tx1"/>
              </a:solidFill>
              <a:effectLst/>
              <a:uLnTx/>
              <a:uFillTx/>
              <a:latin typeface="Trebuchet MS"/>
            </a:endParaRPr>
          </a:p>
        </p:txBody>
      </p:sp>
      <p:cxnSp>
        <p:nvCxnSpPr>
          <p:cNvPr id="17" name="Straight Connector 16">
            <a:extLst>
              <a:ext uri="{FF2B5EF4-FFF2-40B4-BE49-F238E27FC236}">
                <a16:creationId xmlns:a16="http://schemas.microsoft.com/office/drawing/2014/main" id="{6FF9EB5B-0F59-4929-90D5-2EAF136F28FD}"/>
              </a:ext>
            </a:extLst>
          </p:cNvPr>
          <p:cNvCxnSpPr>
            <a:cxnSpLocks/>
          </p:cNvCxnSpPr>
          <p:nvPr/>
        </p:nvCxnSpPr>
        <p:spPr>
          <a:xfrm flipH="1">
            <a:off x="829980" y="2534543"/>
            <a:ext cx="21268" cy="1304032"/>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656CBC-A3D1-42EF-A5FC-1613D25A53C7}"/>
              </a:ext>
            </a:extLst>
          </p:cNvPr>
          <p:cNvCxnSpPr>
            <a:cxnSpLocks/>
          </p:cNvCxnSpPr>
          <p:nvPr/>
        </p:nvCxnSpPr>
        <p:spPr>
          <a:xfrm flipH="1">
            <a:off x="318951" y="3257558"/>
            <a:ext cx="511029" cy="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9262C9-7E62-43DC-A6CB-CA3DCFDF6211}"/>
              </a:ext>
            </a:extLst>
          </p:cNvPr>
          <p:cNvCxnSpPr>
            <a:cxnSpLocks/>
          </p:cNvCxnSpPr>
          <p:nvPr/>
        </p:nvCxnSpPr>
        <p:spPr>
          <a:xfrm flipV="1">
            <a:off x="318951" y="1141679"/>
            <a:ext cx="1" cy="212651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202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957909" y="2468427"/>
            <a:ext cx="5869181" cy="304698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Select your park location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Conduct existing conditions assessment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Solicit feedback from the public and other stakeholders </a:t>
            </a: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Identify potential Countermeasures </a:t>
            </a:r>
          </a:p>
          <a:p>
            <a:pPr marL="742950" lvl="1" indent="-285750">
              <a:buFont typeface="Wingdings" panose="05000000000000000000" pitchFamily="2" charset="2"/>
              <a:buChar char="§"/>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Think big and s</a:t>
            </a:r>
            <a:r>
              <a:rPr lang="en-US" sz="2400" dirty="0">
                <a:solidFill>
                  <a:prstClr val="white"/>
                </a:solidFill>
                <a:latin typeface="Trebuchet MS" panose="020B0603020202020204" pitchFamily="34" charset="0"/>
              </a:rPr>
              <a:t>mall </a:t>
            </a:r>
          </a:p>
          <a:p>
            <a:pPr marL="285750" indent="-285750">
              <a:buFont typeface="Wingdings" panose="05000000000000000000" pitchFamily="2" charset="2"/>
              <a:buChar char="§"/>
              <a:defRPr/>
            </a:pPr>
            <a:r>
              <a:rPr lang="en-US" sz="2400" dirty="0">
                <a:solidFill>
                  <a:prstClr val="white"/>
                </a:solidFill>
                <a:latin typeface="Trebuchet MS" panose="020B0603020202020204" pitchFamily="34" charset="0"/>
              </a:rPr>
              <a:t>Monitor</a:t>
            </a: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Outcomes and </a:t>
            </a:r>
            <a:r>
              <a:rPr lang="en-US" sz="2400" dirty="0">
                <a:solidFill>
                  <a:prstClr val="white"/>
                </a:solidFill>
                <a:latin typeface="Trebuchet MS" panose="020B0603020202020204" pitchFamily="34" charset="0"/>
              </a:rPr>
              <a:t>Identify Potential Funding Sources </a:t>
            </a: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p>
        </p:txBody>
      </p:sp>
      <p:sp>
        <p:nvSpPr>
          <p:cNvPr id="8" name="Rectangle 7">
            <a:extLst>
              <a:ext uri="{FF2B5EF4-FFF2-40B4-BE49-F238E27FC236}">
                <a16:creationId xmlns:a16="http://schemas.microsoft.com/office/drawing/2014/main" id="{9441E65D-99B5-4763-B44B-66BC5FF04569}"/>
              </a:ext>
            </a:extLst>
          </p:cNvPr>
          <p:cNvSpPr/>
          <p:nvPr/>
        </p:nvSpPr>
        <p:spPr>
          <a:xfrm>
            <a:off x="-3561" y="563520"/>
            <a:ext cx="9158189"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3200" dirty="0">
                <a:solidFill>
                  <a:schemeClr val="tx1"/>
                </a:solidFill>
                <a:latin typeface="Trebuchet MS"/>
              </a:rPr>
              <a:t> </a:t>
            </a:r>
            <a:r>
              <a:rPr kumimoji="0" lang="en-US" sz="3200" b="0" i="0" u="none" strike="noStrike" kern="1200" cap="none" spc="0" normalizeH="0" baseline="0" noProof="0" dirty="0">
                <a:ln>
                  <a:noFill/>
                </a:ln>
                <a:solidFill>
                  <a:schemeClr val="tx1"/>
                </a:solidFill>
                <a:effectLst/>
                <a:uLnTx/>
                <a:uFillTx/>
                <a:latin typeface="Trebuchet MS"/>
              </a:rPr>
              <a:t>How to Guide</a:t>
            </a:r>
            <a:endParaRPr lang="en-US" sz="3200" b="0" i="0" u="none" strike="noStrike" kern="1200" cap="none" spc="0" normalizeH="0" baseline="0" noProof="0" dirty="0">
              <a:ln>
                <a:noFill/>
              </a:ln>
              <a:solidFill>
                <a:schemeClr val="tx1"/>
              </a:solidFill>
              <a:effectLst/>
              <a:uLnTx/>
              <a:uFillTx/>
              <a:latin typeface="Trebuchet MS"/>
            </a:endParaRPr>
          </a:p>
        </p:txBody>
      </p:sp>
      <p:cxnSp>
        <p:nvCxnSpPr>
          <p:cNvPr id="17" name="Straight Connector 16">
            <a:extLst>
              <a:ext uri="{FF2B5EF4-FFF2-40B4-BE49-F238E27FC236}">
                <a16:creationId xmlns:a16="http://schemas.microsoft.com/office/drawing/2014/main" id="{6FF9EB5B-0F59-4929-90D5-2EAF136F28FD}"/>
              </a:ext>
            </a:extLst>
          </p:cNvPr>
          <p:cNvCxnSpPr>
            <a:cxnSpLocks/>
          </p:cNvCxnSpPr>
          <p:nvPr/>
        </p:nvCxnSpPr>
        <p:spPr>
          <a:xfrm flipH="1">
            <a:off x="829980" y="2534543"/>
            <a:ext cx="21268" cy="1304032"/>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656CBC-A3D1-42EF-A5FC-1613D25A53C7}"/>
              </a:ext>
            </a:extLst>
          </p:cNvPr>
          <p:cNvCxnSpPr>
            <a:cxnSpLocks/>
          </p:cNvCxnSpPr>
          <p:nvPr/>
        </p:nvCxnSpPr>
        <p:spPr>
          <a:xfrm flipH="1">
            <a:off x="318951" y="3257558"/>
            <a:ext cx="511029" cy="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9262C9-7E62-43DC-A6CB-CA3DCFDF6211}"/>
              </a:ext>
            </a:extLst>
          </p:cNvPr>
          <p:cNvCxnSpPr>
            <a:cxnSpLocks/>
          </p:cNvCxnSpPr>
          <p:nvPr/>
        </p:nvCxnSpPr>
        <p:spPr>
          <a:xfrm flipV="1">
            <a:off x="318951" y="1141679"/>
            <a:ext cx="1" cy="212651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A9A7837-EF8A-4365-A167-4BA3592C80EC}"/>
              </a:ext>
            </a:extLst>
          </p:cNvPr>
          <p:cNvPicPr>
            <a:picLocks noChangeAspect="1"/>
          </p:cNvPicPr>
          <p:nvPr/>
        </p:nvPicPr>
        <p:blipFill>
          <a:blip r:embed="rId3"/>
          <a:stretch>
            <a:fillRect/>
          </a:stretch>
        </p:blipFill>
        <p:spPr>
          <a:xfrm>
            <a:off x="7206287" y="1774366"/>
            <a:ext cx="4666759" cy="4620276"/>
          </a:xfrm>
          <a:prstGeom prst="rect">
            <a:avLst/>
          </a:prstGeom>
        </p:spPr>
      </p:pic>
    </p:spTree>
    <p:extLst>
      <p:ext uri="{BB962C8B-B14F-4D97-AF65-F5344CB8AC3E}">
        <p14:creationId xmlns:p14="http://schemas.microsoft.com/office/powerpoint/2010/main" val="3980745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0" y="1"/>
            <a:ext cx="12192000" cy="5005770"/>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C379A37-C288-47F8-9741-841257170D28}"/>
              </a:ext>
            </a:extLst>
          </p:cNvPr>
          <p:cNvSpPr txBox="1"/>
          <p:nvPr/>
        </p:nvSpPr>
        <p:spPr>
          <a:xfrm>
            <a:off x="2339662" y="2444766"/>
            <a:ext cx="7851453" cy="2554545"/>
          </a:xfrm>
          <a:prstGeom prst="rect">
            <a:avLst/>
          </a:prstGeom>
          <a:noFill/>
        </p:spPr>
        <p:txBody>
          <a:bodyPr wrap="square" rtlCol="0">
            <a:spAutoFit/>
          </a:bodyPr>
          <a:lstStyle/>
          <a:p>
            <a:r>
              <a:rPr lang="en-US" sz="3200" dirty="0">
                <a:solidFill>
                  <a:schemeClr val="bg1"/>
                </a:solidFill>
                <a:latin typeface="Trebuchet MS" panose="020B0603020202020204" pitchFamily="34" charset="0"/>
              </a:rPr>
              <a:t>After approval, we will work with our partner agencies to advance some of the projects identified and continue outreach to area HOAs and others to continue project momentum  </a:t>
            </a:r>
          </a:p>
        </p:txBody>
      </p:sp>
      <p:sp>
        <p:nvSpPr>
          <p:cNvPr id="8" name="Rectangle 7">
            <a:extLst>
              <a:ext uri="{FF2B5EF4-FFF2-40B4-BE49-F238E27FC236}">
                <a16:creationId xmlns:a16="http://schemas.microsoft.com/office/drawing/2014/main" id="{9441E65D-99B5-4763-B44B-66BC5FF04569}"/>
              </a:ext>
            </a:extLst>
          </p:cNvPr>
          <p:cNvSpPr/>
          <p:nvPr/>
        </p:nvSpPr>
        <p:spPr>
          <a:xfrm>
            <a:off x="-3561" y="563520"/>
            <a:ext cx="12195561"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chemeClr val="tx1"/>
                </a:solidFill>
                <a:latin typeface="Trebuchet MS"/>
              </a:rPr>
              <a:t>Next Steps </a:t>
            </a:r>
            <a:endParaRPr lang="en-US" sz="3200" dirty="0">
              <a:solidFill>
                <a:schemeClr val="tx1"/>
              </a:solidFill>
              <a:latin typeface="Trebuchet MS" panose="020B0603020202020204" pitchFamily="34" charset="0"/>
            </a:endParaRPr>
          </a:p>
        </p:txBody>
      </p:sp>
      <p:cxnSp>
        <p:nvCxnSpPr>
          <p:cNvPr id="17" name="Straight Connector 16">
            <a:extLst>
              <a:ext uri="{FF2B5EF4-FFF2-40B4-BE49-F238E27FC236}">
                <a16:creationId xmlns:a16="http://schemas.microsoft.com/office/drawing/2014/main" id="{6FF9EB5B-0F59-4929-90D5-2EAF136F28FD}"/>
              </a:ext>
            </a:extLst>
          </p:cNvPr>
          <p:cNvCxnSpPr>
            <a:cxnSpLocks/>
          </p:cNvCxnSpPr>
          <p:nvPr/>
        </p:nvCxnSpPr>
        <p:spPr>
          <a:xfrm>
            <a:off x="2160834" y="2537751"/>
            <a:ext cx="0" cy="891249"/>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656CBC-A3D1-42EF-A5FC-1613D25A53C7}"/>
              </a:ext>
            </a:extLst>
          </p:cNvPr>
          <p:cNvCxnSpPr>
            <a:cxnSpLocks/>
          </p:cNvCxnSpPr>
          <p:nvPr/>
        </p:nvCxnSpPr>
        <p:spPr>
          <a:xfrm flipH="1">
            <a:off x="1649808" y="3022355"/>
            <a:ext cx="511029" cy="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9262C9-7E62-43DC-A6CB-CA3DCFDF6211}"/>
              </a:ext>
            </a:extLst>
          </p:cNvPr>
          <p:cNvCxnSpPr>
            <a:cxnSpLocks/>
          </p:cNvCxnSpPr>
          <p:nvPr/>
        </p:nvCxnSpPr>
        <p:spPr>
          <a:xfrm flipV="1">
            <a:off x="1649808" y="906293"/>
            <a:ext cx="1" cy="212651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pic>
        <p:nvPicPr>
          <p:cNvPr id="20" name="Picture 19" descr="A close up of a sign&#10;&#10;Description automatically generated">
            <a:extLst>
              <a:ext uri="{FF2B5EF4-FFF2-40B4-BE49-F238E27FC236}">
                <a16:creationId xmlns:a16="http://schemas.microsoft.com/office/drawing/2014/main" id="{22742ACF-EBB4-43C5-A81F-88CFFF591C87}"/>
              </a:ext>
            </a:extLst>
          </p:cNvPr>
          <p:cNvPicPr/>
          <p:nvPr/>
        </p:nvPicPr>
        <p:blipFill>
          <a:blip r:embed="rId3" cstate="screen">
            <a:extLst>
              <a:ext uri="{28A0092B-C50C-407E-A947-70E740481C1C}">
                <a14:useLocalDpi xmlns:a14="http://schemas.microsoft.com/office/drawing/2010/main"/>
              </a:ext>
            </a:extLst>
          </a:blip>
          <a:stretch>
            <a:fillRect/>
          </a:stretch>
        </p:blipFill>
        <p:spPr>
          <a:xfrm>
            <a:off x="3248660" y="4984919"/>
            <a:ext cx="1775460" cy="1979295"/>
          </a:xfrm>
          <a:prstGeom prst="rect">
            <a:avLst/>
          </a:prstGeom>
        </p:spPr>
      </p:pic>
      <p:pic>
        <p:nvPicPr>
          <p:cNvPr id="21" name="Picture 20" descr="A close up of a sign&#10;&#10;Description automatically generated">
            <a:extLst>
              <a:ext uri="{FF2B5EF4-FFF2-40B4-BE49-F238E27FC236}">
                <a16:creationId xmlns:a16="http://schemas.microsoft.com/office/drawing/2014/main" id="{0A25F10C-DE5B-4386-833B-4C3DB15312D7}"/>
              </a:ext>
            </a:extLst>
          </p:cNvPr>
          <p:cNvPicPr/>
          <p:nvPr/>
        </p:nvPicPr>
        <p:blipFill>
          <a:blip r:embed="rId4" cstate="screen">
            <a:extLst>
              <a:ext uri="{28A0092B-C50C-407E-A947-70E740481C1C}">
                <a14:useLocalDpi xmlns:a14="http://schemas.microsoft.com/office/drawing/2010/main"/>
              </a:ext>
            </a:extLst>
          </a:blip>
          <a:stretch>
            <a:fillRect/>
          </a:stretch>
        </p:blipFill>
        <p:spPr>
          <a:xfrm>
            <a:off x="8453120" y="5057309"/>
            <a:ext cx="1737995" cy="1938655"/>
          </a:xfrm>
          <a:prstGeom prst="rect">
            <a:avLst/>
          </a:prstGeom>
        </p:spPr>
      </p:pic>
      <p:pic>
        <p:nvPicPr>
          <p:cNvPr id="22" name="Picture 21" descr="A close up of a sign&#10;&#10;Description automatically generated">
            <a:extLst>
              <a:ext uri="{FF2B5EF4-FFF2-40B4-BE49-F238E27FC236}">
                <a16:creationId xmlns:a16="http://schemas.microsoft.com/office/drawing/2014/main" id="{F90BA961-4229-4164-BD45-73415BD4DC39}"/>
              </a:ext>
            </a:extLst>
          </p:cNvPr>
          <p:cNvPicPr/>
          <p:nvPr/>
        </p:nvPicPr>
        <p:blipFill>
          <a:blip r:embed="rId5" cstate="screen">
            <a:extLst>
              <a:ext uri="{28A0092B-C50C-407E-A947-70E740481C1C}">
                <a14:useLocalDpi xmlns:a14="http://schemas.microsoft.com/office/drawing/2010/main"/>
              </a:ext>
            </a:extLst>
          </a:blip>
          <a:stretch>
            <a:fillRect/>
          </a:stretch>
        </p:blipFill>
        <p:spPr>
          <a:xfrm>
            <a:off x="6816725" y="5118904"/>
            <a:ext cx="1579880" cy="1763395"/>
          </a:xfrm>
          <a:prstGeom prst="rect">
            <a:avLst/>
          </a:prstGeom>
        </p:spPr>
      </p:pic>
      <p:pic>
        <p:nvPicPr>
          <p:cNvPr id="23" name="Picture 22" descr="A picture containing device, meter&#10;&#10;Description automatically generated">
            <a:extLst>
              <a:ext uri="{FF2B5EF4-FFF2-40B4-BE49-F238E27FC236}">
                <a16:creationId xmlns:a16="http://schemas.microsoft.com/office/drawing/2014/main" id="{27EB6187-E583-4E3F-A73F-B55A50F38F69}"/>
              </a:ext>
            </a:extLst>
          </p:cNvPr>
          <p:cNvPicPr/>
          <p:nvPr/>
        </p:nvPicPr>
        <p:blipFill>
          <a:blip r:embed="rId6" cstate="screen">
            <a:extLst>
              <a:ext uri="{28A0092B-C50C-407E-A947-70E740481C1C}">
                <a14:useLocalDpi xmlns:a14="http://schemas.microsoft.com/office/drawing/2010/main"/>
              </a:ext>
            </a:extLst>
          </a:blip>
          <a:stretch>
            <a:fillRect/>
          </a:stretch>
        </p:blipFill>
        <p:spPr>
          <a:xfrm>
            <a:off x="1452245" y="5313849"/>
            <a:ext cx="1774825" cy="1223010"/>
          </a:xfrm>
          <a:prstGeom prst="rect">
            <a:avLst/>
          </a:prstGeom>
        </p:spPr>
      </p:pic>
      <p:pic>
        <p:nvPicPr>
          <p:cNvPr id="3" name="Picture 2" descr="A picture containing clock, drawing&#10;&#10;Description automatically generated">
            <a:extLst>
              <a:ext uri="{FF2B5EF4-FFF2-40B4-BE49-F238E27FC236}">
                <a16:creationId xmlns:a16="http://schemas.microsoft.com/office/drawing/2014/main" id="{D1CB271A-7CFF-4BD5-BB04-C07FC6C0DC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2368" y="5015665"/>
            <a:ext cx="1746251" cy="1938655"/>
          </a:xfrm>
          <a:prstGeom prst="rect">
            <a:avLst/>
          </a:prstGeom>
        </p:spPr>
      </p:pic>
    </p:spTree>
    <p:extLst>
      <p:ext uri="{BB962C8B-B14F-4D97-AF65-F5344CB8AC3E}">
        <p14:creationId xmlns:p14="http://schemas.microsoft.com/office/powerpoint/2010/main" val="890650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A4EF3E9-D915-48DB-851A-F788CB40B499}"/>
              </a:ext>
            </a:extLst>
          </p:cNvPr>
          <p:cNvSpPr/>
          <p:nvPr/>
        </p:nvSpPr>
        <p:spPr>
          <a:xfrm>
            <a:off x="0" y="0"/>
            <a:ext cx="12184026" cy="498157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C379A37-C288-47F8-9741-841257170D28}"/>
              </a:ext>
            </a:extLst>
          </p:cNvPr>
          <p:cNvSpPr txBox="1"/>
          <p:nvPr/>
        </p:nvSpPr>
        <p:spPr>
          <a:xfrm>
            <a:off x="1170468" y="2301916"/>
            <a:ext cx="6634716"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latin typeface="Gill Sans MT" panose="020B0502020104020203" pitchFamily="34" charset="0"/>
              </a:rPr>
              <a:t>Task 1 – Park Selection </a:t>
            </a:r>
          </a:p>
          <a:p>
            <a:pPr marL="285750" indent="-285750">
              <a:buFont typeface="Arial" panose="020B0604020202020204" pitchFamily="34" charset="0"/>
              <a:buChar char="•"/>
            </a:pPr>
            <a:r>
              <a:rPr lang="en-US" sz="2400" dirty="0">
                <a:solidFill>
                  <a:schemeClr val="bg1"/>
                </a:solidFill>
                <a:latin typeface="Gill Sans MT" panose="020B0502020104020203" pitchFamily="34" charset="0"/>
              </a:rPr>
              <a:t>Task 2 – Existing Conditions </a:t>
            </a:r>
          </a:p>
          <a:p>
            <a:pPr marL="285750" lvl="0" indent="-285750">
              <a:buFont typeface="Arial" panose="020B0604020202020204" pitchFamily="34" charset="0"/>
              <a:buChar char="•"/>
            </a:pPr>
            <a:r>
              <a:rPr lang="en-US" sz="2400" dirty="0">
                <a:solidFill>
                  <a:schemeClr val="bg1"/>
                </a:solidFill>
                <a:latin typeface="Gill Sans MT" panose="020B0502020104020203" pitchFamily="34" charset="0"/>
              </a:rPr>
              <a:t>Task 3 – Public Outreach   </a:t>
            </a:r>
          </a:p>
          <a:p>
            <a:pPr marL="285750" lvl="0" indent="-285750">
              <a:buFont typeface="Arial" panose="020B0604020202020204" pitchFamily="34" charset="0"/>
              <a:buChar char="•"/>
            </a:pPr>
            <a:r>
              <a:rPr lang="en-US" sz="2400" dirty="0">
                <a:solidFill>
                  <a:schemeClr val="bg1"/>
                </a:solidFill>
                <a:latin typeface="Gill Sans MT" panose="020B0502020104020203" pitchFamily="34" charset="0"/>
              </a:rPr>
              <a:t>Task 4 – Countermeasure Toolbox  </a:t>
            </a:r>
          </a:p>
          <a:p>
            <a:pPr marL="285750" lvl="0" indent="-285750">
              <a:buFont typeface="Arial" panose="020B0604020202020204" pitchFamily="34" charset="0"/>
              <a:buChar char="•"/>
            </a:pPr>
            <a:r>
              <a:rPr lang="en-US" sz="2400" dirty="0">
                <a:solidFill>
                  <a:schemeClr val="bg1"/>
                </a:solidFill>
                <a:latin typeface="Gill Sans MT" panose="020B0502020104020203" pitchFamily="34" charset="0"/>
              </a:rPr>
              <a:t>Task 5 – Recommendations </a:t>
            </a:r>
          </a:p>
        </p:txBody>
      </p:sp>
      <p:cxnSp>
        <p:nvCxnSpPr>
          <p:cNvPr id="7" name="Straight Connector 6">
            <a:extLst>
              <a:ext uri="{FF2B5EF4-FFF2-40B4-BE49-F238E27FC236}">
                <a16:creationId xmlns:a16="http://schemas.microsoft.com/office/drawing/2014/main" id="{4BB7B2C1-79C3-4E67-B7F1-0A8546450012}"/>
              </a:ext>
            </a:extLst>
          </p:cNvPr>
          <p:cNvCxnSpPr>
            <a:cxnSpLocks/>
          </p:cNvCxnSpPr>
          <p:nvPr/>
        </p:nvCxnSpPr>
        <p:spPr>
          <a:xfrm>
            <a:off x="925919" y="2340009"/>
            <a:ext cx="0" cy="1900899"/>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EF2BF9-753E-41A6-8E50-7998FC03B63A}"/>
              </a:ext>
            </a:extLst>
          </p:cNvPr>
          <p:cNvCxnSpPr>
            <a:cxnSpLocks/>
          </p:cNvCxnSpPr>
          <p:nvPr/>
        </p:nvCxnSpPr>
        <p:spPr>
          <a:xfrm flipH="1">
            <a:off x="393625" y="3168502"/>
            <a:ext cx="511029" cy="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35368C-4FFD-4550-BBD5-7A90B83D33EC}"/>
              </a:ext>
            </a:extLst>
          </p:cNvPr>
          <p:cNvCxnSpPr>
            <a:cxnSpLocks/>
          </p:cNvCxnSpPr>
          <p:nvPr/>
        </p:nvCxnSpPr>
        <p:spPr>
          <a:xfrm flipV="1">
            <a:off x="393625" y="1052623"/>
            <a:ext cx="1" cy="212651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0D2FF8D-FB53-48BE-A248-A800BFF4178D}"/>
              </a:ext>
            </a:extLst>
          </p:cNvPr>
          <p:cNvSpPr/>
          <p:nvPr/>
        </p:nvSpPr>
        <p:spPr>
          <a:xfrm>
            <a:off x="7974" y="563520"/>
            <a:ext cx="12184026"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65000"/>
                    <a:lumOff val="35000"/>
                  </a:schemeClr>
                </a:solidFill>
                <a:latin typeface="Trebuchet MS" panose="020B0603020202020204" pitchFamily="34" charset="0"/>
              </a:rPr>
              <a:t>SPEED MANAGEMENT IMPLEMENTATION – Safe Access to Parks</a:t>
            </a:r>
          </a:p>
        </p:txBody>
      </p:sp>
      <p:pic>
        <p:nvPicPr>
          <p:cNvPr id="12" name="Picture 11">
            <a:extLst>
              <a:ext uri="{FF2B5EF4-FFF2-40B4-BE49-F238E27FC236}">
                <a16:creationId xmlns:a16="http://schemas.microsoft.com/office/drawing/2014/main" id="{0EFC9973-2FB3-4AD4-8034-450CCA227E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57826" y="5033849"/>
            <a:ext cx="9468373" cy="1767001"/>
          </a:xfrm>
          <a:prstGeom prst="rect">
            <a:avLst/>
          </a:prstGeom>
        </p:spPr>
      </p:pic>
      <p:pic>
        <p:nvPicPr>
          <p:cNvPr id="3" name="Graphic 2" descr="Checkmark with solid fill">
            <a:extLst>
              <a:ext uri="{FF2B5EF4-FFF2-40B4-BE49-F238E27FC236}">
                <a16:creationId xmlns:a16="http://schemas.microsoft.com/office/drawing/2014/main" id="{80103A61-844D-4CB2-A89E-D317DB610C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60900" y="2115868"/>
            <a:ext cx="643248" cy="643248"/>
          </a:xfrm>
          <a:prstGeom prst="rect">
            <a:avLst/>
          </a:prstGeom>
        </p:spPr>
      </p:pic>
      <p:pic>
        <p:nvPicPr>
          <p:cNvPr id="11" name="Graphic 10" descr="Checkmark with solid fill">
            <a:extLst>
              <a:ext uri="{FF2B5EF4-FFF2-40B4-BE49-F238E27FC236}">
                <a16:creationId xmlns:a16="http://schemas.microsoft.com/office/drawing/2014/main" id="{21C49CA1-41DC-4650-A073-F9CC8F93CC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6230" y="2450021"/>
            <a:ext cx="643248" cy="643248"/>
          </a:xfrm>
          <a:prstGeom prst="rect">
            <a:avLst/>
          </a:prstGeom>
        </p:spPr>
      </p:pic>
      <p:pic>
        <p:nvPicPr>
          <p:cNvPr id="15" name="Graphic 14" descr="Checkmark with solid fill">
            <a:extLst>
              <a:ext uri="{FF2B5EF4-FFF2-40B4-BE49-F238E27FC236}">
                <a16:creationId xmlns:a16="http://schemas.microsoft.com/office/drawing/2014/main" id="{3CDC9239-8D0E-4625-B5FA-E6FAE01F77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70317" y="2935877"/>
            <a:ext cx="643248" cy="643248"/>
          </a:xfrm>
          <a:prstGeom prst="rect">
            <a:avLst/>
          </a:prstGeom>
        </p:spPr>
      </p:pic>
      <p:pic>
        <p:nvPicPr>
          <p:cNvPr id="16" name="Graphic 15" descr="Checkmark with solid fill">
            <a:extLst>
              <a:ext uri="{FF2B5EF4-FFF2-40B4-BE49-F238E27FC236}">
                <a16:creationId xmlns:a16="http://schemas.microsoft.com/office/drawing/2014/main" id="{9EC961BB-BE94-44EE-88B6-ACD85E72E9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15274" y="3257501"/>
            <a:ext cx="643248" cy="643248"/>
          </a:xfrm>
          <a:prstGeom prst="rect">
            <a:avLst/>
          </a:prstGeom>
        </p:spPr>
      </p:pic>
      <p:pic>
        <p:nvPicPr>
          <p:cNvPr id="17" name="Graphic 16" descr="Checkmark with solid fill">
            <a:extLst>
              <a:ext uri="{FF2B5EF4-FFF2-40B4-BE49-F238E27FC236}">
                <a16:creationId xmlns:a16="http://schemas.microsoft.com/office/drawing/2014/main" id="{20F1F04D-3514-4CDD-B66F-25A9E1E592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7478" y="3631399"/>
            <a:ext cx="643248" cy="643248"/>
          </a:xfrm>
          <a:prstGeom prst="rect">
            <a:avLst/>
          </a:prstGeom>
        </p:spPr>
      </p:pic>
    </p:spTree>
    <p:extLst>
      <p:ext uri="{BB962C8B-B14F-4D97-AF65-F5344CB8AC3E}">
        <p14:creationId xmlns:p14="http://schemas.microsoft.com/office/powerpoint/2010/main" val="1445311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EAFCCE-50D7-48C7-B5B9-75002CF1FAAE}"/>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322539" y="2014813"/>
            <a:ext cx="4109762"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Data Driven Process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Define different types of parks within the County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Develop Evaluation criteria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Initial Ranking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Final Selection – 3 parks </a:t>
            </a:r>
          </a:p>
        </p:txBody>
      </p:sp>
      <p:sp>
        <p:nvSpPr>
          <p:cNvPr id="6" name="Rectangle 5">
            <a:extLst>
              <a:ext uri="{FF2B5EF4-FFF2-40B4-BE49-F238E27FC236}">
                <a16:creationId xmlns:a16="http://schemas.microsoft.com/office/drawing/2014/main" id="{990737DC-DE53-4F9A-8AD2-0EE91D98DF63}"/>
              </a:ext>
            </a:extLst>
          </p:cNvPr>
          <p:cNvSpPr/>
          <p:nvPr/>
        </p:nvSpPr>
        <p:spPr>
          <a:xfrm>
            <a:off x="0" y="563520"/>
            <a:ext cx="12192000"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Task 1 – Park Selection </a:t>
            </a:r>
          </a:p>
        </p:txBody>
      </p:sp>
      <p:pic>
        <p:nvPicPr>
          <p:cNvPr id="8" name="Picture 7">
            <a:extLst>
              <a:ext uri="{FF2B5EF4-FFF2-40B4-BE49-F238E27FC236}">
                <a16:creationId xmlns:a16="http://schemas.microsoft.com/office/drawing/2014/main" id="{E925D734-098F-4608-A794-5660F5F18F8C}"/>
              </a:ext>
            </a:extLst>
          </p:cNvPr>
          <p:cNvPicPr>
            <a:picLocks noChangeAspect="1"/>
          </p:cNvPicPr>
          <p:nvPr/>
        </p:nvPicPr>
        <p:blipFill>
          <a:blip r:embed="rId3"/>
          <a:stretch>
            <a:fillRect/>
          </a:stretch>
        </p:blipFill>
        <p:spPr>
          <a:xfrm>
            <a:off x="4669062" y="1860681"/>
            <a:ext cx="7200400" cy="4378210"/>
          </a:xfrm>
          <a:prstGeom prst="rect">
            <a:avLst/>
          </a:prstGeom>
        </p:spPr>
      </p:pic>
    </p:spTree>
    <p:extLst>
      <p:ext uri="{BB962C8B-B14F-4D97-AF65-F5344CB8AC3E}">
        <p14:creationId xmlns:p14="http://schemas.microsoft.com/office/powerpoint/2010/main" val="919937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957909" y="2468427"/>
            <a:ext cx="7300355"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Park Setting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400" dirty="0">
                <a:solidFill>
                  <a:prstClr val="white"/>
                </a:solidFill>
                <a:latin typeface="Trebuchet MS" panose="020B0603020202020204" pitchFamily="34" charset="0"/>
              </a:rPr>
              <a:t>Transportation Setting </a:t>
            </a:r>
          </a:p>
          <a:p>
            <a:pPr marL="742950" lvl="1" indent="-285750">
              <a:buFont typeface="Wingdings" panose="05000000000000000000" pitchFamily="2" charset="2"/>
              <a:buChar char="§"/>
              <a:defRPr/>
            </a:pPr>
            <a:r>
              <a:rPr kumimoji="0" lang="en-US"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Collisions</a:t>
            </a:r>
          </a:p>
          <a:p>
            <a:pPr marL="742950" lvl="1" indent="-285750">
              <a:buFont typeface="Wingdings" panose="05000000000000000000" pitchFamily="2" charset="2"/>
              <a:buChar char="§"/>
              <a:defRPr/>
            </a:pPr>
            <a:r>
              <a:rPr lang="en-US" dirty="0">
                <a:solidFill>
                  <a:prstClr val="white"/>
                </a:solidFill>
                <a:latin typeface="Trebuchet MS" panose="020B0603020202020204" pitchFamily="34" charset="0"/>
              </a:rPr>
              <a:t>Catchment Area </a:t>
            </a:r>
          </a:p>
          <a:p>
            <a:pPr marL="742950" lvl="1" indent="-285750">
              <a:buFont typeface="Wingdings" panose="05000000000000000000" pitchFamily="2" charset="2"/>
              <a:buChar char="§"/>
              <a:defRPr/>
            </a:pPr>
            <a:r>
              <a:rPr kumimoji="0" lang="en-US"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Speed </a:t>
            </a:r>
          </a:p>
          <a:p>
            <a:pPr marL="742950" lvl="1" indent="-285750">
              <a:buFont typeface="Wingdings" panose="05000000000000000000" pitchFamily="2" charset="2"/>
              <a:buChar char="§"/>
              <a:defRPr/>
            </a:pPr>
            <a:r>
              <a:rPr lang="en-US" dirty="0">
                <a:solidFill>
                  <a:prstClr val="white"/>
                </a:solidFill>
                <a:latin typeface="Trebuchet MS" panose="020B0603020202020204" pitchFamily="34" charset="0"/>
              </a:rPr>
              <a:t>Comfort </a:t>
            </a:r>
          </a:p>
          <a:p>
            <a:pPr marL="285750" indent="-285750">
              <a:buFont typeface="Wingdings" panose="05000000000000000000" pitchFamily="2" charset="2"/>
              <a:buChar char="§"/>
              <a:defRPr/>
            </a:pPr>
            <a:r>
              <a:rPr lang="en-US" sz="2400" dirty="0">
                <a:solidFill>
                  <a:prstClr val="white"/>
                </a:solidFill>
                <a:latin typeface="Trebuchet MS" panose="020B0603020202020204" pitchFamily="34" charset="0"/>
              </a:rPr>
              <a:t>Other</a:t>
            </a:r>
            <a:r>
              <a:rPr kumimoji="0" lang="en-US"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r>
              <a:rPr lang="en-US" sz="2400" dirty="0">
                <a:solidFill>
                  <a:prstClr val="white"/>
                </a:solidFill>
                <a:latin typeface="Trebuchet MS" panose="020B0603020202020204" pitchFamily="34" charset="0"/>
              </a:rPr>
              <a:t>Area</a:t>
            </a:r>
            <a:r>
              <a:rPr kumimoji="0" lang="en-US"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r>
              <a:rPr lang="en-US" sz="2400" dirty="0">
                <a:solidFill>
                  <a:prstClr val="white"/>
                </a:solidFill>
                <a:latin typeface="Trebuchet MS" panose="020B0603020202020204" pitchFamily="34" charset="0"/>
              </a:rPr>
              <a:t>Studies</a:t>
            </a:r>
            <a:r>
              <a:rPr kumimoji="0" lang="en-US"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8" name="Rectangle 7">
            <a:extLst>
              <a:ext uri="{FF2B5EF4-FFF2-40B4-BE49-F238E27FC236}">
                <a16:creationId xmlns:a16="http://schemas.microsoft.com/office/drawing/2014/main" id="{9441E65D-99B5-4763-B44B-66BC5FF04569}"/>
              </a:ext>
            </a:extLst>
          </p:cNvPr>
          <p:cNvSpPr/>
          <p:nvPr/>
        </p:nvSpPr>
        <p:spPr>
          <a:xfrm>
            <a:off x="-3561" y="563520"/>
            <a:ext cx="9158189"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TASK 2 – Existing Conditions </a:t>
            </a:r>
          </a:p>
        </p:txBody>
      </p:sp>
      <p:cxnSp>
        <p:nvCxnSpPr>
          <p:cNvPr id="17" name="Straight Connector 16">
            <a:extLst>
              <a:ext uri="{FF2B5EF4-FFF2-40B4-BE49-F238E27FC236}">
                <a16:creationId xmlns:a16="http://schemas.microsoft.com/office/drawing/2014/main" id="{6FF9EB5B-0F59-4929-90D5-2EAF136F28FD}"/>
              </a:ext>
            </a:extLst>
          </p:cNvPr>
          <p:cNvCxnSpPr>
            <a:cxnSpLocks/>
          </p:cNvCxnSpPr>
          <p:nvPr/>
        </p:nvCxnSpPr>
        <p:spPr>
          <a:xfrm flipH="1">
            <a:off x="829980" y="2534543"/>
            <a:ext cx="21268" cy="1304032"/>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656CBC-A3D1-42EF-A5FC-1613D25A53C7}"/>
              </a:ext>
            </a:extLst>
          </p:cNvPr>
          <p:cNvCxnSpPr>
            <a:cxnSpLocks/>
          </p:cNvCxnSpPr>
          <p:nvPr/>
        </p:nvCxnSpPr>
        <p:spPr>
          <a:xfrm flipH="1">
            <a:off x="318951" y="3257558"/>
            <a:ext cx="511029" cy="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9262C9-7E62-43DC-A6CB-CA3DCFDF6211}"/>
              </a:ext>
            </a:extLst>
          </p:cNvPr>
          <p:cNvCxnSpPr>
            <a:cxnSpLocks/>
          </p:cNvCxnSpPr>
          <p:nvPr/>
        </p:nvCxnSpPr>
        <p:spPr>
          <a:xfrm flipV="1">
            <a:off x="318951" y="1141679"/>
            <a:ext cx="1" cy="2126510"/>
          </a:xfrm>
          <a:prstGeom prst="line">
            <a:avLst/>
          </a:prstGeom>
          <a:ln w="28575">
            <a:solidFill>
              <a:srgbClr val="FFCC00"/>
            </a:solidFill>
            <a:prstDash val="dash"/>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79DB2B5-90C5-4FD8-A6D7-C32B00B21231}"/>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80000"/>
                    </a14:imgEffect>
                    <a14:imgEffect>
                      <a14:saturation sat="107000"/>
                    </a14:imgEffect>
                  </a14:imgLayer>
                </a14:imgProps>
              </a:ext>
            </a:extLst>
          </a:blip>
          <a:stretch>
            <a:fillRect/>
          </a:stretch>
        </p:blipFill>
        <p:spPr>
          <a:xfrm>
            <a:off x="8580657" y="1456004"/>
            <a:ext cx="3158212" cy="3165786"/>
          </a:xfrm>
          <a:prstGeom prst="rect">
            <a:avLst/>
          </a:prstGeom>
        </p:spPr>
      </p:pic>
    </p:spTree>
    <p:extLst>
      <p:ext uri="{BB962C8B-B14F-4D97-AF65-F5344CB8AC3E}">
        <p14:creationId xmlns:p14="http://schemas.microsoft.com/office/powerpoint/2010/main" val="1207453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5BF7A0-9852-4159-B7E9-32D5F28A861E}"/>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322538" y="2014813"/>
            <a:ext cx="4525035"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Key Findings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Most people come from within a 1 to 3-mile radius of the park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Inconsistent and </a:t>
            </a:r>
            <a:r>
              <a:rPr lang="en-US" sz="2000" dirty="0">
                <a:solidFill>
                  <a:prstClr val="white"/>
                </a:solidFill>
                <a:latin typeface="Trebuchet MS" panose="020B0603020202020204" pitchFamily="34" charset="0"/>
              </a:rPr>
              <a:t>uncomfortable pedestrian facilities connecting to the park</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prstClr val="white"/>
                </a:solidFill>
                <a:latin typeface="Trebuchet MS" panose="020B0603020202020204" pitchFamily="34" charset="0"/>
              </a:rPr>
              <a:t>No bicycle facilities connect to the park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prstClr val="white"/>
                </a:solidFill>
                <a:latin typeface="Trebuchet MS" panose="020B0603020202020204" pitchFamily="34" charset="0"/>
              </a:rPr>
              <a:t>Barriers to walking and bicycling are created by Fowler Avenue and railroad crossings </a:t>
            </a:r>
          </a:p>
        </p:txBody>
      </p:sp>
      <p:sp>
        <p:nvSpPr>
          <p:cNvPr id="6" name="Rectangle 5">
            <a:extLst>
              <a:ext uri="{FF2B5EF4-FFF2-40B4-BE49-F238E27FC236}">
                <a16:creationId xmlns:a16="http://schemas.microsoft.com/office/drawing/2014/main" id="{990737DC-DE53-4F9A-8AD2-0EE91D98DF63}"/>
              </a:ext>
            </a:extLst>
          </p:cNvPr>
          <p:cNvSpPr/>
          <p:nvPr/>
        </p:nvSpPr>
        <p:spPr>
          <a:xfrm>
            <a:off x="0" y="563520"/>
            <a:ext cx="12192000"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  Copeland Park </a:t>
            </a:r>
          </a:p>
        </p:txBody>
      </p:sp>
      <p:pic>
        <p:nvPicPr>
          <p:cNvPr id="10" name="Picture 9">
            <a:extLst>
              <a:ext uri="{FF2B5EF4-FFF2-40B4-BE49-F238E27FC236}">
                <a16:creationId xmlns:a16="http://schemas.microsoft.com/office/drawing/2014/main" id="{2A56FEA0-D3F4-40EF-BEF0-C3E659E07EFE}"/>
              </a:ext>
            </a:extLst>
          </p:cNvPr>
          <p:cNvPicPr/>
          <p:nvPr/>
        </p:nvPicPr>
        <p:blipFill>
          <a:blip r:embed="rId3">
            <a:extLst>
              <a:ext uri="{28A0092B-C50C-407E-A947-70E740481C1C}">
                <a14:useLocalDpi xmlns:a14="http://schemas.microsoft.com/office/drawing/2010/main" val="0"/>
              </a:ext>
            </a:extLst>
          </a:blip>
          <a:stretch>
            <a:fillRect/>
          </a:stretch>
        </p:blipFill>
        <p:spPr>
          <a:xfrm>
            <a:off x="5549030" y="1844530"/>
            <a:ext cx="6488482" cy="4719107"/>
          </a:xfrm>
          <a:prstGeom prst="rect">
            <a:avLst/>
          </a:prstGeom>
        </p:spPr>
      </p:pic>
    </p:spTree>
    <p:extLst>
      <p:ext uri="{BB962C8B-B14F-4D97-AF65-F5344CB8AC3E}">
        <p14:creationId xmlns:p14="http://schemas.microsoft.com/office/powerpoint/2010/main" val="1795917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11C09E-566B-470A-AE47-D37FFA56E6A4}"/>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137787" y="2014813"/>
            <a:ext cx="5659006"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Key Findings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Most people come from within a 1-mile radius of the park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Inconsistent and </a:t>
            </a:r>
            <a:r>
              <a:rPr lang="en-US" sz="2000" dirty="0">
                <a:solidFill>
                  <a:prstClr val="white"/>
                </a:solidFill>
                <a:latin typeface="Trebuchet MS" panose="020B0603020202020204" pitchFamily="34" charset="0"/>
              </a:rPr>
              <a:t>uncomfortable pedestrian facilities connect to the park</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prstClr val="white"/>
                </a:solidFill>
                <a:latin typeface="Trebuchet MS" panose="020B0603020202020204" pitchFamily="34" charset="0"/>
              </a:rPr>
              <a:t>No bicycle facilities connect to the park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prstClr val="white"/>
                </a:solidFill>
                <a:latin typeface="Trebuchet MS" panose="020B0603020202020204" pitchFamily="34" charset="0"/>
              </a:rPr>
              <a:t>Opportunities to reallocate right-of-way to enhance bicycle and pedestrian connections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prstClr val="white"/>
                </a:solidFill>
                <a:latin typeface="Trebuchet MS" panose="020B0603020202020204" pitchFamily="34" charset="0"/>
              </a:rPr>
              <a:t>Opportunities to reduce speed limits without appreciably changing overall corridor travel times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000" dirty="0">
              <a:solidFill>
                <a:prstClr val="white"/>
              </a:solidFill>
              <a:latin typeface="Trebuchet MS" panose="020B0603020202020204" pitchFamily="34" charset="0"/>
            </a:endParaRPr>
          </a:p>
        </p:txBody>
      </p:sp>
      <p:sp>
        <p:nvSpPr>
          <p:cNvPr id="6" name="Rectangle 5">
            <a:extLst>
              <a:ext uri="{FF2B5EF4-FFF2-40B4-BE49-F238E27FC236}">
                <a16:creationId xmlns:a16="http://schemas.microsoft.com/office/drawing/2014/main" id="{990737DC-DE53-4F9A-8AD2-0EE91D98DF63}"/>
              </a:ext>
            </a:extLst>
          </p:cNvPr>
          <p:cNvSpPr/>
          <p:nvPr/>
        </p:nvSpPr>
        <p:spPr>
          <a:xfrm>
            <a:off x="0" y="563520"/>
            <a:ext cx="12192000"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  Sulphur Springs Park </a:t>
            </a:r>
          </a:p>
        </p:txBody>
      </p:sp>
      <p:pic>
        <p:nvPicPr>
          <p:cNvPr id="8" name="Picture 7">
            <a:extLst>
              <a:ext uri="{FF2B5EF4-FFF2-40B4-BE49-F238E27FC236}">
                <a16:creationId xmlns:a16="http://schemas.microsoft.com/office/drawing/2014/main" id="{015326C3-030E-450C-91CC-FE4B8228792A}"/>
              </a:ext>
            </a:extLst>
          </p:cNvPr>
          <p:cNvPicPr/>
          <p:nvPr/>
        </p:nvPicPr>
        <p:blipFill>
          <a:blip r:embed="rId3">
            <a:extLst>
              <a:ext uri="{28A0092B-C50C-407E-A947-70E740481C1C}">
                <a14:useLocalDpi xmlns:a14="http://schemas.microsoft.com/office/drawing/2010/main" val="0"/>
              </a:ext>
            </a:extLst>
          </a:blip>
          <a:stretch>
            <a:fillRect/>
          </a:stretch>
        </p:blipFill>
        <p:spPr>
          <a:xfrm>
            <a:off x="5796793" y="1763212"/>
            <a:ext cx="5796792" cy="4700217"/>
          </a:xfrm>
          <a:prstGeom prst="rect">
            <a:avLst/>
          </a:prstGeom>
        </p:spPr>
      </p:pic>
    </p:spTree>
    <p:extLst>
      <p:ext uri="{BB962C8B-B14F-4D97-AF65-F5344CB8AC3E}">
        <p14:creationId xmlns:p14="http://schemas.microsoft.com/office/powerpoint/2010/main" val="249526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F8C6E9B-FE6A-4EFC-928A-9B7EB90E9FA7}"/>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C379A37-C288-47F8-9741-841257170D28}"/>
              </a:ext>
            </a:extLst>
          </p:cNvPr>
          <p:cNvSpPr txBox="1"/>
          <p:nvPr/>
        </p:nvSpPr>
        <p:spPr>
          <a:xfrm>
            <a:off x="137787" y="2014813"/>
            <a:ext cx="5659006"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Key Findings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Regional destination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Non-motorized connections from surrounding area can be limited and uncomfortable </a:t>
            </a:r>
            <a:endParaRPr lang="en-US" sz="2000" dirty="0">
              <a:solidFill>
                <a:prstClr val="white"/>
              </a:solidFill>
              <a:latin typeface="Trebuchet MS" panose="020B0603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prstClr val="white"/>
                </a:solidFill>
                <a:latin typeface="Trebuchet MS" panose="020B0603020202020204" pitchFamily="34" charset="0"/>
              </a:rPr>
              <a:t>Most trailheads designed for vehicle access, not bicycling and pedestrian access from street network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dirty="0">
                <a:solidFill>
                  <a:prstClr val="white"/>
                </a:solidFill>
                <a:latin typeface="Trebuchet MS" panose="020B0603020202020204" pitchFamily="34" charset="0"/>
              </a:rPr>
              <a:t>Opportunities to improve trailhead access, trail crossings, and slower travel speeds on roadways connecting to trail crossings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000" dirty="0">
              <a:solidFill>
                <a:prstClr val="white"/>
              </a:solidFill>
              <a:latin typeface="Trebuchet MS" panose="020B0603020202020204" pitchFamily="34" charset="0"/>
            </a:endParaRPr>
          </a:p>
        </p:txBody>
      </p:sp>
      <p:sp>
        <p:nvSpPr>
          <p:cNvPr id="6" name="Rectangle 5">
            <a:extLst>
              <a:ext uri="{FF2B5EF4-FFF2-40B4-BE49-F238E27FC236}">
                <a16:creationId xmlns:a16="http://schemas.microsoft.com/office/drawing/2014/main" id="{990737DC-DE53-4F9A-8AD2-0EE91D98DF63}"/>
              </a:ext>
            </a:extLst>
          </p:cNvPr>
          <p:cNvSpPr/>
          <p:nvPr/>
        </p:nvSpPr>
        <p:spPr>
          <a:xfrm>
            <a:off x="0" y="563520"/>
            <a:ext cx="12192000" cy="98882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Trebuchet MS" panose="020B0603020202020204" pitchFamily="34" charset="0"/>
                <a:ea typeface="+mn-ea"/>
                <a:cs typeface="+mn-cs"/>
              </a:rPr>
              <a:t>  Upper Tampa Bay Trail </a:t>
            </a:r>
          </a:p>
        </p:txBody>
      </p:sp>
      <p:pic>
        <p:nvPicPr>
          <p:cNvPr id="3" name="Picture 2" descr="Chart, scatter chart&#10;&#10;Description automatically generated">
            <a:extLst>
              <a:ext uri="{FF2B5EF4-FFF2-40B4-BE49-F238E27FC236}">
                <a16:creationId xmlns:a16="http://schemas.microsoft.com/office/drawing/2014/main" id="{72985ED8-A312-49FF-BF07-C40853155184}"/>
              </a:ext>
            </a:extLst>
          </p:cNvPr>
          <p:cNvPicPr>
            <a:picLocks noChangeAspect="1"/>
          </p:cNvPicPr>
          <p:nvPr/>
        </p:nvPicPr>
        <p:blipFill rotWithShape="1">
          <a:blip r:embed="rId3">
            <a:extLst>
              <a:ext uri="{28A0092B-C50C-407E-A947-70E740481C1C}">
                <a14:useLocalDpi xmlns:a14="http://schemas.microsoft.com/office/drawing/2010/main" val="0"/>
              </a:ext>
            </a:extLst>
          </a:blip>
          <a:srcRect l="34692" t="1248" r="37055" b="-1248"/>
          <a:stretch/>
        </p:blipFill>
        <p:spPr>
          <a:xfrm>
            <a:off x="6096000" y="1552348"/>
            <a:ext cx="5659006" cy="4543456"/>
          </a:xfrm>
          <a:prstGeom prst="rect">
            <a:avLst/>
          </a:prstGeom>
        </p:spPr>
      </p:pic>
    </p:spTree>
    <p:extLst>
      <p:ext uri="{BB962C8B-B14F-4D97-AF65-F5344CB8AC3E}">
        <p14:creationId xmlns:p14="http://schemas.microsoft.com/office/powerpoint/2010/main" val="999502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1C71DD3-164D-419D-A84D-6703B2C16D2B}"/>
              </a:ext>
            </a:extLst>
          </p:cNvPr>
          <p:cNvSpPr/>
          <p:nvPr/>
        </p:nvSpPr>
        <p:spPr>
          <a:xfrm>
            <a:off x="-3561" y="-34459"/>
            <a:ext cx="12192000" cy="7074085"/>
          </a:xfrm>
          <a:prstGeom prst="rect">
            <a:avLst/>
          </a:prstGeom>
          <a:solidFill>
            <a:srgbClr val="262626">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Timeline&#10;&#10;Description automatically generated">
            <a:extLst>
              <a:ext uri="{FF2B5EF4-FFF2-40B4-BE49-F238E27FC236}">
                <a16:creationId xmlns:a16="http://schemas.microsoft.com/office/drawing/2014/main" id="{6FFF6A02-9AA5-4645-9D9A-1CBD65FCF7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439" y="73583"/>
            <a:ext cx="9144000" cy="6858000"/>
          </a:xfrm>
          <a:prstGeom prst="rect">
            <a:avLst/>
          </a:prstGeom>
        </p:spPr>
      </p:pic>
    </p:spTree>
    <p:extLst>
      <p:ext uri="{BB962C8B-B14F-4D97-AF65-F5344CB8AC3E}">
        <p14:creationId xmlns:p14="http://schemas.microsoft.com/office/powerpoint/2010/main" val="3128804111"/>
      </p:ext>
    </p:extLst>
  </p:cSld>
  <p:clrMapOvr>
    <a:masterClrMapping/>
  </p:clrMapOvr>
</p:sld>
</file>

<file path=ppt/theme/theme1.xml><?xml version="1.0" encoding="utf-8"?>
<a:theme xmlns:a="http://schemas.openxmlformats.org/drawingml/2006/main" name="Office Theme">
  <a:themeElements>
    <a:clrScheme name="GPI">
      <a:dk1>
        <a:sysClr val="windowText" lastClr="000000"/>
      </a:dk1>
      <a:lt1>
        <a:sysClr val="window" lastClr="FFFFFF"/>
      </a:lt1>
      <a:dk2>
        <a:srgbClr val="1F497D"/>
      </a:dk2>
      <a:lt2>
        <a:srgbClr val="EEECE1"/>
      </a:lt2>
      <a:accent1>
        <a:srgbClr val="004F39"/>
      </a:accent1>
      <a:accent2>
        <a:srgbClr val="8CB811"/>
      </a:accent2>
      <a:accent3>
        <a:srgbClr val="A2A3A3"/>
      </a:accent3>
      <a:accent4>
        <a:srgbClr val="427829"/>
      </a:accent4>
      <a:accent5>
        <a:srgbClr val="646464"/>
      </a:accent5>
      <a:accent6>
        <a:srgbClr val="BFD3CD"/>
      </a:accent6>
      <a:hlink>
        <a:srgbClr val="323232"/>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PI">
      <a:dk1>
        <a:sysClr val="windowText" lastClr="000000"/>
      </a:dk1>
      <a:lt1>
        <a:sysClr val="window" lastClr="FFFFFF"/>
      </a:lt1>
      <a:dk2>
        <a:srgbClr val="1F497D"/>
      </a:dk2>
      <a:lt2>
        <a:srgbClr val="EEECE1"/>
      </a:lt2>
      <a:accent1>
        <a:srgbClr val="004F39"/>
      </a:accent1>
      <a:accent2>
        <a:srgbClr val="8CB811"/>
      </a:accent2>
      <a:accent3>
        <a:srgbClr val="A2A3A3"/>
      </a:accent3>
      <a:accent4>
        <a:srgbClr val="427829"/>
      </a:accent4>
      <a:accent5>
        <a:srgbClr val="646464"/>
      </a:accent5>
      <a:accent6>
        <a:srgbClr val="BFD3CD"/>
      </a:accent6>
      <a:hlink>
        <a:srgbClr val="323232"/>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6645</TotalTime>
  <Words>3457</Words>
  <Application>Microsoft Office PowerPoint</Application>
  <PresentationFormat>Widescreen</PresentationFormat>
  <Paragraphs>261</Paragraphs>
  <Slides>28</Slides>
  <Notes>28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Arial</vt:lpstr>
      <vt:lpstr>Calibri</vt:lpstr>
      <vt:lpstr>Calibri Light</vt:lpstr>
      <vt:lpstr>Courier New</vt:lpstr>
      <vt:lpstr>Gill Sans MT</vt:lpstr>
      <vt:lpstr>Segoe UI Semibold</vt:lpstr>
      <vt:lpstr>Symbol</vt:lpstr>
      <vt:lpstr>Trebuchet MS</vt:lpstr>
      <vt:lpstr>Wingdings</vt:lpstr>
      <vt:lpstr>Office Theme</vt:lpstr>
      <vt:lpstr>1_Office Theme</vt:lpstr>
      <vt:lpstr>PARK SPEED ZONE STUDY SAFE ACCESS TO PARKS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k.tellez@fehrandpeers.com</dc:creator>
  <cp:lastModifiedBy>Lisa Silva</cp:lastModifiedBy>
  <cp:revision>86</cp:revision>
  <dcterms:created xsi:type="dcterms:W3CDTF">2020-07-20T13:40:24Z</dcterms:created>
  <dcterms:modified xsi:type="dcterms:W3CDTF">2022-02-09T13:23:46Z</dcterms:modified>
</cp:coreProperties>
</file>