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89" r:id="rId3"/>
    <p:sldId id="257" r:id="rId4"/>
    <p:sldId id="331" r:id="rId5"/>
    <p:sldId id="342" r:id="rId6"/>
    <p:sldId id="312" r:id="rId7"/>
    <p:sldId id="334" r:id="rId8"/>
    <p:sldId id="350" r:id="rId9"/>
    <p:sldId id="332" r:id="rId10"/>
    <p:sldId id="349" r:id="rId11"/>
    <p:sldId id="322" r:id="rId12"/>
    <p:sldId id="352" r:id="rId13"/>
    <p:sldId id="313" r:id="rId14"/>
    <p:sldId id="315" r:id="rId15"/>
    <p:sldId id="323" r:id="rId16"/>
    <p:sldId id="321" r:id="rId17"/>
    <p:sldId id="324" r:id="rId18"/>
    <p:sldId id="335" r:id="rId19"/>
    <p:sldId id="339" r:id="rId20"/>
    <p:sldId id="338" r:id="rId21"/>
    <p:sldId id="340" r:id="rId22"/>
    <p:sldId id="354" r:id="rId23"/>
    <p:sldId id="306" r:id="rId24"/>
    <p:sldId id="336" r:id="rId25"/>
    <p:sldId id="278" r:id="rId26"/>
  </p:sldIdLst>
  <p:sldSz cx="12192000" cy="6858000"/>
  <p:notesSz cx="6858000" cy="9144000"/>
  <p:embeddedFontLst>
    <p:embeddedFont>
      <p:font typeface="Arial Black" panose="020B0A04020102020204" pitchFamily="34" charset="0"/>
      <p:bold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Geometria" panose="020B0604020202020204" charset="0"/>
      <p:regular r:id="rId35"/>
      <p:bold r:id="rId36"/>
      <p:italic r:id="rId37"/>
      <p:boldItalic r:id="rId38"/>
    </p:embeddedFont>
    <p:embeddedFont>
      <p:font typeface="Proxima Nova Rg" panose="0200050603000002000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885"/>
    <a:srgbClr val="39C1EC"/>
    <a:srgbClr val="72AF49"/>
    <a:srgbClr val="FFBBBB"/>
    <a:srgbClr val="F9D7F1"/>
    <a:srgbClr val="A6A6A6"/>
    <a:srgbClr val="7BC379"/>
    <a:srgbClr val="70AD47"/>
    <a:srgbClr val="3592CF"/>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7" autoAdjust="0"/>
    <p:restoredTop sz="89538" autoAdjust="0"/>
  </p:normalViewPr>
  <p:slideViewPr>
    <p:cSldViewPr snapToGrid="0">
      <p:cViewPr varScale="1">
        <p:scale>
          <a:sx n="66" d="100"/>
          <a:sy n="66" d="100"/>
        </p:scale>
        <p:origin x="9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FD656-BC50-4A10-B62D-5AE216D0BCCE}"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346433-874B-4DE9-B317-A1945D784E1E}" type="slidenum">
              <a:rPr lang="en-US" smtClean="0"/>
              <a:t>‹#›</a:t>
            </a:fld>
            <a:endParaRPr lang="en-US"/>
          </a:p>
        </p:txBody>
      </p:sp>
    </p:spTree>
    <p:extLst>
      <p:ext uri="{BB962C8B-B14F-4D97-AF65-F5344CB8AC3E}">
        <p14:creationId xmlns:p14="http://schemas.microsoft.com/office/powerpoint/2010/main" val="56011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Thanks</a:t>
            </a:r>
          </a:p>
          <a:p>
            <a:pPr marL="171450" indent="-171450">
              <a:buFont typeface="Arial" panose="020B0604020202020204" pitchFamily="34" charset="0"/>
              <a:buChar char="•"/>
            </a:pPr>
            <a:r>
              <a:rPr lang="en-US" dirty="0"/>
              <a:t>Name</a:t>
            </a:r>
          </a:p>
          <a:p>
            <a:pPr marL="171450" indent="-171450">
              <a:buFont typeface="Arial" panose="020B0604020202020204" pitchFamily="34" charset="0"/>
              <a:buChar char="•"/>
            </a:pPr>
            <a:r>
              <a:rPr lang="en-US" dirty="0"/>
              <a:t>Hopefully you are here for the public workshop</a:t>
            </a:r>
          </a:p>
          <a:p>
            <a:pPr marL="171450" indent="-171450">
              <a:buFont typeface="Arial" panose="020B0604020202020204" pitchFamily="34" charset="0"/>
              <a:buChar char="•"/>
            </a:pPr>
            <a:r>
              <a:rPr lang="en-US" dirty="0"/>
              <a:t>Please note, meeting is being </a:t>
            </a:r>
            <a:r>
              <a:rPr lang="en-US" b="1" dirty="0">
                <a:solidFill>
                  <a:srgbClr val="FF0000"/>
                </a:solidFill>
              </a:rPr>
              <a:t>recorded</a:t>
            </a:r>
            <a:r>
              <a:rPr lang="en-US" dirty="0"/>
              <a:t> – will be posted on the project website</a:t>
            </a:r>
          </a:p>
        </p:txBody>
      </p:sp>
      <p:sp>
        <p:nvSpPr>
          <p:cNvPr id="4" name="Slide Number Placeholder 3"/>
          <p:cNvSpPr>
            <a:spLocks noGrp="1"/>
          </p:cNvSpPr>
          <p:nvPr>
            <p:ph type="sldNum" sz="quarter" idx="5"/>
          </p:nvPr>
        </p:nvSpPr>
        <p:spPr/>
        <p:txBody>
          <a:bodyPr/>
          <a:lstStyle/>
          <a:p>
            <a:fld id="{4E346433-874B-4DE9-B317-A1945D784E1E}" type="slidenum">
              <a:rPr lang="en-US" smtClean="0"/>
              <a:t>1</a:t>
            </a:fld>
            <a:endParaRPr lang="en-US"/>
          </a:p>
        </p:txBody>
      </p:sp>
    </p:spTree>
    <p:extLst>
      <p:ext uri="{BB962C8B-B14F-4D97-AF65-F5344CB8AC3E}">
        <p14:creationId xmlns:p14="http://schemas.microsoft.com/office/powerpoint/2010/main" val="2859031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QUESTIONS (last question – indifferent)</a:t>
            </a:r>
          </a:p>
        </p:txBody>
      </p:sp>
      <p:sp>
        <p:nvSpPr>
          <p:cNvPr id="4" name="Slide Number Placeholder 3"/>
          <p:cNvSpPr>
            <a:spLocks noGrp="1"/>
          </p:cNvSpPr>
          <p:nvPr>
            <p:ph type="sldNum" sz="quarter" idx="5"/>
          </p:nvPr>
        </p:nvSpPr>
        <p:spPr/>
        <p:txBody>
          <a:bodyPr/>
          <a:lstStyle/>
          <a:p>
            <a:fld id="{4E346433-874B-4DE9-B317-A1945D784E1E}" type="slidenum">
              <a:rPr lang="en-US" smtClean="0"/>
              <a:t>12</a:t>
            </a:fld>
            <a:endParaRPr lang="en-US"/>
          </a:p>
        </p:txBody>
      </p:sp>
    </p:spTree>
    <p:extLst>
      <p:ext uri="{BB962C8B-B14F-4D97-AF65-F5344CB8AC3E}">
        <p14:creationId xmlns:p14="http://schemas.microsoft.com/office/powerpoint/2010/main" val="221584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13</a:t>
            </a:fld>
            <a:endParaRPr lang="en-US"/>
          </a:p>
        </p:txBody>
      </p:sp>
    </p:spTree>
    <p:extLst>
      <p:ext uri="{BB962C8B-B14F-4D97-AF65-F5344CB8AC3E}">
        <p14:creationId xmlns:p14="http://schemas.microsoft.com/office/powerpoint/2010/main" val="777909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our objectives laid out in front of us and it’s a pretty sizable effort. </a:t>
            </a:r>
          </a:p>
          <a:p>
            <a:endParaRPr lang="en-US" dirty="0"/>
          </a:p>
          <a:p>
            <a:r>
              <a:rPr lang="en-US" dirty="0"/>
              <a:t>Luckily, we don’t have to reinvent the wheel. </a:t>
            </a:r>
          </a:p>
          <a:p>
            <a:endParaRPr lang="en-US" dirty="0"/>
          </a:p>
          <a:p>
            <a:r>
              <a:rPr lang="en-US" dirty="0"/>
              <a:t>The community, via the County’s wealth of planning documents, have already given us a lot direction for how the CLC should look. </a:t>
            </a:r>
          </a:p>
          <a:p>
            <a:endParaRPr lang="en-US" dirty="0"/>
          </a:p>
          <a:p>
            <a:r>
              <a:rPr lang="en-US" sz="2400" b="1" dirty="0"/>
              <a:t>Although this is an ongoing process, some of the </a:t>
            </a:r>
            <a:r>
              <a:rPr lang="en-US" sz="2400" b="1" u="sng" dirty="0"/>
              <a:t>findings we observed so far </a:t>
            </a:r>
            <a:r>
              <a:rPr lang="en-US" sz="2400" b="1" dirty="0"/>
              <a:t>include the desire to:</a:t>
            </a:r>
          </a:p>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14</a:t>
            </a:fld>
            <a:endParaRPr lang="en-US"/>
          </a:p>
        </p:txBody>
      </p:sp>
    </p:spTree>
    <p:extLst>
      <p:ext uri="{BB962C8B-B14F-4D97-AF65-F5344CB8AC3E}">
        <p14:creationId xmlns:p14="http://schemas.microsoft.com/office/powerpoint/2010/main" val="97625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highlight>
                  <a:srgbClr val="FFFF00"/>
                </a:highlight>
              </a:rPr>
              <a:t>We also </a:t>
            </a:r>
            <a:r>
              <a:rPr lang="en-US" b="1" u="none" dirty="0">
                <a:highlight>
                  <a:srgbClr val="FFFF00"/>
                </a:highlight>
              </a:rPr>
              <a:t>researched best practices across the State: </a:t>
            </a:r>
          </a:p>
          <a:p>
            <a:endParaRPr lang="en-US" b="0" dirty="0">
              <a:highlight>
                <a:srgbClr val="FFFF00"/>
              </a:highlight>
            </a:endParaRPr>
          </a:p>
          <a:p>
            <a:r>
              <a:rPr lang="en-US" b="0" dirty="0">
                <a:highlight>
                  <a:srgbClr val="FFFF00"/>
                </a:highlight>
              </a:rPr>
              <a:t>Following Counties in FL:</a:t>
            </a:r>
          </a:p>
          <a:p>
            <a:pPr marL="0" indent="0">
              <a:buFontTx/>
              <a:buNone/>
            </a:pPr>
            <a:r>
              <a:rPr lang="en-US" b="0" dirty="0">
                <a:highlight>
                  <a:srgbClr val="FFFF00"/>
                </a:highlight>
              </a:rPr>
              <a:t>Broward,   Manatee,   Miami-Dade,  Orange,   Palm Beach,    Pasco</a:t>
            </a:r>
          </a:p>
          <a:p>
            <a:pPr marL="0" indent="0">
              <a:buFontTx/>
              <a:buNone/>
            </a:pPr>
            <a:endParaRPr lang="en-US" b="0" dirty="0">
              <a:highlight>
                <a:srgbClr val="FFFF00"/>
              </a:highlight>
            </a:endParaRPr>
          </a:p>
          <a:p>
            <a:pPr marL="0" indent="0">
              <a:buFontTx/>
              <a:buNone/>
            </a:pPr>
            <a:r>
              <a:rPr lang="en-US" b="0" dirty="0">
                <a:highlight>
                  <a:srgbClr val="FFFF00"/>
                </a:highlight>
              </a:rPr>
              <a:t>Then expanded our search </a:t>
            </a:r>
            <a:r>
              <a:rPr lang="en-US" b="1" dirty="0">
                <a:highlight>
                  <a:srgbClr val="FFFF00"/>
                </a:highlight>
              </a:rPr>
              <a:t>nationwide</a:t>
            </a:r>
            <a:r>
              <a:rPr lang="en-US" b="0" dirty="0">
                <a:highlight>
                  <a:srgbClr val="FFFF00"/>
                </a:highlight>
              </a:rPr>
              <a:t> to:</a:t>
            </a:r>
          </a:p>
          <a:p>
            <a:pPr marL="0" indent="0">
              <a:buFontTx/>
              <a:buNone/>
            </a:pPr>
            <a:r>
              <a:rPr lang="en-US" b="0" dirty="0">
                <a:highlight>
                  <a:srgbClr val="FFFF00"/>
                </a:highlight>
              </a:rPr>
              <a:t>Arlington County (VA),    Forsyth County (NC),    James City County (VA),   Richmond (VA),   Washington DC</a:t>
            </a:r>
          </a:p>
          <a:p>
            <a:pPr marL="0" indent="0">
              <a:buFontTx/>
              <a:buNone/>
            </a:pPr>
            <a:endParaRPr lang="en-US" b="0" dirty="0">
              <a:highlight>
                <a:srgbClr val="FFFF00"/>
              </a:highlight>
            </a:endParaRPr>
          </a:p>
          <a:p>
            <a:pPr marL="0" indent="0">
              <a:buFontTx/>
              <a:buNone/>
            </a:pPr>
            <a:r>
              <a:rPr lang="en-US" b="0" dirty="0">
                <a:highlight>
                  <a:srgbClr val="FFFF00"/>
                </a:highlight>
              </a:rPr>
              <a:t>As part of the </a:t>
            </a:r>
            <a:r>
              <a:rPr lang="en-US" b="0" dirty="0" err="1">
                <a:highlight>
                  <a:srgbClr val="FFFF00"/>
                </a:highlight>
              </a:rPr>
              <a:t>R&amp;A</a:t>
            </a:r>
            <a:r>
              <a:rPr lang="en-US" b="0" dirty="0">
                <a:highlight>
                  <a:srgbClr val="FFFF00"/>
                </a:highlight>
              </a:rPr>
              <a:t> Process, we also reviewed over two dozen scholarly articles on best practices for neighborhood commercial development.</a:t>
            </a:r>
          </a:p>
          <a:p>
            <a:pPr marL="171450" indent="-171450">
              <a:buFont typeface="Arial" panose="020B0604020202020204" pitchFamily="34" charset="0"/>
              <a:buChar char="•"/>
            </a:pPr>
            <a:r>
              <a:rPr lang="en-US" b="0" dirty="0">
                <a:highlight>
                  <a:srgbClr val="FFFF00"/>
                </a:highlight>
              </a:rPr>
              <a:t>Increase the flex of land use and zoning</a:t>
            </a:r>
          </a:p>
          <a:p>
            <a:pPr marL="171450" indent="-171450">
              <a:buFont typeface="Arial" panose="020B0604020202020204" pitchFamily="34" charset="0"/>
              <a:buChar char="•"/>
            </a:pPr>
            <a:r>
              <a:rPr lang="en-US" b="0" dirty="0">
                <a:highlight>
                  <a:srgbClr val="FFFF00"/>
                </a:highlight>
              </a:rPr>
              <a:t>Empower the private sector to develop these 3</a:t>
            </a:r>
            <a:r>
              <a:rPr lang="en-US" b="0" baseline="30000" dirty="0">
                <a:highlight>
                  <a:srgbClr val="FFFF00"/>
                </a:highlight>
              </a:rPr>
              <a:t>rd</a:t>
            </a:r>
            <a:r>
              <a:rPr lang="en-US" b="0" dirty="0">
                <a:highlight>
                  <a:srgbClr val="FFFF00"/>
                </a:highlight>
              </a:rPr>
              <a:t> places in between work and home</a:t>
            </a:r>
          </a:p>
          <a:p>
            <a:pPr marL="171450" indent="-171450">
              <a:buFont typeface="Arial" panose="020B0604020202020204" pitchFamily="34" charset="0"/>
              <a:buChar char="•"/>
            </a:pPr>
            <a:r>
              <a:rPr lang="en-US" b="0" dirty="0">
                <a:highlight>
                  <a:srgbClr val="FFFF00"/>
                </a:highlight>
              </a:rPr>
              <a:t>Explore new planning tools, such as </a:t>
            </a:r>
            <a:r>
              <a:rPr lang="en-US" b="0" dirty="0" err="1">
                <a:highlight>
                  <a:srgbClr val="FFFF00"/>
                </a:highlight>
              </a:rPr>
              <a:t>ACU</a:t>
            </a:r>
            <a:r>
              <a:rPr lang="en-US" b="0" dirty="0">
                <a:highlight>
                  <a:srgbClr val="FFFF00"/>
                </a:highlight>
              </a:rPr>
              <a:t>     </a:t>
            </a:r>
          </a:p>
          <a:p>
            <a:pPr marL="0" indent="0">
              <a:buFontTx/>
              <a:buNone/>
            </a:pPr>
            <a:endParaRPr lang="en-US" b="0" dirty="0">
              <a:highlight>
                <a:srgbClr val="FFFF00"/>
              </a:highlight>
            </a:endParaRPr>
          </a:p>
          <a:p>
            <a:pPr marL="0" indent="0">
              <a:buFontTx/>
              <a:buNone/>
            </a:pPr>
            <a:endParaRPr lang="en-US" b="0" dirty="0">
              <a:highlight>
                <a:srgbClr val="FFFF00"/>
              </a:highlight>
            </a:endParaRPr>
          </a:p>
        </p:txBody>
      </p:sp>
      <p:sp>
        <p:nvSpPr>
          <p:cNvPr id="4" name="Slide Number Placeholder 3"/>
          <p:cNvSpPr>
            <a:spLocks noGrp="1"/>
          </p:cNvSpPr>
          <p:nvPr>
            <p:ph type="sldNum" sz="quarter" idx="5"/>
          </p:nvPr>
        </p:nvSpPr>
        <p:spPr/>
        <p:txBody>
          <a:bodyPr/>
          <a:lstStyle/>
          <a:p>
            <a:fld id="{4E346433-874B-4DE9-B317-A1945D784E1E}" type="slidenum">
              <a:rPr lang="en-US" smtClean="0"/>
              <a:t>15</a:t>
            </a:fld>
            <a:endParaRPr lang="en-US"/>
          </a:p>
        </p:txBody>
      </p:sp>
    </p:spTree>
    <p:extLst>
      <p:ext uri="{BB962C8B-B14F-4D97-AF65-F5344CB8AC3E}">
        <p14:creationId xmlns:p14="http://schemas.microsoft.com/office/powerpoint/2010/main" val="96997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16</a:t>
            </a:fld>
            <a:endParaRPr lang="en-US"/>
          </a:p>
        </p:txBody>
      </p:sp>
    </p:spTree>
    <p:extLst>
      <p:ext uri="{BB962C8B-B14F-4D97-AF65-F5344CB8AC3E}">
        <p14:creationId xmlns:p14="http://schemas.microsoft.com/office/powerpoint/2010/main" val="2758994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17</a:t>
            </a:fld>
            <a:endParaRPr lang="en-US"/>
          </a:p>
        </p:txBody>
      </p:sp>
    </p:spTree>
    <p:extLst>
      <p:ext uri="{BB962C8B-B14F-4D97-AF65-F5344CB8AC3E}">
        <p14:creationId xmlns:p14="http://schemas.microsoft.com/office/powerpoint/2010/main" val="3547353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18</a:t>
            </a:fld>
            <a:endParaRPr lang="en-US"/>
          </a:p>
        </p:txBody>
      </p:sp>
    </p:spTree>
    <p:extLst>
      <p:ext uri="{BB962C8B-B14F-4D97-AF65-F5344CB8AC3E}">
        <p14:creationId xmlns:p14="http://schemas.microsoft.com/office/powerpoint/2010/main" val="3397981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19</a:t>
            </a:fld>
            <a:endParaRPr lang="en-US"/>
          </a:p>
        </p:txBody>
      </p:sp>
    </p:spTree>
    <p:extLst>
      <p:ext uri="{BB962C8B-B14F-4D97-AF65-F5344CB8AC3E}">
        <p14:creationId xmlns:p14="http://schemas.microsoft.com/office/powerpoint/2010/main" val="3028638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highlight>
                  <a:srgbClr val="FFFF00"/>
                </a:highlight>
              </a:rPr>
              <a:t>Draft 2 out of 4</a:t>
            </a:r>
            <a:endParaRPr lang="en-US" b="0" dirty="0">
              <a:highlight>
                <a:srgbClr val="FFFF00"/>
              </a:highlight>
            </a:endParaRPr>
          </a:p>
          <a:p>
            <a:pPr marL="0" indent="0">
              <a:buFontTx/>
              <a:buNone/>
            </a:pPr>
            <a:endParaRPr lang="en-US" b="0" dirty="0">
              <a:highlight>
                <a:srgbClr val="FFFF00"/>
              </a:highlight>
            </a:endParaRPr>
          </a:p>
        </p:txBody>
      </p:sp>
      <p:sp>
        <p:nvSpPr>
          <p:cNvPr id="4" name="Slide Number Placeholder 3"/>
          <p:cNvSpPr>
            <a:spLocks noGrp="1"/>
          </p:cNvSpPr>
          <p:nvPr>
            <p:ph type="sldNum" sz="quarter" idx="5"/>
          </p:nvPr>
        </p:nvSpPr>
        <p:spPr/>
        <p:txBody>
          <a:bodyPr/>
          <a:lstStyle/>
          <a:p>
            <a:fld id="{4E346433-874B-4DE9-B317-A1945D784E1E}" type="slidenum">
              <a:rPr lang="en-US" smtClean="0"/>
              <a:t>20</a:t>
            </a:fld>
            <a:endParaRPr lang="en-US"/>
          </a:p>
        </p:txBody>
      </p:sp>
    </p:spTree>
    <p:extLst>
      <p:ext uri="{BB962C8B-B14F-4D97-AF65-F5344CB8AC3E}">
        <p14:creationId xmlns:p14="http://schemas.microsoft.com/office/powerpoint/2010/main" val="3032530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Geometria" panose="020B0604020202020204" charset="0"/>
              </a:rPr>
              <a:t>Considering</a:t>
            </a:r>
            <a:r>
              <a:rPr lang="en-US" sz="1200" dirty="0">
                <a:latin typeface="Geometria" panose="020B0604020202020204" charset="0"/>
              </a:rPr>
              <a:t> the creation of a unique Neighborhood Commercial – Low Intensity (NC-LI) zoning district </a:t>
            </a:r>
          </a:p>
          <a:p>
            <a:pPr marL="0" indent="0">
              <a:buFontTx/>
              <a:buNone/>
            </a:pPr>
            <a:endParaRPr lang="en-US" b="0" dirty="0">
              <a:highlight>
                <a:srgbClr val="FFFF00"/>
              </a:highlight>
            </a:endParaRPr>
          </a:p>
        </p:txBody>
      </p:sp>
      <p:sp>
        <p:nvSpPr>
          <p:cNvPr id="4" name="Slide Number Placeholder 3"/>
          <p:cNvSpPr>
            <a:spLocks noGrp="1"/>
          </p:cNvSpPr>
          <p:nvPr>
            <p:ph type="sldNum" sz="quarter" idx="5"/>
          </p:nvPr>
        </p:nvSpPr>
        <p:spPr/>
        <p:txBody>
          <a:bodyPr/>
          <a:lstStyle/>
          <a:p>
            <a:fld id="{4E346433-874B-4DE9-B317-A1945D784E1E}" type="slidenum">
              <a:rPr lang="en-US" smtClean="0"/>
              <a:t>21</a:t>
            </a:fld>
            <a:endParaRPr lang="en-US"/>
          </a:p>
        </p:txBody>
      </p:sp>
    </p:spTree>
    <p:extLst>
      <p:ext uri="{BB962C8B-B14F-4D97-AF65-F5344CB8AC3E}">
        <p14:creationId xmlns:p14="http://schemas.microsoft.com/office/powerpoint/2010/main" val="130829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2400"/>
              </a:spcAft>
              <a:buClr>
                <a:srgbClr val="3592CF"/>
              </a:buClr>
              <a:buFont typeface="+mj-lt"/>
              <a:buNone/>
            </a:pPr>
            <a:endParaRPr lang="en-US" sz="1600" b="0" dirty="0">
              <a:latin typeface="Geometria" panose="020B0604020202020204" charset="0"/>
            </a:endParaRPr>
          </a:p>
        </p:txBody>
      </p:sp>
      <p:sp>
        <p:nvSpPr>
          <p:cNvPr id="4" name="Slide Number Placeholder 3"/>
          <p:cNvSpPr>
            <a:spLocks noGrp="1"/>
          </p:cNvSpPr>
          <p:nvPr>
            <p:ph type="sldNum" sz="quarter" idx="5"/>
          </p:nvPr>
        </p:nvSpPr>
        <p:spPr/>
        <p:txBody>
          <a:bodyPr/>
          <a:lstStyle/>
          <a:p>
            <a:fld id="{4E346433-874B-4DE9-B317-A1945D784E1E}" type="slidenum">
              <a:rPr lang="en-US" smtClean="0"/>
              <a:t>3</a:t>
            </a:fld>
            <a:endParaRPr lang="en-US"/>
          </a:p>
        </p:txBody>
      </p:sp>
    </p:spTree>
    <p:extLst>
      <p:ext uri="{BB962C8B-B14F-4D97-AF65-F5344CB8AC3E}">
        <p14:creationId xmlns:p14="http://schemas.microsoft.com/office/powerpoint/2010/main" val="967401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QUESTIONS</a:t>
            </a:r>
          </a:p>
        </p:txBody>
      </p:sp>
      <p:sp>
        <p:nvSpPr>
          <p:cNvPr id="4" name="Slide Number Placeholder 3"/>
          <p:cNvSpPr>
            <a:spLocks noGrp="1"/>
          </p:cNvSpPr>
          <p:nvPr>
            <p:ph type="sldNum" sz="quarter" idx="5"/>
          </p:nvPr>
        </p:nvSpPr>
        <p:spPr/>
        <p:txBody>
          <a:bodyPr/>
          <a:lstStyle/>
          <a:p>
            <a:fld id="{4E346433-874B-4DE9-B317-A1945D784E1E}" type="slidenum">
              <a:rPr lang="en-US" smtClean="0"/>
              <a:t>22</a:t>
            </a:fld>
            <a:endParaRPr lang="en-US"/>
          </a:p>
        </p:txBody>
      </p:sp>
    </p:spTree>
    <p:extLst>
      <p:ext uri="{BB962C8B-B14F-4D97-AF65-F5344CB8AC3E}">
        <p14:creationId xmlns:p14="http://schemas.microsoft.com/office/powerpoint/2010/main" val="1315318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23</a:t>
            </a:fld>
            <a:endParaRPr lang="en-US"/>
          </a:p>
        </p:txBody>
      </p:sp>
    </p:spTree>
    <p:extLst>
      <p:ext uri="{BB962C8B-B14F-4D97-AF65-F5344CB8AC3E}">
        <p14:creationId xmlns:p14="http://schemas.microsoft.com/office/powerpoint/2010/main" val="2120719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24</a:t>
            </a:fld>
            <a:endParaRPr lang="en-US"/>
          </a:p>
        </p:txBody>
      </p:sp>
    </p:spTree>
    <p:extLst>
      <p:ext uri="{BB962C8B-B14F-4D97-AF65-F5344CB8AC3E}">
        <p14:creationId xmlns:p14="http://schemas.microsoft.com/office/powerpoint/2010/main" val="427617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QUESTIONS</a:t>
            </a:r>
          </a:p>
        </p:txBody>
      </p:sp>
      <p:sp>
        <p:nvSpPr>
          <p:cNvPr id="4" name="Slide Number Placeholder 3"/>
          <p:cNvSpPr>
            <a:spLocks noGrp="1"/>
          </p:cNvSpPr>
          <p:nvPr>
            <p:ph type="sldNum" sz="quarter" idx="5"/>
          </p:nvPr>
        </p:nvSpPr>
        <p:spPr/>
        <p:txBody>
          <a:bodyPr/>
          <a:lstStyle/>
          <a:p>
            <a:fld id="{4E346433-874B-4DE9-B317-A1945D784E1E}" type="slidenum">
              <a:rPr lang="en-US" smtClean="0"/>
              <a:t>5</a:t>
            </a:fld>
            <a:endParaRPr lang="en-US"/>
          </a:p>
        </p:txBody>
      </p:sp>
    </p:spTree>
    <p:extLst>
      <p:ext uri="{BB962C8B-B14F-4D97-AF65-F5344CB8AC3E}">
        <p14:creationId xmlns:p14="http://schemas.microsoft.com/office/powerpoint/2010/main" val="3379342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you need a refresher, the commercial-locational criteria (OR CLC) is a set of requirements established under Objective 22 of the Future Land Use Element of the Comprehensive Plan. Like the name implies, the CLC is intended to ensure that: </a:t>
            </a:r>
          </a:p>
          <a:p>
            <a:endParaRPr lang="en-US" dirty="0"/>
          </a:p>
          <a:p>
            <a:r>
              <a:rPr lang="en-US" dirty="0"/>
              <a:t>3 […] meaning, if a small neighborhood-serving convenience store or coffee shop wants to locate within a portion of the County designated as Residential on the FLUM, they would not be expected to go through comprehensive plan amendment process, which often adds considerable time to development.</a:t>
            </a:r>
          </a:p>
          <a:p>
            <a:endParaRPr lang="en-US" dirty="0"/>
          </a:p>
          <a:p>
            <a:r>
              <a:rPr lang="en-US" b="1" dirty="0"/>
              <a:t>EXPLAIN FLUM VS ZONING</a:t>
            </a:r>
          </a:p>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6</a:t>
            </a:fld>
            <a:endParaRPr lang="en-US"/>
          </a:p>
        </p:txBody>
      </p:sp>
    </p:spTree>
    <p:extLst>
      <p:ext uri="{BB962C8B-B14F-4D97-AF65-F5344CB8AC3E}">
        <p14:creationId xmlns:p14="http://schemas.microsoft.com/office/powerpoint/2010/main" val="287455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7</a:t>
            </a:fld>
            <a:endParaRPr lang="en-US"/>
          </a:p>
        </p:txBody>
      </p:sp>
    </p:spTree>
    <p:extLst>
      <p:ext uri="{BB962C8B-B14F-4D97-AF65-F5344CB8AC3E}">
        <p14:creationId xmlns:p14="http://schemas.microsoft.com/office/powerpoint/2010/main" val="509007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moving on, I think its important to establish this particular project is really focusing on the smallest type of commercial development, which are those at the neighborhood level. </a:t>
            </a:r>
          </a:p>
          <a:p>
            <a:endParaRPr lang="en-US" dirty="0"/>
          </a:p>
          <a:p>
            <a:r>
              <a:rPr lang="en-US" dirty="0"/>
              <a:t>Neighborhood-scale commercial activities typically serve just immediate area residents and its generally close enough to walk or maybe ride your bike. These can include things like coffee shops, some retail, neighborhood convenience store, or gas stations.</a:t>
            </a:r>
          </a:p>
        </p:txBody>
      </p:sp>
      <p:sp>
        <p:nvSpPr>
          <p:cNvPr id="4" name="Slide Number Placeholder 3"/>
          <p:cNvSpPr>
            <a:spLocks noGrp="1"/>
          </p:cNvSpPr>
          <p:nvPr>
            <p:ph type="sldNum" sz="quarter" idx="5"/>
          </p:nvPr>
        </p:nvSpPr>
        <p:spPr/>
        <p:txBody>
          <a:bodyPr/>
          <a:lstStyle/>
          <a:p>
            <a:fld id="{4E346433-874B-4DE9-B317-A1945D784E1E}" type="slidenum">
              <a:rPr lang="en-US" smtClean="0"/>
              <a:t>8</a:t>
            </a:fld>
            <a:endParaRPr lang="en-US"/>
          </a:p>
        </p:txBody>
      </p:sp>
    </p:spTree>
    <p:extLst>
      <p:ext uri="{BB962C8B-B14F-4D97-AF65-F5344CB8AC3E}">
        <p14:creationId xmlns:p14="http://schemas.microsoft.com/office/powerpoint/2010/main" val="910341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9</a:t>
            </a:fld>
            <a:endParaRPr lang="en-US"/>
          </a:p>
        </p:txBody>
      </p:sp>
    </p:spTree>
    <p:extLst>
      <p:ext uri="{BB962C8B-B14F-4D97-AF65-F5344CB8AC3E}">
        <p14:creationId xmlns:p14="http://schemas.microsoft.com/office/powerpoint/2010/main" val="1675573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10</a:t>
            </a:fld>
            <a:endParaRPr lang="en-US"/>
          </a:p>
        </p:txBody>
      </p:sp>
    </p:spTree>
    <p:extLst>
      <p:ext uri="{BB962C8B-B14F-4D97-AF65-F5344CB8AC3E}">
        <p14:creationId xmlns:p14="http://schemas.microsoft.com/office/powerpoint/2010/main" val="2772221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this slide, I am going to show you two very different examples of how neighborhood services may integrate into our communities when they are adjacent to single-family homes. </a:t>
            </a:r>
          </a:p>
          <a:p>
            <a:endParaRPr lang="en-US" dirty="0"/>
          </a:p>
          <a:p>
            <a:r>
              <a:rPr lang="en-US" dirty="0"/>
              <a:t>The first example is in Bakersfield, CA. -- [IMAGINE]  -- Unless you want to jump over a 6-foot wall and through the landscaping to walk just a few hundred feet to the store, you have to walk out of the neighborhood first, along a busy road, and through a parking lot to get to the store. This site contains neighborhood serving uses (groceries, haircut, dry cleaners, bank and restaurant), but it is disconnected from the neighborhood.</a:t>
            </a:r>
          </a:p>
          <a:p>
            <a:endParaRPr lang="en-US" dirty="0"/>
          </a:p>
          <a:p>
            <a:r>
              <a:rPr lang="en-US" dirty="0"/>
              <a:t>The second example shows a traditional, historic downtown neighborhood in Orlando. They have a corner store immediately adjacent to single family homes. It is easily accessible to the surrounding neighborhood, and it blends in really well into the neighborhood thanks to the scale of the building and the building placement consistent with the surrounding homes.</a:t>
            </a:r>
          </a:p>
          <a:p>
            <a:endParaRPr lang="en-US" dirty="0"/>
          </a:p>
          <a:p>
            <a:r>
              <a:rPr lang="en-US" dirty="0"/>
              <a:t>Hillsborough County has a wide variety of settings, rural, suburban and urban. We can’t come up with a one-size-fits-all solution. We need to consider the context to ensure these uses serve their purpose, are easily accessible and do not clash with the surrounding neighborhoods.</a:t>
            </a:r>
          </a:p>
          <a:p>
            <a:endParaRPr lang="en-US" dirty="0"/>
          </a:p>
        </p:txBody>
      </p:sp>
      <p:sp>
        <p:nvSpPr>
          <p:cNvPr id="4" name="Slide Number Placeholder 3"/>
          <p:cNvSpPr>
            <a:spLocks noGrp="1"/>
          </p:cNvSpPr>
          <p:nvPr>
            <p:ph type="sldNum" sz="quarter" idx="5"/>
          </p:nvPr>
        </p:nvSpPr>
        <p:spPr/>
        <p:txBody>
          <a:bodyPr/>
          <a:lstStyle/>
          <a:p>
            <a:fld id="{4E346433-874B-4DE9-B317-A1945D784E1E}" type="slidenum">
              <a:rPr lang="en-US" smtClean="0"/>
              <a:t>11</a:t>
            </a:fld>
            <a:endParaRPr lang="en-US"/>
          </a:p>
        </p:txBody>
      </p:sp>
    </p:spTree>
    <p:extLst>
      <p:ext uri="{BB962C8B-B14F-4D97-AF65-F5344CB8AC3E}">
        <p14:creationId xmlns:p14="http://schemas.microsoft.com/office/powerpoint/2010/main" val="911740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E68FD-A5E9-45BD-B8C3-D4D086813F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E375C-E8FF-44EA-BDC5-1B5CBC856F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7FA477-4082-49E7-A17D-E52764F37F2C}"/>
              </a:ext>
            </a:extLst>
          </p:cNvPr>
          <p:cNvSpPr>
            <a:spLocks noGrp="1"/>
          </p:cNvSpPr>
          <p:nvPr>
            <p:ph type="dt" sz="half" idx="10"/>
          </p:nvPr>
        </p:nvSpPr>
        <p:spPr/>
        <p:txBody>
          <a:bodyPr/>
          <a:lstStyle/>
          <a:p>
            <a:fld id="{95DC29AE-8778-4A72-8AA8-930A8488C13D}" type="datetimeFigureOut">
              <a:rPr lang="en-US" smtClean="0"/>
              <a:t>1/19/2022</a:t>
            </a:fld>
            <a:endParaRPr lang="en-US"/>
          </a:p>
        </p:txBody>
      </p:sp>
      <p:sp>
        <p:nvSpPr>
          <p:cNvPr id="5" name="Footer Placeholder 4">
            <a:extLst>
              <a:ext uri="{FF2B5EF4-FFF2-40B4-BE49-F238E27FC236}">
                <a16:creationId xmlns:a16="http://schemas.microsoft.com/office/drawing/2014/main" id="{F17C10EE-631B-4146-8AF3-574897E2C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45858-182B-4C4D-A766-8B1F3D17E4DD}"/>
              </a:ext>
            </a:extLst>
          </p:cNvPr>
          <p:cNvSpPr>
            <a:spLocks noGrp="1"/>
          </p:cNvSpPr>
          <p:nvPr>
            <p:ph type="sldNum" sz="quarter" idx="12"/>
          </p:nvPr>
        </p:nvSpPr>
        <p:spPr/>
        <p:txBody>
          <a:bodyPr/>
          <a:lstStyle/>
          <a:p>
            <a:fld id="{EA7BF4A0-2FD6-425B-93DD-471FF6457849}" type="slidenum">
              <a:rPr lang="en-US" smtClean="0"/>
              <a:t>‹#›</a:t>
            </a:fld>
            <a:endParaRPr lang="en-US"/>
          </a:p>
        </p:txBody>
      </p:sp>
    </p:spTree>
    <p:extLst>
      <p:ext uri="{BB962C8B-B14F-4D97-AF65-F5344CB8AC3E}">
        <p14:creationId xmlns:p14="http://schemas.microsoft.com/office/powerpoint/2010/main" val="191362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3FEC-F6FE-45A1-9375-8A4CD5129A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4A6AF5-687E-42CF-AC96-E6151CA9E4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29B3D-C50F-4E8A-997D-C79A6DC72856}"/>
              </a:ext>
            </a:extLst>
          </p:cNvPr>
          <p:cNvSpPr>
            <a:spLocks noGrp="1"/>
          </p:cNvSpPr>
          <p:nvPr>
            <p:ph type="dt" sz="half" idx="10"/>
          </p:nvPr>
        </p:nvSpPr>
        <p:spPr/>
        <p:txBody>
          <a:bodyPr/>
          <a:lstStyle/>
          <a:p>
            <a:fld id="{95DC29AE-8778-4A72-8AA8-930A8488C13D}" type="datetimeFigureOut">
              <a:rPr lang="en-US" smtClean="0"/>
              <a:t>1/19/2022</a:t>
            </a:fld>
            <a:endParaRPr lang="en-US"/>
          </a:p>
        </p:txBody>
      </p:sp>
      <p:sp>
        <p:nvSpPr>
          <p:cNvPr id="5" name="Footer Placeholder 4">
            <a:extLst>
              <a:ext uri="{FF2B5EF4-FFF2-40B4-BE49-F238E27FC236}">
                <a16:creationId xmlns:a16="http://schemas.microsoft.com/office/drawing/2014/main" id="{E3368681-10BF-4631-84FB-86BFBD199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C28D9-35CB-4838-B6C3-A42A61159DAF}"/>
              </a:ext>
            </a:extLst>
          </p:cNvPr>
          <p:cNvSpPr>
            <a:spLocks noGrp="1"/>
          </p:cNvSpPr>
          <p:nvPr>
            <p:ph type="sldNum" sz="quarter" idx="12"/>
          </p:nvPr>
        </p:nvSpPr>
        <p:spPr/>
        <p:txBody>
          <a:bodyPr/>
          <a:lstStyle/>
          <a:p>
            <a:fld id="{EA7BF4A0-2FD6-425B-93DD-471FF6457849}" type="slidenum">
              <a:rPr lang="en-US" smtClean="0"/>
              <a:t>‹#›</a:t>
            </a:fld>
            <a:endParaRPr lang="en-US"/>
          </a:p>
        </p:txBody>
      </p:sp>
    </p:spTree>
    <p:extLst>
      <p:ext uri="{BB962C8B-B14F-4D97-AF65-F5344CB8AC3E}">
        <p14:creationId xmlns:p14="http://schemas.microsoft.com/office/powerpoint/2010/main" val="355234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0AFD62-90ED-4752-97B6-3A753E147A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C17ADB-FADA-4DAA-9180-0A4B8FF83C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516AB-1354-4138-B8B6-031437D4B3F7}"/>
              </a:ext>
            </a:extLst>
          </p:cNvPr>
          <p:cNvSpPr>
            <a:spLocks noGrp="1"/>
          </p:cNvSpPr>
          <p:nvPr>
            <p:ph type="dt" sz="half" idx="10"/>
          </p:nvPr>
        </p:nvSpPr>
        <p:spPr/>
        <p:txBody>
          <a:bodyPr/>
          <a:lstStyle/>
          <a:p>
            <a:fld id="{95DC29AE-8778-4A72-8AA8-930A8488C13D}" type="datetimeFigureOut">
              <a:rPr lang="en-US" smtClean="0"/>
              <a:t>1/19/2022</a:t>
            </a:fld>
            <a:endParaRPr lang="en-US"/>
          </a:p>
        </p:txBody>
      </p:sp>
      <p:sp>
        <p:nvSpPr>
          <p:cNvPr id="5" name="Footer Placeholder 4">
            <a:extLst>
              <a:ext uri="{FF2B5EF4-FFF2-40B4-BE49-F238E27FC236}">
                <a16:creationId xmlns:a16="http://schemas.microsoft.com/office/drawing/2014/main" id="{82640128-BB75-4DBC-92B7-148112E36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29A7C-DAFE-4E70-9C1C-8E948CB2BE3A}"/>
              </a:ext>
            </a:extLst>
          </p:cNvPr>
          <p:cNvSpPr>
            <a:spLocks noGrp="1"/>
          </p:cNvSpPr>
          <p:nvPr>
            <p:ph type="sldNum" sz="quarter" idx="12"/>
          </p:nvPr>
        </p:nvSpPr>
        <p:spPr/>
        <p:txBody>
          <a:bodyPr/>
          <a:lstStyle/>
          <a:p>
            <a:fld id="{EA7BF4A0-2FD6-425B-93DD-471FF6457849}" type="slidenum">
              <a:rPr lang="en-US" smtClean="0"/>
              <a:t>‹#›</a:t>
            </a:fld>
            <a:endParaRPr lang="en-US"/>
          </a:p>
        </p:txBody>
      </p:sp>
    </p:spTree>
    <p:extLst>
      <p:ext uri="{BB962C8B-B14F-4D97-AF65-F5344CB8AC3E}">
        <p14:creationId xmlns:p14="http://schemas.microsoft.com/office/powerpoint/2010/main" val="1261599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43916DF-FBAC-49A4-A56D-F428DA7DCD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05825" y="4762"/>
            <a:ext cx="3686175" cy="6853238"/>
          </a:xfrm>
          <a:prstGeom prst="rect">
            <a:avLst/>
          </a:prstGeom>
        </p:spPr>
      </p:pic>
      <p:sp>
        <p:nvSpPr>
          <p:cNvPr id="3" name="Text Placeholder 2">
            <a:extLst>
              <a:ext uri="{FF2B5EF4-FFF2-40B4-BE49-F238E27FC236}">
                <a16:creationId xmlns:a16="http://schemas.microsoft.com/office/drawing/2014/main" id="{5EF0067F-5A7C-489C-AFF7-BC1791D89B15}"/>
              </a:ext>
            </a:extLst>
          </p:cNvPr>
          <p:cNvSpPr>
            <a:spLocks noGrp="1"/>
          </p:cNvSpPr>
          <p:nvPr>
            <p:ph type="body" idx="1"/>
          </p:nvPr>
        </p:nvSpPr>
        <p:spPr>
          <a:xfrm>
            <a:off x="8788998" y="4142919"/>
            <a:ext cx="3087051" cy="1500187"/>
          </a:xfrm>
          <a:prstGeom prst="rect">
            <a:avLst/>
          </a:prstGeom>
        </p:spPr>
        <p:txBody>
          <a:bodyPr/>
          <a:lstStyle>
            <a:lvl1pPr marL="0" indent="0">
              <a:buNone/>
              <a:defRPr sz="2400">
                <a:solidFill>
                  <a:srgbClr val="225670"/>
                </a:solidFill>
                <a:latin typeface="Geometria" panose="020B0503020204020204" pitchFamily="34" charset="0"/>
                <a:cs typeface="Geometria"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CF224485-DB33-4B45-A4CF-F9522844B2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35570" y="599012"/>
            <a:ext cx="962025" cy="962025"/>
          </a:xfrm>
          <a:prstGeom prst="rect">
            <a:avLst/>
          </a:prstGeom>
        </p:spPr>
      </p:pic>
      <p:sp>
        <p:nvSpPr>
          <p:cNvPr id="2" name="Title 1">
            <a:extLst>
              <a:ext uri="{FF2B5EF4-FFF2-40B4-BE49-F238E27FC236}">
                <a16:creationId xmlns:a16="http://schemas.microsoft.com/office/drawing/2014/main" id="{2749B7FA-B673-4B70-AB71-AF30760203F1}"/>
              </a:ext>
            </a:extLst>
          </p:cNvPr>
          <p:cNvSpPr>
            <a:spLocks noGrp="1"/>
          </p:cNvSpPr>
          <p:nvPr>
            <p:ph type="title" hasCustomPrompt="1"/>
          </p:nvPr>
        </p:nvSpPr>
        <p:spPr>
          <a:xfrm>
            <a:off x="8696398" y="729737"/>
            <a:ext cx="3403002" cy="683932"/>
          </a:xfrm>
          <a:prstGeom prst="rect">
            <a:avLst/>
          </a:prstGeom>
        </p:spPr>
        <p:txBody>
          <a:bodyPr anchor="b">
            <a:normAutofit/>
          </a:bodyPr>
          <a:lstStyle>
            <a:lvl1pPr>
              <a:defRPr sz="3600" spc="300">
                <a:solidFill>
                  <a:srgbClr val="225670"/>
                </a:solidFill>
                <a:latin typeface="Geometria" panose="020B0503020204020204" pitchFamily="34" charset="0"/>
                <a:cs typeface="Geometria" panose="020B0503020204020204" pitchFamily="34" charset="0"/>
              </a:defRPr>
            </a:lvl1pPr>
          </a:lstStyle>
          <a:p>
            <a:r>
              <a:rPr lang="en-US" dirty="0"/>
              <a:t>TITLE HERE</a:t>
            </a:r>
          </a:p>
        </p:txBody>
      </p:sp>
    </p:spTree>
    <p:extLst>
      <p:ext uri="{BB962C8B-B14F-4D97-AF65-F5344CB8AC3E}">
        <p14:creationId xmlns:p14="http://schemas.microsoft.com/office/powerpoint/2010/main" val="371816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9D9A-73F7-4D99-BD93-E920A04B8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C4927-1D2C-4348-989D-8788E3E739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6D906-0EA8-432F-82C3-259900051AF9}"/>
              </a:ext>
            </a:extLst>
          </p:cNvPr>
          <p:cNvSpPr>
            <a:spLocks noGrp="1"/>
          </p:cNvSpPr>
          <p:nvPr>
            <p:ph type="dt" sz="half" idx="10"/>
          </p:nvPr>
        </p:nvSpPr>
        <p:spPr/>
        <p:txBody>
          <a:bodyPr/>
          <a:lstStyle/>
          <a:p>
            <a:fld id="{95DC29AE-8778-4A72-8AA8-930A8488C13D}" type="datetimeFigureOut">
              <a:rPr lang="en-US" smtClean="0"/>
              <a:t>1/19/2022</a:t>
            </a:fld>
            <a:endParaRPr lang="en-US"/>
          </a:p>
        </p:txBody>
      </p:sp>
      <p:sp>
        <p:nvSpPr>
          <p:cNvPr id="5" name="Footer Placeholder 4">
            <a:extLst>
              <a:ext uri="{FF2B5EF4-FFF2-40B4-BE49-F238E27FC236}">
                <a16:creationId xmlns:a16="http://schemas.microsoft.com/office/drawing/2014/main" id="{0E8EDFC8-4254-42C6-A1A2-D2E3998AF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33446-0F1C-452B-A15A-688C602D8598}"/>
              </a:ext>
            </a:extLst>
          </p:cNvPr>
          <p:cNvSpPr>
            <a:spLocks noGrp="1"/>
          </p:cNvSpPr>
          <p:nvPr>
            <p:ph type="sldNum" sz="quarter" idx="12"/>
          </p:nvPr>
        </p:nvSpPr>
        <p:spPr/>
        <p:txBody>
          <a:bodyPr/>
          <a:lstStyle/>
          <a:p>
            <a:fld id="{EA7BF4A0-2FD6-425B-93DD-471FF6457849}" type="slidenum">
              <a:rPr lang="en-US" smtClean="0"/>
              <a:t>‹#›</a:t>
            </a:fld>
            <a:endParaRPr lang="en-US"/>
          </a:p>
        </p:txBody>
      </p:sp>
    </p:spTree>
    <p:extLst>
      <p:ext uri="{BB962C8B-B14F-4D97-AF65-F5344CB8AC3E}">
        <p14:creationId xmlns:p14="http://schemas.microsoft.com/office/powerpoint/2010/main" val="132860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A62B5-9FEF-466E-870C-DD015A69E1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5C824-ECEC-44C7-877B-F2AFF030F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681C3E-5B06-48D8-BC3C-1FD722F09391}"/>
              </a:ext>
            </a:extLst>
          </p:cNvPr>
          <p:cNvSpPr>
            <a:spLocks noGrp="1"/>
          </p:cNvSpPr>
          <p:nvPr>
            <p:ph type="dt" sz="half" idx="10"/>
          </p:nvPr>
        </p:nvSpPr>
        <p:spPr/>
        <p:txBody>
          <a:bodyPr/>
          <a:lstStyle/>
          <a:p>
            <a:fld id="{95DC29AE-8778-4A72-8AA8-930A8488C13D}" type="datetimeFigureOut">
              <a:rPr lang="en-US" smtClean="0"/>
              <a:t>1/19/2022</a:t>
            </a:fld>
            <a:endParaRPr lang="en-US"/>
          </a:p>
        </p:txBody>
      </p:sp>
      <p:sp>
        <p:nvSpPr>
          <p:cNvPr id="5" name="Footer Placeholder 4">
            <a:extLst>
              <a:ext uri="{FF2B5EF4-FFF2-40B4-BE49-F238E27FC236}">
                <a16:creationId xmlns:a16="http://schemas.microsoft.com/office/drawing/2014/main" id="{33E2F7F9-695B-45B3-A3A5-36C081082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9E8FE-88D5-4AB9-A885-CAC6650E3348}"/>
              </a:ext>
            </a:extLst>
          </p:cNvPr>
          <p:cNvSpPr>
            <a:spLocks noGrp="1"/>
          </p:cNvSpPr>
          <p:nvPr>
            <p:ph type="sldNum" sz="quarter" idx="12"/>
          </p:nvPr>
        </p:nvSpPr>
        <p:spPr/>
        <p:txBody>
          <a:bodyPr/>
          <a:lstStyle/>
          <a:p>
            <a:fld id="{EA7BF4A0-2FD6-425B-93DD-471FF6457849}" type="slidenum">
              <a:rPr lang="en-US" smtClean="0"/>
              <a:t>‹#›</a:t>
            </a:fld>
            <a:endParaRPr lang="en-US"/>
          </a:p>
        </p:txBody>
      </p:sp>
    </p:spTree>
    <p:extLst>
      <p:ext uri="{BB962C8B-B14F-4D97-AF65-F5344CB8AC3E}">
        <p14:creationId xmlns:p14="http://schemas.microsoft.com/office/powerpoint/2010/main" val="4206994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905CE-B946-4684-9E68-CA85E7BDEA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C1AC0-008D-442B-8930-57C086140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6854F-7BD4-42B3-ABF0-3E7212C19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5A4240-6E2F-4D4B-82CD-C0679F31DA4A}"/>
              </a:ext>
            </a:extLst>
          </p:cNvPr>
          <p:cNvSpPr>
            <a:spLocks noGrp="1"/>
          </p:cNvSpPr>
          <p:nvPr>
            <p:ph type="dt" sz="half" idx="10"/>
          </p:nvPr>
        </p:nvSpPr>
        <p:spPr/>
        <p:txBody>
          <a:bodyPr/>
          <a:lstStyle/>
          <a:p>
            <a:fld id="{95DC29AE-8778-4A72-8AA8-930A8488C13D}" type="datetimeFigureOut">
              <a:rPr lang="en-US" smtClean="0"/>
              <a:t>1/19/2022</a:t>
            </a:fld>
            <a:endParaRPr lang="en-US"/>
          </a:p>
        </p:txBody>
      </p:sp>
      <p:sp>
        <p:nvSpPr>
          <p:cNvPr id="6" name="Footer Placeholder 5">
            <a:extLst>
              <a:ext uri="{FF2B5EF4-FFF2-40B4-BE49-F238E27FC236}">
                <a16:creationId xmlns:a16="http://schemas.microsoft.com/office/drawing/2014/main" id="{E03E9FEA-A209-420E-B790-500225951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1FE3B9-5D0C-4D3D-99E6-F1132831505E}"/>
              </a:ext>
            </a:extLst>
          </p:cNvPr>
          <p:cNvSpPr>
            <a:spLocks noGrp="1"/>
          </p:cNvSpPr>
          <p:nvPr>
            <p:ph type="sldNum" sz="quarter" idx="12"/>
          </p:nvPr>
        </p:nvSpPr>
        <p:spPr/>
        <p:txBody>
          <a:bodyPr/>
          <a:lstStyle/>
          <a:p>
            <a:fld id="{EA7BF4A0-2FD6-425B-93DD-471FF6457849}" type="slidenum">
              <a:rPr lang="en-US" smtClean="0"/>
              <a:t>‹#›</a:t>
            </a:fld>
            <a:endParaRPr lang="en-US"/>
          </a:p>
        </p:txBody>
      </p:sp>
    </p:spTree>
    <p:extLst>
      <p:ext uri="{BB962C8B-B14F-4D97-AF65-F5344CB8AC3E}">
        <p14:creationId xmlns:p14="http://schemas.microsoft.com/office/powerpoint/2010/main" val="2302043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0DC7-B9FE-47A2-9D02-8C43966544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CE78F2-3BD6-498D-AFBA-1637DA979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9042D3-3E5C-42EB-9679-8822919FF0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38BA31-853B-421D-893F-EDB5BDD42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3D54D-A12C-4482-B8D0-2B1829D74E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ADBF23-66E7-4019-B167-0284983B531C}"/>
              </a:ext>
            </a:extLst>
          </p:cNvPr>
          <p:cNvSpPr>
            <a:spLocks noGrp="1"/>
          </p:cNvSpPr>
          <p:nvPr>
            <p:ph type="dt" sz="half" idx="10"/>
          </p:nvPr>
        </p:nvSpPr>
        <p:spPr/>
        <p:txBody>
          <a:bodyPr/>
          <a:lstStyle/>
          <a:p>
            <a:fld id="{95DC29AE-8778-4A72-8AA8-930A8488C13D}" type="datetimeFigureOut">
              <a:rPr lang="en-US" smtClean="0"/>
              <a:t>1/19/2022</a:t>
            </a:fld>
            <a:endParaRPr lang="en-US"/>
          </a:p>
        </p:txBody>
      </p:sp>
      <p:sp>
        <p:nvSpPr>
          <p:cNvPr id="8" name="Footer Placeholder 7">
            <a:extLst>
              <a:ext uri="{FF2B5EF4-FFF2-40B4-BE49-F238E27FC236}">
                <a16:creationId xmlns:a16="http://schemas.microsoft.com/office/drawing/2014/main" id="{AE65FE5F-B878-4804-B579-0174657BE2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A8D0E3-3246-4A5B-9CC4-29B3BBF6BC41}"/>
              </a:ext>
            </a:extLst>
          </p:cNvPr>
          <p:cNvSpPr>
            <a:spLocks noGrp="1"/>
          </p:cNvSpPr>
          <p:nvPr>
            <p:ph type="sldNum" sz="quarter" idx="12"/>
          </p:nvPr>
        </p:nvSpPr>
        <p:spPr/>
        <p:txBody>
          <a:bodyPr/>
          <a:lstStyle/>
          <a:p>
            <a:fld id="{EA7BF4A0-2FD6-425B-93DD-471FF6457849}" type="slidenum">
              <a:rPr lang="en-US" smtClean="0"/>
              <a:t>‹#›</a:t>
            </a:fld>
            <a:endParaRPr lang="en-US"/>
          </a:p>
        </p:txBody>
      </p:sp>
    </p:spTree>
    <p:extLst>
      <p:ext uri="{BB962C8B-B14F-4D97-AF65-F5344CB8AC3E}">
        <p14:creationId xmlns:p14="http://schemas.microsoft.com/office/powerpoint/2010/main" val="1989166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09D3B-E669-4F2E-9D8A-17F398C597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716ACC-023C-44DE-AB93-31020BD9065C}"/>
              </a:ext>
            </a:extLst>
          </p:cNvPr>
          <p:cNvSpPr>
            <a:spLocks noGrp="1"/>
          </p:cNvSpPr>
          <p:nvPr>
            <p:ph type="dt" sz="half" idx="10"/>
          </p:nvPr>
        </p:nvSpPr>
        <p:spPr/>
        <p:txBody>
          <a:bodyPr/>
          <a:lstStyle/>
          <a:p>
            <a:fld id="{95DC29AE-8778-4A72-8AA8-930A8488C13D}" type="datetimeFigureOut">
              <a:rPr lang="en-US" smtClean="0"/>
              <a:t>1/19/2022</a:t>
            </a:fld>
            <a:endParaRPr lang="en-US"/>
          </a:p>
        </p:txBody>
      </p:sp>
      <p:sp>
        <p:nvSpPr>
          <p:cNvPr id="4" name="Footer Placeholder 3">
            <a:extLst>
              <a:ext uri="{FF2B5EF4-FFF2-40B4-BE49-F238E27FC236}">
                <a16:creationId xmlns:a16="http://schemas.microsoft.com/office/drawing/2014/main" id="{5CA2B35B-EB0E-410C-992E-0C938BE322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2F5A43-F489-493C-872C-622DFCF98BC9}"/>
              </a:ext>
            </a:extLst>
          </p:cNvPr>
          <p:cNvSpPr>
            <a:spLocks noGrp="1"/>
          </p:cNvSpPr>
          <p:nvPr>
            <p:ph type="sldNum" sz="quarter" idx="12"/>
          </p:nvPr>
        </p:nvSpPr>
        <p:spPr/>
        <p:txBody>
          <a:bodyPr/>
          <a:lstStyle/>
          <a:p>
            <a:fld id="{EA7BF4A0-2FD6-425B-93DD-471FF6457849}" type="slidenum">
              <a:rPr lang="en-US" smtClean="0"/>
              <a:t>‹#›</a:t>
            </a:fld>
            <a:endParaRPr lang="en-US"/>
          </a:p>
        </p:txBody>
      </p:sp>
    </p:spTree>
    <p:extLst>
      <p:ext uri="{BB962C8B-B14F-4D97-AF65-F5344CB8AC3E}">
        <p14:creationId xmlns:p14="http://schemas.microsoft.com/office/powerpoint/2010/main" val="3212762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CCB91F-FE85-4398-953F-992DF859492C}"/>
              </a:ext>
            </a:extLst>
          </p:cNvPr>
          <p:cNvSpPr>
            <a:spLocks noGrp="1"/>
          </p:cNvSpPr>
          <p:nvPr>
            <p:ph type="dt" sz="half" idx="10"/>
          </p:nvPr>
        </p:nvSpPr>
        <p:spPr/>
        <p:txBody>
          <a:bodyPr/>
          <a:lstStyle/>
          <a:p>
            <a:fld id="{95DC29AE-8778-4A72-8AA8-930A8488C13D}" type="datetimeFigureOut">
              <a:rPr lang="en-US" smtClean="0"/>
              <a:t>1/19/2022</a:t>
            </a:fld>
            <a:endParaRPr lang="en-US"/>
          </a:p>
        </p:txBody>
      </p:sp>
      <p:sp>
        <p:nvSpPr>
          <p:cNvPr id="3" name="Footer Placeholder 2">
            <a:extLst>
              <a:ext uri="{FF2B5EF4-FFF2-40B4-BE49-F238E27FC236}">
                <a16:creationId xmlns:a16="http://schemas.microsoft.com/office/drawing/2014/main" id="{29552D02-0C7D-4036-9B14-DC90C0E7A1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C3EE9-3D20-4CFF-BF2B-C819B051FD9E}"/>
              </a:ext>
            </a:extLst>
          </p:cNvPr>
          <p:cNvSpPr>
            <a:spLocks noGrp="1"/>
          </p:cNvSpPr>
          <p:nvPr>
            <p:ph type="sldNum" sz="quarter" idx="12"/>
          </p:nvPr>
        </p:nvSpPr>
        <p:spPr/>
        <p:txBody>
          <a:bodyPr/>
          <a:lstStyle/>
          <a:p>
            <a:fld id="{EA7BF4A0-2FD6-425B-93DD-471FF6457849}" type="slidenum">
              <a:rPr lang="en-US" smtClean="0"/>
              <a:t>‹#›</a:t>
            </a:fld>
            <a:endParaRPr lang="en-US"/>
          </a:p>
        </p:txBody>
      </p:sp>
    </p:spTree>
    <p:extLst>
      <p:ext uri="{BB962C8B-B14F-4D97-AF65-F5344CB8AC3E}">
        <p14:creationId xmlns:p14="http://schemas.microsoft.com/office/powerpoint/2010/main" val="662737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1D99B-68AB-4AAE-839F-5435088C7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D5DB8B-C15F-4C1D-AD1E-AFF83D80C5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F45AA3-AC53-4647-9BD5-86AA582C3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35ED3-0394-407C-9216-72449660CD5F}"/>
              </a:ext>
            </a:extLst>
          </p:cNvPr>
          <p:cNvSpPr>
            <a:spLocks noGrp="1"/>
          </p:cNvSpPr>
          <p:nvPr>
            <p:ph type="dt" sz="half" idx="10"/>
          </p:nvPr>
        </p:nvSpPr>
        <p:spPr/>
        <p:txBody>
          <a:bodyPr/>
          <a:lstStyle/>
          <a:p>
            <a:fld id="{95DC29AE-8778-4A72-8AA8-930A8488C13D}" type="datetimeFigureOut">
              <a:rPr lang="en-US" smtClean="0"/>
              <a:t>1/19/2022</a:t>
            </a:fld>
            <a:endParaRPr lang="en-US"/>
          </a:p>
        </p:txBody>
      </p:sp>
      <p:sp>
        <p:nvSpPr>
          <p:cNvPr id="6" name="Footer Placeholder 5">
            <a:extLst>
              <a:ext uri="{FF2B5EF4-FFF2-40B4-BE49-F238E27FC236}">
                <a16:creationId xmlns:a16="http://schemas.microsoft.com/office/drawing/2014/main" id="{B2803E6A-2BED-4B96-8BF2-1DBADD5F76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5FE9D-7EA0-4AED-9070-771249BC2272}"/>
              </a:ext>
            </a:extLst>
          </p:cNvPr>
          <p:cNvSpPr>
            <a:spLocks noGrp="1"/>
          </p:cNvSpPr>
          <p:nvPr>
            <p:ph type="sldNum" sz="quarter" idx="12"/>
          </p:nvPr>
        </p:nvSpPr>
        <p:spPr/>
        <p:txBody>
          <a:bodyPr/>
          <a:lstStyle/>
          <a:p>
            <a:fld id="{EA7BF4A0-2FD6-425B-93DD-471FF6457849}" type="slidenum">
              <a:rPr lang="en-US" smtClean="0"/>
              <a:t>‹#›</a:t>
            </a:fld>
            <a:endParaRPr lang="en-US"/>
          </a:p>
        </p:txBody>
      </p:sp>
    </p:spTree>
    <p:extLst>
      <p:ext uri="{BB962C8B-B14F-4D97-AF65-F5344CB8AC3E}">
        <p14:creationId xmlns:p14="http://schemas.microsoft.com/office/powerpoint/2010/main" val="110291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AB13-E0FC-4215-BB8D-500863F876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C810D9-8FD4-4998-B7E5-FCAD19DE33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B9176C-8DA8-472C-A694-DD6460B45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2432B-CBA0-497A-9537-EE9558A93187}"/>
              </a:ext>
            </a:extLst>
          </p:cNvPr>
          <p:cNvSpPr>
            <a:spLocks noGrp="1"/>
          </p:cNvSpPr>
          <p:nvPr>
            <p:ph type="dt" sz="half" idx="10"/>
          </p:nvPr>
        </p:nvSpPr>
        <p:spPr/>
        <p:txBody>
          <a:bodyPr/>
          <a:lstStyle/>
          <a:p>
            <a:fld id="{95DC29AE-8778-4A72-8AA8-930A8488C13D}" type="datetimeFigureOut">
              <a:rPr lang="en-US" smtClean="0"/>
              <a:t>1/19/2022</a:t>
            </a:fld>
            <a:endParaRPr lang="en-US"/>
          </a:p>
        </p:txBody>
      </p:sp>
      <p:sp>
        <p:nvSpPr>
          <p:cNvPr id="6" name="Footer Placeholder 5">
            <a:extLst>
              <a:ext uri="{FF2B5EF4-FFF2-40B4-BE49-F238E27FC236}">
                <a16:creationId xmlns:a16="http://schemas.microsoft.com/office/drawing/2014/main" id="{3DF65E2D-CA3B-47F2-AAA3-50B4ED1DF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93B03-5323-4EFA-94BE-1AF214B72072}"/>
              </a:ext>
            </a:extLst>
          </p:cNvPr>
          <p:cNvSpPr>
            <a:spLocks noGrp="1"/>
          </p:cNvSpPr>
          <p:nvPr>
            <p:ph type="sldNum" sz="quarter" idx="12"/>
          </p:nvPr>
        </p:nvSpPr>
        <p:spPr/>
        <p:txBody>
          <a:bodyPr/>
          <a:lstStyle/>
          <a:p>
            <a:fld id="{EA7BF4A0-2FD6-425B-93DD-471FF6457849}" type="slidenum">
              <a:rPr lang="en-US" smtClean="0"/>
              <a:t>‹#›</a:t>
            </a:fld>
            <a:endParaRPr lang="en-US"/>
          </a:p>
        </p:txBody>
      </p:sp>
    </p:spTree>
    <p:extLst>
      <p:ext uri="{BB962C8B-B14F-4D97-AF65-F5344CB8AC3E}">
        <p14:creationId xmlns:p14="http://schemas.microsoft.com/office/powerpoint/2010/main" val="1837729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1BD852-8EEF-4F47-9961-5726F484FE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9CBBBD-62B2-40D9-9689-9B672C5542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D86A3-F121-4073-A0AE-192746B7B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C29AE-8778-4A72-8AA8-930A8488C13D}" type="datetimeFigureOut">
              <a:rPr lang="en-US" smtClean="0"/>
              <a:t>1/19/2022</a:t>
            </a:fld>
            <a:endParaRPr lang="en-US"/>
          </a:p>
        </p:txBody>
      </p:sp>
      <p:sp>
        <p:nvSpPr>
          <p:cNvPr id="5" name="Footer Placeholder 4">
            <a:extLst>
              <a:ext uri="{FF2B5EF4-FFF2-40B4-BE49-F238E27FC236}">
                <a16:creationId xmlns:a16="http://schemas.microsoft.com/office/drawing/2014/main" id="{F72262DE-FF37-4191-8548-27326300C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4968D7-777D-44C1-A266-544AE4ED30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BF4A0-2FD6-425B-93DD-471FF6457849}" type="slidenum">
              <a:rPr lang="en-US" smtClean="0"/>
              <a:t>‹#›</a:t>
            </a:fld>
            <a:endParaRPr lang="en-US"/>
          </a:p>
        </p:txBody>
      </p:sp>
    </p:spTree>
    <p:extLst>
      <p:ext uri="{BB962C8B-B14F-4D97-AF65-F5344CB8AC3E}">
        <p14:creationId xmlns:p14="http://schemas.microsoft.com/office/powerpoint/2010/main" val="214144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22.svg"/><Relationship Id="rId9"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svg"/><Relationship Id="rId9" Type="http://schemas.openxmlformats.org/officeDocument/2006/relationships/image" Target="../media/image63.svg"/></Relationships>
</file>

<file path=ppt/slides/_rels/slide17.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57.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58.svg"/><Relationship Id="rId9" Type="http://schemas.openxmlformats.org/officeDocument/2006/relationships/image" Target="../media/image71.png"/><Relationship Id="rId14" Type="http://schemas.openxmlformats.org/officeDocument/2006/relationships/image" Target="../media/image76.sv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9.png"/><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jpeg"/><Relationship Id="rId7" Type="http://schemas.openxmlformats.org/officeDocument/2006/relationships/image" Target="../media/image85.svg"/><Relationship Id="rId12" Type="http://schemas.openxmlformats.org/officeDocument/2006/relationships/image" Target="../media/image90.png"/><Relationship Id="rId17" Type="http://schemas.openxmlformats.org/officeDocument/2006/relationships/image" Target="../media/image95.svg"/><Relationship Id="rId2" Type="http://schemas.openxmlformats.org/officeDocument/2006/relationships/notesSlide" Target="../notesSlides/notesSlide18.xml"/><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 Id="rId14"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1.jpeg"/><Relationship Id="rId7" Type="http://schemas.openxmlformats.org/officeDocument/2006/relationships/image" Target="../media/image83.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101.svg"/><Relationship Id="rId5" Type="http://schemas.openxmlformats.org/officeDocument/2006/relationships/image" Target="../media/image97.svg"/><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99.svg"/></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3.sv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2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51.png"/><Relationship Id="rId7"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66.png"/><Relationship Id="rId10" Type="http://schemas.openxmlformats.org/officeDocument/2006/relationships/image" Target="../media/image112.png"/><Relationship Id="rId4" Type="http://schemas.openxmlformats.org/officeDocument/2006/relationships/image" Target="../media/image52.svg"/><Relationship Id="rId9" Type="http://schemas.openxmlformats.org/officeDocument/2006/relationships/image" Target="../media/image111.sv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4.jp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3.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2.svg"/><Relationship Id="rId9" Type="http://schemas.openxmlformats.org/officeDocument/2006/relationships/image" Target="../media/image28.pn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old&#10;&#10;Description automatically generated">
            <a:extLst>
              <a:ext uri="{FF2B5EF4-FFF2-40B4-BE49-F238E27FC236}">
                <a16:creationId xmlns:a16="http://schemas.microsoft.com/office/drawing/2014/main" id="{8D419AC3-7F49-4010-8FAE-9A80F1BA2157}"/>
              </a:ext>
            </a:extLst>
          </p:cNvPr>
          <p:cNvPicPr>
            <a:picLocks noChangeAspect="1"/>
          </p:cNvPicPr>
          <p:nvPr/>
        </p:nvPicPr>
        <p:blipFill rotWithShape="1">
          <a:blip r:embed="rId3">
            <a:extLst>
              <a:ext uri="{28A0092B-C50C-407E-A947-70E740481C1C}">
                <a14:useLocalDpi xmlns:a14="http://schemas.microsoft.com/office/drawing/2010/main" val="0"/>
              </a:ext>
            </a:extLst>
          </a:blip>
          <a:srcRect l="7932" t="6623" r="42330" b="6623"/>
          <a:stretch/>
        </p:blipFill>
        <p:spPr>
          <a:xfrm>
            <a:off x="-31879" y="10"/>
            <a:ext cx="6081803" cy="6857990"/>
          </a:xfrm>
          <a:prstGeom prst="rect">
            <a:avLst/>
          </a:prstGeom>
        </p:spPr>
      </p:pic>
      <p:pic>
        <p:nvPicPr>
          <p:cNvPr id="7" name="Picture 6" descr="A picture containing tree, plant, birch, stone&#10;&#10;Description automatically generated">
            <a:extLst>
              <a:ext uri="{FF2B5EF4-FFF2-40B4-BE49-F238E27FC236}">
                <a16:creationId xmlns:a16="http://schemas.microsoft.com/office/drawing/2014/main" id="{F91A5E15-B779-4C19-83DB-45CCE1DFBC61}"/>
              </a:ext>
            </a:extLst>
          </p:cNvPr>
          <p:cNvPicPr>
            <a:picLocks noChangeAspect="1"/>
          </p:cNvPicPr>
          <p:nvPr/>
        </p:nvPicPr>
        <p:blipFill rotWithShape="1">
          <a:blip r:embed="rId4">
            <a:extLst>
              <a:ext uri="{28A0092B-C50C-407E-A947-70E740481C1C}">
                <a14:useLocalDpi xmlns:a14="http://schemas.microsoft.com/office/drawing/2010/main" val="0"/>
              </a:ext>
            </a:extLst>
          </a:blip>
          <a:srcRect r="15625"/>
          <a:stretch/>
        </p:blipFill>
        <p:spPr>
          <a:xfrm rot="5400000">
            <a:off x="5751488" y="381000"/>
            <a:ext cx="6858000" cy="6096000"/>
          </a:xfrm>
          <a:prstGeom prst="rect">
            <a:avLst/>
          </a:prstGeom>
        </p:spPr>
      </p:pic>
      <p:sp>
        <p:nvSpPr>
          <p:cNvPr id="14" name="Rectangle 1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CFC88119-F66B-4A51-9CB7-9A6F0B08D2BA}"/>
              </a:ext>
            </a:extLst>
          </p:cNvPr>
          <p:cNvSpPr/>
          <p:nvPr/>
        </p:nvSpPr>
        <p:spPr>
          <a:xfrm rot="2700000">
            <a:off x="4401677" y="1739283"/>
            <a:ext cx="3393719" cy="3393719"/>
          </a:xfrm>
          <a:prstGeom prst="rect">
            <a:avLst/>
          </a:prstGeom>
          <a:solidFill>
            <a:srgbClr val="7BC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FAF52A-656E-4F81-9746-7125202E9F8C}"/>
              </a:ext>
            </a:extLst>
          </p:cNvPr>
          <p:cNvSpPr>
            <a:spLocks noGrp="1"/>
          </p:cNvSpPr>
          <p:nvPr>
            <p:ph type="ctrTitle"/>
          </p:nvPr>
        </p:nvSpPr>
        <p:spPr>
          <a:xfrm>
            <a:off x="3711516" y="3000968"/>
            <a:ext cx="4768968" cy="1345720"/>
          </a:xfrm>
          <a:noFill/>
        </p:spPr>
        <p:txBody>
          <a:bodyPr anchor="ctr">
            <a:normAutofit fontScale="90000"/>
          </a:bodyPr>
          <a:lstStyle/>
          <a:p>
            <a:r>
              <a:rPr lang="en-US" sz="2200" b="1" dirty="0">
                <a:solidFill>
                  <a:schemeClr val="bg1"/>
                </a:solidFill>
                <a:latin typeface="Geometria" panose="020B0503020204020204" pitchFamily="34" charset="0"/>
              </a:rPr>
              <a:t>Hillsborough </a:t>
            </a:r>
            <a:br>
              <a:rPr lang="en-US" sz="2200" b="1" dirty="0">
                <a:solidFill>
                  <a:schemeClr val="bg1"/>
                </a:solidFill>
                <a:latin typeface="Geometria" panose="020B0503020204020204" pitchFamily="34" charset="0"/>
              </a:rPr>
            </a:br>
            <a:r>
              <a:rPr lang="en-US" sz="2200" b="1" dirty="0">
                <a:solidFill>
                  <a:schemeClr val="bg1"/>
                </a:solidFill>
                <a:latin typeface="Geometria" panose="020B0503020204020204" pitchFamily="34" charset="0"/>
              </a:rPr>
              <a:t>Planning Commission</a:t>
            </a:r>
            <a:br>
              <a:rPr lang="en-US" sz="3600" b="1" dirty="0">
                <a:solidFill>
                  <a:schemeClr val="bg1"/>
                </a:solidFill>
                <a:latin typeface="Geometria" panose="020B0503020204020204" pitchFamily="34" charset="0"/>
              </a:rPr>
            </a:br>
            <a:r>
              <a:rPr lang="en-US" sz="3100" b="1" i="1" dirty="0">
                <a:solidFill>
                  <a:schemeClr val="bg1"/>
                </a:solidFill>
                <a:latin typeface="Geometria" panose="020B0503020204020204" pitchFamily="34" charset="0"/>
              </a:rPr>
              <a:t>CLC UPDATE</a:t>
            </a:r>
            <a:br>
              <a:rPr lang="en-US" sz="3600" b="1" dirty="0">
                <a:solidFill>
                  <a:schemeClr val="bg1"/>
                </a:solidFill>
                <a:latin typeface="Geometria" panose="020B0503020204020204" pitchFamily="34" charset="0"/>
              </a:rPr>
            </a:br>
            <a:br>
              <a:rPr lang="en-US" sz="1800" b="1" dirty="0">
                <a:solidFill>
                  <a:schemeClr val="bg1"/>
                </a:solidFill>
                <a:latin typeface="Geometria" panose="020B0503020204020204" pitchFamily="34" charset="0"/>
              </a:rPr>
            </a:br>
            <a:r>
              <a:rPr lang="en-US" sz="1800" b="1" i="1" dirty="0">
                <a:solidFill>
                  <a:schemeClr val="bg1"/>
                </a:solidFill>
                <a:latin typeface="Geometria" panose="020B0503020204020204" pitchFamily="34" charset="0"/>
              </a:rPr>
              <a:t>Public Workshop #2</a:t>
            </a:r>
            <a:br>
              <a:rPr lang="en-US" sz="1800" dirty="0">
                <a:solidFill>
                  <a:schemeClr val="bg1"/>
                </a:solidFill>
                <a:latin typeface="Geometria" panose="020B0503020204020204" pitchFamily="34" charset="0"/>
              </a:rPr>
            </a:br>
            <a:r>
              <a:rPr lang="en-US" sz="3600" b="1" dirty="0">
                <a:solidFill>
                  <a:schemeClr val="bg1"/>
                </a:solidFill>
                <a:latin typeface="Geometria" panose="020B0503020204020204" pitchFamily="34" charset="0"/>
              </a:rPr>
              <a:t> 01.20.22 </a:t>
            </a:r>
            <a:endParaRPr lang="en-US" sz="2800" dirty="0">
              <a:solidFill>
                <a:schemeClr val="bg1"/>
              </a:solidFill>
              <a:latin typeface="Arial Black" panose="020B0A04020102020204" pitchFamily="34" charset="0"/>
              <a:cs typeface="Segoe UI Semibold" panose="020B0702040204020203" pitchFamily="34" charset="0"/>
            </a:endParaRPr>
          </a:p>
        </p:txBody>
      </p:sp>
      <p:pic>
        <p:nvPicPr>
          <p:cNvPr id="10" name="Graphic 9">
            <a:extLst>
              <a:ext uri="{FF2B5EF4-FFF2-40B4-BE49-F238E27FC236}">
                <a16:creationId xmlns:a16="http://schemas.microsoft.com/office/drawing/2014/main" id="{71EF26F8-113D-4D8E-AA23-3266A0E929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34" y="-7967"/>
            <a:ext cx="5829300" cy="923925"/>
          </a:xfrm>
          <a:prstGeom prst="rect">
            <a:avLst/>
          </a:prstGeom>
        </p:spPr>
      </p:pic>
      <p:pic>
        <p:nvPicPr>
          <p:cNvPr id="15" name="Graphic 14">
            <a:extLst>
              <a:ext uri="{FF2B5EF4-FFF2-40B4-BE49-F238E27FC236}">
                <a16:creationId xmlns:a16="http://schemas.microsoft.com/office/drawing/2014/main" id="{408FF1B4-C158-4669-B036-D004C8E833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6443787" y="5933749"/>
            <a:ext cx="5829300" cy="923925"/>
          </a:xfrm>
          <a:prstGeom prst="rect">
            <a:avLst/>
          </a:prstGeom>
        </p:spPr>
      </p:pic>
      <p:sp>
        <p:nvSpPr>
          <p:cNvPr id="17" name="Oval 16">
            <a:extLst>
              <a:ext uri="{FF2B5EF4-FFF2-40B4-BE49-F238E27FC236}">
                <a16:creationId xmlns:a16="http://schemas.microsoft.com/office/drawing/2014/main" id="{CF9EE132-082E-4091-83B1-B6C8C0156BD7}"/>
              </a:ext>
            </a:extLst>
          </p:cNvPr>
          <p:cNvSpPr/>
          <p:nvPr/>
        </p:nvSpPr>
        <p:spPr>
          <a:xfrm>
            <a:off x="8764402" y="-1297722"/>
            <a:ext cx="4902002" cy="4902002"/>
          </a:xfrm>
          <a:prstGeom prst="ellipse">
            <a:avLst/>
          </a:prstGeom>
          <a:gradFill flip="none" rotWithShape="1">
            <a:gsLst>
              <a:gs pos="74000">
                <a:schemeClr val="bg1">
                  <a:alpha val="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 company name&#10;&#10;Description automatically generated">
            <a:extLst>
              <a:ext uri="{FF2B5EF4-FFF2-40B4-BE49-F238E27FC236}">
                <a16:creationId xmlns:a16="http://schemas.microsoft.com/office/drawing/2014/main" id="{1F9B642E-6638-4307-A217-47079E3F8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9141" y="424188"/>
            <a:ext cx="852525" cy="850623"/>
          </a:xfrm>
          <a:prstGeom prst="rect">
            <a:avLst/>
          </a:prstGeom>
        </p:spPr>
      </p:pic>
    </p:spTree>
    <p:extLst>
      <p:ext uri="{BB962C8B-B14F-4D97-AF65-F5344CB8AC3E}">
        <p14:creationId xmlns:p14="http://schemas.microsoft.com/office/powerpoint/2010/main" val="3521174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95D17-7E93-44C9-AEB2-0CF697F0A499}"/>
              </a:ext>
            </a:extLst>
          </p:cNvPr>
          <p:cNvSpPr/>
          <p:nvPr/>
        </p:nvSpPr>
        <p:spPr>
          <a:xfrm>
            <a:off x="8343902" y="2043784"/>
            <a:ext cx="3644900" cy="297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535B3B53-BC25-4915-BFCA-A668AFCDCF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73" y="0"/>
            <a:ext cx="12204700" cy="1455767"/>
          </a:xfrm>
          <a:prstGeom prst="rect">
            <a:avLst/>
          </a:prstGeom>
        </p:spPr>
      </p:pic>
      <p:sp>
        <p:nvSpPr>
          <p:cNvPr id="36" name="Title 1">
            <a:extLst>
              <a:ext uri="{FF2B5EF4-FFF2-40B4-BE49-F238E27FC236}">
                <a16:creationId xmlns:a16="http://schemas.microsoft.com/office/drawing/2014/main" id="{59BCF957-D5EF-41C4-907F-431D2EA70F17}"/>
              </a:ext>
            </a:extLst>
          </p:cNvPr>
          <p:cNvSpPr>
            <a:spLocks noGrp="1"/>
          </p:cNvSpPr>
          <p:nvPr>
            <p:ph type="title"/>
          </p:nvPr>
        </p:nvSpPr>
        <p:spPr>
          <a:xfrm rot="21196759">
            <a:off x="206536" y="-314797"/>
            <a:ext cx="10515600" cy="1325563"/>
          </a:xfrm>
        </p:spPr>
        <p:txBody>
          <a:bodyPr>
            <a:normAutofit/>
          </a:bodyPr>
          <a:lstStyle/>
          <a:p>
            <a:r>
              <a:rPr lang="en-US" sz="5400" b="1" spc="300" dirty="0">
                <a:solidFill>
                  <a:schemeClr val="bg1"/>
                </a:solidFill>
                <a:latin typeface="Geometria" panose="020B0503020204020204" pitchFamily="34" charset="0"/>
              </a:rPr>
              <a:t>THE CLC</a:t>
            </a:r>
          </a:p>
        </p:txBody>
      </p:sp>
      <p:sp>
        <p:nvSpPr>
          <p:cNvPr id="13" name="Rectangle 12">
            <a:extLst>
              <a:ext uri="{FF2B5EF4-FFF2-40B4-BE49-F238E27FC236}">
                <a16:creationId xmlns:a16="http://schemas.microsoft.com/office/drawing/2014/main" id="{FF8ADF9D-6C70-4406-B4A7-2468E46334F6}"/>
              </a:ext>
            </a:extLst>
          </p:cNvPr>
          <p:cNvSpPr/>
          <p:nvPr/>
        </p:nvSpPr>
        <p:spPr>
          <a:xfrm>
            <a:off x="266700" y="5015162"/>
            <a:ext cx="3975102" cy="496638"/>
          </a:xfrm>
          <a:prstGeom prst="rect">
            <a:avLst/>
          </a:prstGeom>
          <a:solidFill>
            <a:srgbClr val="953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Neighborhood</a:t>
            </a:r>
          </a:p>
        </p:txBody>
      </p:sp>
      <p:sp>
        <p:nvSpPr>
          <p:cNvPr id="15" name="Rectangle 14">
            <a:extLst>
              <a:ext uri="{FF2B5EF4-FFF2-40B4-BE49-F238E27FC236}">
                <a16:creationId xmlns:a16="http://schemas.microsoft.com/office/drawing/2014/main" id="{3F663491-5B85-4311-812F-3C433FAB6BA2}"/>
              </a:ext>
            </a:extLst>
          </p:cNvPr>
          <p:cNvSpPr/>
          <p:nvPr/>
        </p:nvSpPr>
        <p:spPr>
          <a:xfrm>
            <a:off x="4305091" y="5015162"/>
            <a:ext cx="3975102" cy="496638"/>
          </a:xfrm>
          <a:prstGeom prst="rect">
            <a:avLst/>
          </a:prstGeom>
          <a:solidFill>
            <a:srgbClr val="953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Community</a:t>
            </a:r>
          </a:p>
        </p:txBody>
      </p:sp>
      <p:sp>
        <p:nvSpPr>
          <p:cNvPr id="16" name="Rectangle 15">
            <a:extLst>
              <a:ext uri="{FF2B5EF4-FFF2-40B4-BE49-F238E27FC236}">
                <a16:creationId xmlns:a16="http://schemas.microsoft.com/office/drawing/2014/main" id="{FA93F654-CF2E-4973-B405-DE8D3AB28239}"/>
              </a:ext>
            </a:extLst>
          </p:cNvPr>
          <p:cNvSpPr/>
          <p:nvPr/>
        </p:nvSpPr>
        <p:spPr>
          <a:xfrm>
            <a:off x="8343902" y="5015162"/>
            <a:ext cx="3644900" cy="496638"/>
          </a:xfrm>
          <a:prstGeom prst="rect">
            <a:avLst/>
          </a:prstGeom>
          <a:solidFill>
            <a:srgbClr val="953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Regional</a:t>
            </a:r>
          </a:p>
        </p:txBody>
      </p:sp>
      <p:sp>
        <p:nvSpPr>
          <p:cNvPr id="2" name="Rectangle 1">
            <a:extLst>
              <a:ext uri="{FF2B5EF4-FFF2-40B4-BE49-F238E27FC236}">
                <a16:creationId xmlns:a16="http://schemas.microsoft.com/office/drawing/2014/main" id="{C82CCD06-75C7-4DFA-94F6-55C49C5ADBBB}"/>
              </a:ext>
            </a:extLst>
          </p:cNvPr>
          <p:cNvSpPr/>
          <p:nvPr/>
        </p:nvSpPr>
        <p:spPr>
          <a:xfrm>
            <a:off x="266700" y="5689600"/>
            <a:ext cx="11722102" cy="609600"/>
          </a:xfrm>
          <a:prstGeom prst="rect">
            <a:avLst/>
          </a:prstGeom>
          <a:noFill/>
          <a:ln w="76200">
            <a:solidFill>
              <a:srgbClr val="953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953885"/>
                </a:solidFill>
              </a:rPr>
              <a:t>Commercial Service Areas (Rural)</a:t>
            </a:r>
          </a:p>
        </p:txBody>
      </p:sp>
      <p:pic>
        <p:nvPicPr>
          <p:cNvPr id="1026" name="Picture 2" descr="feed store | Shut the Barn Door!">
            <a:extLst>
              <a:ext uri="{FF2B5EF4-FFF2-40B4-BE49-F238E27FC236}">
                <a16:creationId xmlns:a16="http://schemas.microsoft.com/office/drawing/2014/main" id="{8C88F397-362C-457D-A847-159D22E64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9694" y="2043784"/>
            <a:ext cx="3965896" cy="2974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t Takes to Keep Independent Grocery Stores Open in Rural Communities  | Civil Eats">
            <a:extLst>
              <a:ext uri="{FF2B5EF4-FFF2-40B4-BE49-F238E27FC236}">
                <a16:creationId xmlns:a16="http://schemas.microsoft.com/office/drawing/2014/main" id="{DA51F076-0858-4E66-9389-875505E992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 y="2365222"/>
            <a:ext cx="3965896" cy="2643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547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535B3B53-BC25-4915-BFCA-A668AFCDCF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73" y="0"/>
            <a:ext cx="12204700" cy="1455767"/>
          </a:xfrm>
          <a:prstGeom prst="rect">
            <a:avLst/>
          </a:prstGeom>
        </p:spPr>
      </p:pic>
      <p:sp>
        <p:nvSpPr>
          <p:cNvPr id="36" name="Title 1">
            <a:extLst>
              <a:ext uri="{FF2B5EF4-FFF2-40B4-BE49-F238E27FC236}">
                <a16:creationId xmlns:a16="http://schemas.microsoft.com/office/drawing/2014/main" id="{59BCF957-D5EF-41C4-907F-431D2EA70F17}"/>
              </a:ext>
            </a:extLst>
          </p:cNvPr>
          <p:cNvSpPr>
            <a:spLocks noGrp="1"/>
          </p:cNvSpPr>
          <p:nvPr>
            <p:ph type="title"/>
          </p:nvPr>
        </p:nvSpPr>
        <p:spPr>
          <a:xfrm rot="21196759">
            <a:off x="206536" y="-314797"/>
            <a:ext cx="10515600" cy="1325563"/>
          </a:xfrm>
        </p:spPr>
        <p:txBody>
          <a:bodyPr>
            <a:normAutofit/>
          </a:bodyPr>
          <a:lstStyle/>
          <a:p>
            <a:r>
              <a:rPr lang="en-US" sz="5400" b="1" spc="300" dirty="0">
                <a:solidFill>
                  <a:schemeClr val="bg1"/>
                </a:solidFill>
                <a:latin typeface="Geometria" panose="020B0503020204020204" pitchFamily="34" charset="0"/>
              </a:rPr>
              <a:t>THE CLC</a:t>
            </a:r>
          </a:p>
        </p:txBody>
      </p:sp>
      <p:pic>
        <p:nvPicPr>
          <p:cNvPr id="7" name="Picture 6">
            <a:extLst>
              <a:ext uri="{FF2B5EF4-FFF2-40B4-BE49-F238E27FC236}">
                <a16:creationId xmlns:a16="http://schemas.microsoft.com/office/drawing/2014/main" id="{D96A796C-AE84-4172-A4DB-729A2DA12740}"/>
              </a:ext>
            </a:extLst>
          </p:cNvPr>
          <p:cNvPicPr>
            <a:picLocks noChangeAspect="1"/>
          </p:cNvPicPr>
          <p:nvPr/>
        </p:nvPicPr>
        <p:blipFill rotWithShape="1">
          <a:blip r:embed="rId5"/>
          <a:srcRect r="2209"/>
          <a:stretch/>
        </p:blipFill>
        <p:spPr>
          <a:xfrm>
            <a:off x="6658715" y="1265998"/>
            <a:ext cx="5131588" cy="2374888"/>
          </a:xfrm>
          <a:prstGeom prst="rect">
            <a:avLst/>
          </a:prstGeom>
        </p:spPr>
      </p:pic>
      <p:pic>
        <p:nvPicPr>
          <p:cNvPr id="8" name="Picture 7">
            <a:extLst>
              <a:ext uri="{FF2B5EF4-FFF2-40B4-BE49-F238E27FC236}">
                <a16:creationId xmlns:a16="http://schemas.microsoft.com/office/drawing/2014/main" id="{29EBDC09-A4B7-42EB-8A54-DA2680D86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3530" y="1265998"/>
            <a:ext cx="3812115" cy="2363402"/>
          </a:xfrm>
          <a:prstGeom prst="rect">
            <a:avLst/>
          </a:prstGeom>
        </p:spPr>
      </p:pic>
      <p:pic>
        <p:nvPicPr>
          <p:cNvPr id="9" name="Picture 8">
            <a:extLst>
              <a:ext uri="{FF2B5EF4-FFF2-40B4-BE49-F238E27FC236}">
                <a16:creationId xmlns:a16="http://schemas.microsoft.com/office/drawing/2014/main" id="{7ECBA133-07CF-4F73-91CC-E755E957A676}"/>
              </a:ext>
            </a:extLst>
          </p:cNvPr>
          <p:cNvPicPr>
            <a:picLocks noChangeAspect="1"/>
          </p:cNvPicPr>
          <p:nvPr/>
        </p:nvPicPr>
        <p:blipFill>
          <a:blip r:embed="rId7"/>
          <a:stretch>
            <a:fillRect/>
          </a:stretch>
        </p:blipFill>
        <p:spPr>
          <a:xfrm>
            <a:off x="574905" y="2158269"/>
            <a:ext cx="1658821" cy="934390"/>
          </a:xfrm>
          <a:prstGeom prst="rect">
            <a:avLst/>
          </a:prstGeom>
        </p:spPr>
      </p:pic>
      <p:pic>
        <p:nvPicPr>
          <p:cNvPr id="10" name="Picture 9">
            <a:extLst>
              <a:ext uri="{FF2B5EF4-FFF2-40B4-BE49-F238E27FC236}">
                <a16:creationId xmlns:a16="http://schemas.microsoft.com/office/drawing/2014/main" id="{D92419E2-8E86-4E9B-9FE8-2AB83F50FA22}"/>
              </a:ext>
            </a:extLst>
          </p:cNvPr>
          <p:cNvPicPr>
            <a:picLocks noChangeAspect="1"/>
          </p:cNvPicPr>
          <p:nvPr/>
        </p:nvPicPr>
        <p:blipFill rotWithShape="1">
          <a:blip r:embed="rId8"/>
          <a:srcRect l="22939" t="14192" r="25616" b="25584"/>
          <a:stretch/>
        </p:blipFill>
        <p:spPr>
          <a:xfrm>
            <a:off x="2636276" y="3813040"/>
            <a:ext cx="3826621" cy="2922028"/>
          </a:xfrm>
          <a:prstGeom prst="rect">
            <a:avLst/>
          </a:prstGeom>
        </p:spPr>
      </p:pic>
      <p:pic>
        <p:nvPicPr>
          <p:cNvPr id="11" name="Picture 10" descr="A picture containing tree, plant, birch, stone&#10;&#10;Description automatically generated">
            <a:extLst>
              <a:ext uri="{FF2B5EF4-FFF2-40B4-BE49-F238E27FC236}">
                <a16:creationId xmlns:a16="http://schemas.microsoft.com/office/drawing/2014/main" id="{E495E974-2B22-4DA9-8DF3-310E17670A4E}"/>
              </a:ext>
            </a:extLst>
          </p:cNvPr>
          <p:cNvPicPr>
            <a:picLocks noChangeAspect="1"/>
          </p:cNvPicPr>
          <p:nvPr/>
        </p:nvPicPr>
        <p:blipFill rotWithShape="1">
          <a:blip r:embed="rId9">
            <a:extLst>
              <a:ext uri="{28A0092B-C50C-407E-A947-70E740481C1C}">
                <a14:useLocalDpi xmlns:a14="http://schemas.microsoft.com/office/drawing/2010/main" val="0"/>
              </a:ext>
            </a:extLst>
          </a:blip>
          <a:srcRect l="23447" t="4425" r="38116" b="5573"/>
          <a:stretch/>
        </p:blipFill>
        <p:spPr>
          <a:xfrm rot="5400000">
            <a:off x="7763494" y="2708262"/>
            <a:ext cx="2922029" cy="513158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B21C8F76-E3B3-4EEB-81F4-48883A01F4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985" y="4969891"/>
            <a:ext cx="2007474" cy="608326"/>
          </a:xfrm>
          <a:prstGeom prst="rect">
            <a:avLst/>
          </a:prstGeom>
        </p:spPr>
      </p:pic>
    </p:spTree>
    <p:extLst>
      <p:ext uri="{BB962C8B-B14F-4D97-AF65-F5344CB8AC3E}">
        <p14:creationId xmlns:p14="http://schemas.microsoft.com/office/powerpoint/2010/main" val="19253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159365-3531-4E26-8E45-EB0F751CB60D}"/>
              </a:ext>
            </a:extLst>
          </p:cNvPr>
          <p:cNvSpPr>
            <a:spLocks noGrp="1"/>
          </p:cNvSpPr>
          <p:nvPr>
            <p:ph type="title" idx="4294967295"/>
          </p:nvPr>
        </p:nvSpPr>
        <p:spPr>
          <a:xfrm>
            <a:off x="804672" y="4267832"/>
            <a:ext cx="4805996" cy="1297115"/>
          </a:xfrm>
        </p:spPr>
        <p:txBody>
          <a:bodyPr vert="horz" lIns="91440" tIns="45720" rIns="91440" bIns="45720" rtlCol="0" anchor="t">
            <a:normAutofit/>
          </a:bodyPr>
          <a:lstStyle/>
          <a:p>
            <a:r>
              <a:rPr lang="en-US" sz="4000" b="1" kern="1200" dirty="0">
                <a:solidFill>
                  <a:schemeClr val="tx2"/>
                </a:solidFill>
                <a:latin typeface="+mj-lt"/>
                <a:ea typeface="+mj-ea"/>
                <a:cs typeface="+mj-cs"/>
              </a:rPr>
              <a:t>POLL 2</a:t>
            </a:r>
          </a:p>
        </p:txBody>
      </p:sp>
      <p:grpSp>
        <p:nvGrpSpPr>
          <p:cNvPr id="13" name="Group 12">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14" name="Freeform: Shape 13">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aphic 5" descr="Bar chart">
            <a:extLst>
              <a:ext uri="{FF2B5EF4-FFF2-40B4-BE49-F238E27FC236}">
                <a16:creationId xmlns:a16="http://schemas.microsoft.com/office/drawing/2014/main" id="{1B838249-D17B-44A2-B444-49F6976035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29652" y="1859078"/>
            <a:ext cx="3821102" cy="3821102"/>
          </a:xfrm>
          <a:prstGeom prst="rect">
            <a:avLst/>
          </a:prstGeom>
          <a:ln>
            <a:noFill/>
          </a:ln>
        </p:spPr>
      </p:pic>
    </p:spTree>
    <p:extLst>
      <p:ext uri="{BB962C8B-B14F-4D97-AF65-F5344CB8AC3E}">
        <p14:creationId xmlns:p14="http://schemas.microsoft.com/office/powerpoint/2010/main" val="2933512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9A8476-C407-4BA8-A898-FE4B05FA8530}"/>
              </a:ext>
            </a:extLst>
          </p:cNvPr>
          <p:cNvPicPr>
            <a:picLocks noChangeAspect="1"/>
          </p:cNvPicPr>
          <p:nvPr/>
        </p:nvPicPr>
        <p:blipFill rotWithShape="1">
          <a:blip r:embed="rId3">
            <a:alphaModFix amt="10000"/>
          </a:blip>
          <a:srcRect t="10043" r="35148" b="67480"/>
          <a:stretch/>
        </p:blipFill>
        <p:spPr>
          <a:xfrm rot="21160239">
            <a:off x="-413232" y="597806"/>
            <a:ext cx="12576518" cy="2543415"/>
          </a:xfrm>
          <a:prstGeom prst="rect">
            <a:avLst/>
          </a:prstGeom>
        </p:spPr>
      </p:pic>
      <p:pic>
        <p:nvPicPr>
          <p:cNvPr id="11" name="Picture 10">
            <a:extLst>
              <a:ext uri="{FF2B5EF4-FFF2-40B4-BE49-F238E27FC236}">
                <a16:creationId xmlns:a16="http://schemas.microsoft.com/office/drawing/2014/main" id="{8198F96B-ED64-451E-A9DE-2FFC0946B36E}"/>
              </a:ext>
            </a:extLst>
          </p:cNvPr>
          <p:cNvPicPr>
            <a:picLocks noChangeAspect="1"/>
          </p:cNvPicPr>
          <p:nvPr/>
        </p:nvPicPr>
        <p:blipFill rotWithShape="1">
          <a:blip r:embed="rId3">
            <a:alphaModFix amt="10000"/>
          </a:blip>
          <a:srcRect t="39330" r="35148" b="22368"/>
          <a:stretch/>
        </p:blipFill>
        <p:spPr>
          <a:xfrm rot="21160239">
            <a:off x="11507" y="2904590"/>
            <a:ext cx="12333395" cy="4412234"/>
          </a:xfrm>
          <a:prstGeom prst="rect">
            <a:avLst/>
          </a:prstGeom>
        </p:spPr>
      </p:pic>
      <p:sp>
        <p:nvSpPr>
          <p:cNvPr id="15" name="Rectangle 2">
            <a:extLst>
              <a:ext uri="{FF2B5EF4-FFF2-40B4-BE49-F238E27FC236}">
                <a16:creationId xmlns:a16="http://schemas.microsoft.com/office/drawing/2014/main" id="{2E2FB0B2-D11E-4C90-A829-E8A6CF0DC5F9}"/>
              </a:ext>
            </a:extLst>
          </p:cNvPr>
          <p:cNvSpPr/>
          <p:nvPr/>
        </p:nvSpPr>
        <p:spPr>
          <a:xfrm rot="21136626">
            <a:off x="-199469" y="-802620"/>
            <a:ext cx="12386073" cy="2138825"/>
          </a:xfrm>
          <a:custGeom>
            <a:avLst/>
            <a:gdLst>
              <a:gd name="connsiteX0" fmla="*/ 0 w 13754100"/>
              <a:gd name="connsiteY0" fmla="*/ 0 h 3436018"/>
              <a:gd name="connsiteX1" fmla="*/ 13754100 w 13754100"/>
              <a:gd name="connsiteY1" fmla="*/ 0 h 3436018"/>
              <a:gd name="connsiteX2" fmla="*/ 13754100 w 13754100"/>
              <a:gd name="connsiteY2" fmla="*/ 3436018 h 3436018"/>
              <a:gd name="connsiteX3" fmla="*/ 0 w 13754100"/>
              <a:gd name="connsiteY3" fmla="*/ 3436018 h 3436018"/>
              <a:gd name="connsiteX4" fmla="*/ 0 w 13754100"/>
              <a:gd name="connsiteY4" fmla="*/ 0 h 3436018"/>
              <a:gd name="connsiteX0" fmla="*/ 0 w 13754100"/>
              <a:gd name="connsiteY0" fmla="*/ 0 h 3436018"/>
              <a:gd name="connsiteX1" fmla="*/ 12406714 w 13754100"/>
              <a:gd name="connsiteY1" fmla="*/ 2483058 h 3436018"/>
              <a:gd name="connsiteX2" fmla="*/ 13754100 w 13754100"/>
              <a:gd name="connsiteY2" fmla="*/ 3436018 h 3436018"/>
              <a:gd name="connsiteX3" fmla="*/ 0 w 13754100"/>
              <a:gd name="connsiteY3" fmla="*/ 3436018 h 3436018"/>
              <a:gd name="connsiteX4" fmla="*/ 0 w 13754100"/>
              <a:gd name="connsiteY4" fmla="*/ 0 h 3436018"/>
              <a:gd name="connsiteX0" fmla="*/ 0 w 12406714"/>
              <a:gd name="connsiteY0" fmla="*/ 0 h 3439649"/>
              <a:gd name="connsiteX1" fmla="*/ 12406714 w 12406714"/>
              <a:gd name="connsiteY1" fmla="*/ 2483058 h 3439649"/>
              <a:gd name="connsiteX2" fmla="*/ 12376777 w 12406714"/>
              <a:gd name="connsiteY2" fmla="*/ 3439649 h 3439649"/>
              <a:gd name="connsiteX3" fmla="*/ 0 w 12406714"/>
              <a:gd name="connsiteY3" fmla="*/ 3436018 h 3439649"/>
              <a:gd name="connsiteX4" fmla="*/ 0 w 12406714"/>
              <a:gd name="connsiteY4" fmla="*/ 0 h 3439649"/>
              <a:gd name="connsiteX0" fmla="*/ 384995 w 12406714"/>
              <a:gd name="connsiteY0" fmla="*/ 0 h 2592832"/>
              <a:gd name="connsiteX1" fmla="*/ 12406714 w 12406714"/>
              <a:gd name="connsiteY1" fmla="*/ 1636241 h 2592832"/>
              <a:gd name="connsiteX2" fmla="*/ 12376777 w 12406714"/>
              <a:gd name="connsiteY2" fmla="*/ 2592832 h 2592832"/>
              <a:gd name="connsiteX3" fmla="*/ 0 w 12406714"/>
              <a:gd name="connsiteY3" fmla="*/ 2589201 h 2592832"/>
              <a:gd name="connsiteX4" fmla="*/ 384995 w 12406714"/>
              <a:gd name="connsiteY4" fmla="*/ 0 h 2592832"/>
              <a:gd name="connsiteX0" fmla="*/ 336362 w 12406714"/>
              <a:gd name="connsiteY0" fmla="*/ 0 h 2612244"/>
              <a:gd name="connsiteX1" fmla="*/ 12406714 w 12406714"/>
              <a:gd name="connsiteY1" fmla="*/ 1655653 h 2612244"/>
              <a:gd name="connsiteX2" fmla="*/ 12376777 w 12406714"/>
              <a:gd name="connsiteY2" fmla="*/ 2612244 h 2612244"/>
              <a:gd name="connsiteX3" fmla="*/ 0 w 12406714"/>
              <a:gd name="connsiteY3" fmla="*/ 2608613 h 2612244"/>
              <a:gd name="connsiteX4" fmla="*/ 336362 w 12406714"/>
              <a:gd name="connsiteY4" fmla="*/ 0 h 2612244"/>
              <a:gd name="connsiteX0" fmla="*/ 336362 w 12510806"/>
              <a:gd name="connsiteY0" fmla="*/ 0 h 2612244"/>
              <a:gd name="connsiteX1" fmla="*/ 12510806 w 12510806"/>
              <a:gd name="connsiteY1" fmla="*/ 1644137 h 2612244"/>
              <a:gd name="connsiteX2" fmla="*/ 12376777 w 12510806"/>
              <a:gd name="connsiteY2" fmla="*/ 2612244 h 2612244"/>
              <a:gd name="connsiteX3" fmla="*/ 0 w 12510806"/>
              <a:gd name="connsiteY3" fmla="*/ 2608613 h 2612244"/>
              <a:gd name="connsiteX4" fmla="*/ 336362 w 12510806"/>
              <a:gd name="connsiteY4" fmla="*/ 0 h 2612244"/>
              <a:gd name="connsiteX0" fmla="*/ 336362 w 12510806"/>
              <a:gd name="connsiteY0" fmla="*/ 0 h 2612244"/>
              <a:gd name="connsiteX1" fmla="*/ 12510806 w 12510806"/>
              <a:gd name="connsiteY1" fmla="*/ 1644137 h 2612244"/>
              <a:gd name="connsiteX2" fmla="*/ 12376777 w 12510806"/>
              <a:gd name="connsiteY2" fmla="*/ 2612244 h 2612244"/>
              <a:gd name="connsiteX3" fmla="*/ 0 w 12510806"/>
              <a:gd name="connsiteY3" fmla="*/ 2608613 h 2612244"/>
              <a:gd name="connsiteX4" fmla="*/ 336362 w 12510806"/>
              <a:gd name="connsiteY4" fmla="*/ 0 h 2612244"/>
              <a:gd name="connsiteX0" fmla="*/ 322833 w 12510806"/>
              <a:gd name="connsiteY0" fmla="*/ 0 h 2142664"/>
              <a:gd name="connsiteX1" fmla="*/ 12510806 w 12510806"/>
              <a:gd name="connsiteY1" fmla="*/ 1174557 h 2142664"/>
              <a:gd name="connsiteX2" fmla="*/ 12376777 w 12510806"/>
              <a:gd name="connsiteY2" fmla="*/ 2142664 h 2142664"/>
              <a:gd name="connsiteX3" fmla="*/ 0 w 12510806"/>
              <a:gd name="connsiteY3" fmla="*/ 2139033 h 2142664"/>
              <a:gd name="connsiteX4" fmla="*/ 322833 w 12510806"/>
              <a:gd name="connsiteY4" fmla="*/ 0 h 2142664"/>
              <a:gd name="connsiteX0" fmla="*/ 279430 w 12467403"/>
              <a:gd name="connsiteY0" fmla="*/ 0 h 2142664"/>
              <a:gd name="connsiteX1" fmla="*/ 12467403 w 12467403"/>
              <a:gd name="connsiteY1" fmla="*/ 1174557 h 2142664"/>
              <a:gd name="connsiteX2" fmla="*/ 12333374 w 12467403"/>
              <a:gd name="connsiteY2" fmla="*/ 2142664 h 2142664"/>
              <a:gd name="connsiteX3" fmla="*/ 0 w 12467403"/>
              <a:gd name="connsiteY3" fmla="*/ 2114829 h 2142664"/>
              <a:gd name="connsiteX4" fmla="*/ 279430 w 12467403"/>
              <a:gd name="connsiteY4" fmla="*/ 0 h 2142664"/>
              <a:gd name="connsiteX0" fmla="*/ 279430 w 12467403"/>
              <a:gd name="connsiteY0" fmla="*/ 0 h 2142664"/>
              <a:gd name="connsiteX1" fmla="*/ 12467403 w 12467403"/>
              <a:gd name="connsiteY1" fmla="*/ 1174557 h 2142664"/>
              <a:gd name="connsiteX2" fmla="*/ 12333374 w 12467403"/>
              <a:gd name="connsiteY2" fmla="*/ 2142664 h 2142664"/>
              <a:gd name="connsiteX3" fmla="*/ 0 w 12467403"/>
              <a:gd name="connsiteY3" fmla="*/ 2114829 h 2142664"/>
              <a:gd name="connsiteX4" fmla="*/ 279430 w 12467403"/>
              <a:gd name="connsiteY4" fmla="*/ 0 h 2142664"/>
              <a:gd name="connsiteX0" fmla="*/ 279430 w 12395085"/>
              <a:gd name="connsiteY0" fmla="*/ 0 h 2142664"/>
              <a:gd name="connsiteX1" fmla="*/ 12395085 w 12395085"/>
              <a:gd name="connsiteY1" fmla="*/ 1613318 h 2142664"/>
              <a:gd name="connsiteX2" fmla="*/ 12333374 w 12395085"/>
              <a:gd name="connsiteY2" fmla="*/ 2142664 h 2142664"/>
              <a:gd name="connsiteX3" fmla="*/ 0 w 12395085"/>
              <a:gd name="connsiteY3" fmla="*/ 2114829 h 2142664"/>
              <a:gd name="connsiteX4" fmla="*/ 279430 w 12395085"/>
              <a:gd name="connsiteY4" fmla="*/ 0 h 2142664"/>
              <a:gd name="connsiteX0" fmla="*/ 279430 w 12395085"/>
              <a:gd name="connsiteY0" fmla="*/ 0 h 2139251"/>
              <a:gd name="connsiteX1" fmla="*/ 12395085 w 12395085"/>
              <a:gd name="connsiteY1" fmla="*/ 1613318 h 2139251"/>
              <a:gd name="connsiteX2" fmla="*/ 12308204 w 12395085"/>
              <a:gd name="connsiteY2" fmla="*/ 2139251 h 2139251"/>
              <a:gd name="connsiteX3" fmla="*/ 0 w 12395085"/>
              <a:gd name="connsiteY3" fmla="*/ 2114829 h 2139251"/>
              <a:gd name="connsiteX4" fmla="*/ 279430 w 12395085"/>
              <a:gd name="connsiteY4" fmla="*/ 0 h 2139251"/>
              <a:gd name="connsiteX0" fmla="*/ 279430 w 12386073"/>
              <a:gd name="connsiteY0" fmla="*/ 0 h 2139251"/>
              <a:gd name="connsiteX1" fmla="*/ 12386073 w 12386073"/>
              <a:gd name="connsiteY1" fmla="*/ 1608892 h 2139251"/>
              <a:gd name="connsiteX2" fmla="*/ 12308204 w 12386073"/>
              <a:gd name="connsiteY2" fmla="*/ 2139251 h 2139251"/>
              <a:gd name="connsiteX3" fmla="*/ 0 w 12386073"/>
              <a:gd name="connsiteY3" fmla="*/ 2114829 h 2139251"/>
              <a:gd name="connsiteX4" fmla="*/ 279430 w 12386073"/>
              <a:gd name="connsiteY4" fmla="*/ 0 h 2139251"/>
              <a:gd name="connsiteX0" fmla="*/ 279430 w 12386073"/>
              <a:gd name="connsiteY0" fmla="*/ 0 h 2138825"/>
              <a:gd name="connsiteX1" fmla="*/ 12386073 w 12386073"/>
              <a:gd name="connsiteY1" fmla="*/ 1608892 h 2138825"/>
              <a:gd name="connsiteX2" fmla="*/ 12305058 w 12386073"/>
              <a:gd name="connsiteY2" fmla="*/ 2138825 h 2138825"/>
              <a:gd name="connsiteX3" fmla="*/ 0 w 12386073"/>
              <a:gd name="connsiteY3" fmla="*/ 2114829 h 2138825"/>
              <a:gd name="connsiteX4" fmla="*/ 279430 w 12386073"/>
              <a:gd name="connsiteY4" fmla="*/ 0 h 213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6073" h="2138825">
                <a:moveTo>
                  <a:pt x="279430" y="0"/>
                </a:moveTo>
                <a:lnTo>
                  <a:pt x="12386073" y="1608892"/>
                </a:lnTo>
                <a:lnTo>
                  <a:pt x="12305058" y="2138825"/>
                </a:lnTo>
                <a:lnTo>
                  <a:pt x="0" y="2114829"/>
                </a:lnTo>
                <a:lnTo>
                  <a:pt x="27943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4A3D9BAE-7D30-4A9B-AC99-EA43D1D994E2}"/>
              </a:ext>
            </a:extLst>
          </p:cNvPr>
          <p:cNvSpPr txBox="1">
            <a:spLocks/>
          </p:cNvSpPr>
          <p:nvPr/>
        </p:nvSpPr>
        <p:spPr>
          <a:xfrm rot="21183140">
            <a:off x="29263" y="418565"/>
            <a:ext cx="12658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spc="300" dirty="0">
                <a:solidFill>
                  <a:srgbClr val="953885"/>
                </a:solidFill>
                <a:latin typeface="Geometria" panose="020B0503020204020204" pitchFamily="34" charset="0"/>
              </a:rPr>
              <a:t>opportunities for improvement</a:t>
            </a:r>
          </a:p>
        </p:txBody>
      </p:sp>
      <p:pic>
        <p:nvPicPr>
          <p:cNvPr id="35" name="Graphic 34">
            <a:extLst>
              <a:ext uri="{FF2B5EF4-FFF2-40B4-BE49-F238E27FC236}">
                <a16:creationId xmlns:a16="http://schemas.microsoft.com/office/drawing/2014/main" id="{535B3B53-BC25-4915-BFCA-A668AFCDCF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73" y="0"/>
            <a:ext cx="12204700" cy="1455767"/>
          </a:xfrm>
          <a:prstGeom prst="rect">
            <a:avLst/>
          </a:prstGeom>
        </p:spPr>
      </p:pic>
      <p:sp>
        <p:nvSpPr>
          <p:cNvPr id="36" name="Title 1">
            <a:extLst>
              <a:ext uri="{FF2B5EF4-FFF2-40B4-BE49-F238E27FC236}">
                <a16:creationId xmlns:a16="http://schemas.microsoft.com/office/drawing/2014/main" id="{59BCF957-D5EF-41C4-907F-431D2EA70F17}"/>
              </a:ext>
            </a:extLst>
          </p:cNvPr>
          <p:cNvSpPr>
            <a:spLocks noGrp="1"/>
          </p:cNvSpPr>
          <p:nvPr>
            <p:ph type="title"/>
          </p:nvPr>
        </p:nvSpPr>
        <p:spPr>
          <a:xfrm rot="21196759">
            <a:off x="206536" y="-314797"/>
            <a:ext cx="10515600" cy="1325563"/>
          </a:xfrm>
        </p:spPr>
        <p:txBody>
          <a:bodyPr>
            <a:normAutofit/>
          </a:bodyPr>
          <a:lstStyle/>
          <a:p>
            <a:r>
              <a:rPr lang="en-US" sz="5400" b="1" spc="300" dirty="0">
                <a:solidFill>
                  <a:schemeClr val="bg1"/>
                </a:solidFill>
                <a:latin typeface="Geometria" panose="020B0503020204020204" pitchFamily="34" charset="0"/>
              </a:rPr>
              <a:t>THE CLC</a:t>
            </a:r>
          </a:p>
        </p:txBody>
      </p:sp>
      <p:sp>
        <p:nvSpPr>
          <p:cNvPr id="6" name="Oval 5">
            <a:extLst>
              <a:ext uri="{FF2B5EF4-FFF2-40B4-BE49-F238E27FC236}">
                <a16:creationId xmlns:a16="http://schemas.microsoft.com/office/drawing/2014/main" id="{29DF11F2-C649-4A5E-AEF9-CF19286BFD82}"/>
              </a:ext>
            </a:extLst>
          </p:cNvPr>
          <p:cNvSpPr/>
          <p:nvPr/>
        </p:nvSpPr>
        <p:spPr>
          <a:xfrm>
            <a:off x="406660" y="2158738"/>
            <a:ext cx="646695" cy="614007"/>
          </a:xfrm>
          <a:prstGeom prst="ellipse">
            <a:avLst/>
          </a:prstGeom>
          <a:solidFill>
            <a:srgbClr val="95388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Geometria" panose="020B0503020204020204" pitchFamily="34" charset="0"/>
              </a:rPr>
              <a:t>1</a:t>
            </a:r>
          </a:p>
        </p:txBody>
      </p:sp>
      <p:sp>
        <p:nvSpPr>
          <p:cNvPr id="9" name="TextBox 8">
            <a:extLst>
              <a:ext uri="{FF2B5EF4-FFF2-40B4-BE49-F238E27FC236}">
                <a16:creationId xmlns:a16="http://schemas.microsoft.com/office/drawing/2014/main" id="{0DFE4048-3B37-4259-8D00-35454E418A94}"/>
              </a:ext>
            </a:extLst>
          </p:cNvPr>
          <p:cNvSpPr txBox="1"/>
          <p:nvPr/>
        </p:nvSpPr>
        <p:spPr>
          <a:xfrm>
            <a:off x="1331803" y="2188742"/>
            <a:ext cx="6292318" cy="553998"/>
          </a:xfrm>
          <a:prstGeom prst="rect">
            <a:avLst/>
          </a:prstGeom>
          <a:noFill/>
        </p:spPr>
        <p:txBody>
          <a:bodyPr wrap="square" rtlCol="0">
            <a:spAutoFit/>
          </a:bodyPr>
          <a:lstStyle/>
          <a:p>
            <a:r>
              <a:rPr lang="en-US" sz="3000" dirty="0">
                <a:latin typeface="Geometria" panose="020B0604020202020204" charset="0"/>
              </a:rPr>
              <a:t>Revise outdated language</a:t>
            </a:r>
          </a:p>
        </p:txBody>
      </p:sp>
      <p:sp>
        <p:nvSpPr>
          <p:cNvPr id="10" name="TextBox 9">
            <a:extLst>
              <a:ext uri="{FF2B5EF4-FFF2-40B4-BE49-F238E27FC236}">
                <a16:creationId xmlns:a16="http://schemas.microsoft.com/office/drawing/2014/main" id="{ED17F481-B557-4CC9-8864-E9CACF1692B8}"/>
              </a:ext>
            </a:extLst>
          </p:cNvPr>
          <p:cNvSpPr txBox="1"/>
          <p:nvPr/>
        </p:nvSpPr>
        <p:spPr>
          <a:xfrm>
            <a:off x="1331803" y="3840610"/>
            <a:ext cx="10447562" cy="1477328"/>
          </a:xfrm>
          <a:prstGeom prst="rect">
            <a:avLst/>
          </a:prstGeom>
          <a:noFill/>
        </p:spPr>
        <p:txBody>
          <a:bodyPr wrap="square" rtlCol="0">
            <a:spAutoFit/>
          </a:bodyPr>
          <a:lstStyle/>
          <a:p>
            <a:r>
              <a:rPr lang="en-US" sz="3000" dirty="0">
                <a:latin typeface="Geometria" panose="020B0604020202020204" charset="0"/>
              </a:rPr>
              <a:t>Reflect the current realities of the commercial marketplace and the community’s desire for more pedestrian/bicycle/transit opportunities</a:t>
            </a:r>
          </a:p>
        </p:txBody>
      </p:sp>
      <p:sp>
        <p:nvSpPr>
          <p:cNvPr id="12" name="TextBox 11">
            <a:extLst>
              <a:ext uri="{FF2B5EF4-FFF2-40B4-BE49-F238E27FC236}">
                <a16:creationId xmlns:a16="http://schemas.microsoft.com/office/drawing/2014/main" id="{BADE33DA-223A-42B6-A5F9-CC1AC2ACAE53}"/>
              </a:ext>
            </a:extLst>
          </p:cNvPr>
          <p:cNvSpPr txBox="1"/>
          <p:nvPr/>
        </p:nvSpPr>
        <p:spPr>
          <a:xfrm>
            <a:off x="1337087" y="3011607"/>
            <a:ext cx="10447562" cy="553998"/>
          </a:xfrm>
          <a:prstGeom prst="rect">
            <a:avLst/>
          </a:prstGeom>
          <a:noFill/>
        </p:spPr>
        <p:txBody>
          <a:bodyPr wrap="square" rtlCol="0">
            <a:spAutoFit/>
          </a:bodyPr>
          <a:lstStyle/>
          <a:p>
            <a:r>
              <a:rPr lang="en-US" sz="3000" dirty="0">
                <a:latin typeface="Geometria" panose="020B0604020202020204" charset="0"/>
              </a:rPr>
              <a:t>Assess need for waiver requests</a:t>
            </a:r>
          </a:p>
        </p:txBody>
      </p:sp>
      <p:sp>
        <p:nvSpPr>
          <p:cNvPr id="13" name="Oval 12">
            <a:extLst>
              <a:ext uri="{FF2B5EF4-FFF2-40B4-BE49-F238E27FC236}">
                <a16:creationId xmlns:a16="http://schemas.microsoft.com/office/drawing/2014/main" id="{BD5B100B-A188-4088-933C-EDC16C2CDA33}"/>
              </a:ext>
            </a:extLst>
          </p:cNvPr>
          <p:cNvSpPr/>
          <p:nvPr/>
        </p:nvSpPr>
        <p:spPr>
          <a:xfrm>
            <a:off x="406660" y="3000841"/>
            <a:ext cx="646695" cy="614007"/>
          </a:xfrm>
          <a:prstGeom prst="ellipse">
            <a:avLst/>
          </a:prstGeom>
          <a:solidFill>
            <a:srgbClr val="95388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Geometria" panose="020B0503020204020204" pitchFamily="34" charset="0"/>
              </a:rPr>
              <a:t>2</a:t>
            </a:r>
          </a:p>
        </p:txBody>
      </p:sp>
      <p:sp>
        <p:nvSpPr>
          <p:cNvPr id="14" name="Oval 13">
            <a:extLst>
              <a:ext uri="{FF2B5EF4-FFF2-40B4-BE49-F238E27FC236}">
                <a16:creationId xmlns:a16="http://schemas.microsoft.com/office/drawing/2014/main" id="{1858AD25-8E4C-41C5-B369-D24D3F3FF2AE}"/>
              </a:ext>
            </a:extLst>
          </p:cNvPr>
          <p:cNvSpPr/>
          <p:nvPr/>
        </p:nvSpPr>
        <p:spPr>
          <a:xfrm>
            <a:off x="407351" y="3818238"/>
            <a:ext cx="646083" cy="613426"/>
          </a:xfrm>
          <a:prstGeom prst="ellipse">
            <a:avLst/>
          </a:prstGeom>
          <a:solidFill>
            <a:srgbClr val="95388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Geometria" panose="020B0503020204020204" pitchFamily="34" charset="0"/>
              </a:rPr>
              <a:t>3</a:t>
            </a:r>
          </a:p>
        </p:txBody>
      </p:sp>
      <p:sp>
        <p:nvSpPr>
          <p:cNvPr id="17" name="Oval 16">
            <a:extLst>
              <a:ext uri="{FF2B5EF4-FFF2-40B4-BE49-F238E27FC236}">
                <a16:creationId xmlns:a16="http://schemas.microsoft.com/office/drawing/2014/main" id="{B29060EC-53AF-4413-8749-2FB57CA6F896}"/>
              </a:ext>
            </a:extLst>
          </p:cNvPr>
          <p:cNvSpPr/>
          <p:nvPr/>
        </p:nvSpPr>
        <p:spPr>
          <a:xfrm>
            <a:off x="406660" y="5446311"/>
            <a:ext cx="646083" cy="613426"/>
          </a:xfrm>
          <a:prstGeom prst="ellipse">
            <a:avLst/>
          </a:prstGeom>
          <a:solidFill>
            <a:srgbClr val="95388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Geometria" panose="020B0503020204020204" pitchFamily="34" charset="0"/>
              </a:rPr>
              <a:t>4</a:t>
            </a:r>
          </a:p>
        </p:txBody>
      </p:sp>
      <p:sp>
        <p:nvSpPr>
          <p:cNvPr id="18" name="TextBox 17">
            <a:extLst>
              <a:ext uri="{FF2B5EF4-FFF2-40B4-BE49-F238E27FC236}">
                <a16:creationId xmlns:a16="http://schemas.microsoft.com/office/drawing/2014/main" id="{24A39D2F-3AB8-4796-8C64-AF79AB285855}"/>
              </a:ext>
            </a:extLst>
          </p:cNvPr>
          <p:cNvSpPr txBox="1"/>
          <p:nvPr/>
        </p:nvSpPr>
        <p:spPr>
          <a:xfrm>
            <a:off x="1281227" y="5446311"/>
            <a:ext cx="10502809" cy="1015663"/>
          </a:xfrm>
          <a:prstGeom prst="rect">
            <a:avLst/>
          </a:prstGeom>
          <a:noFill/>
        </p:spPr>
        <p:txBody>
          <a:bodyPr wrap="square" rtlCol="0">
            <a:spAutoFit/>
          </a:bodyPr>
          <a:lstStyle/>
          <a:p>
            <a:r>
              <a:rPr lang="en-US" sz="3000" dirty="0">
                <a:latin typeface="Geometria" panose="020B0604020202020204" charset="0"/>
              </a:rPr>
              <a:t>Ensure standards are in place to require a more harmonious integration into nearby neighborhoods</a:t>
            </a:r>
          </a:p>
        </p:txBody>
      </p:sp>
    </p:spTree>
    <p:extLst>
      <p:ext uri="{BB962C8B-B14F-4D97-AF65-F5344CB8AC3E}">
        <p14:creationId xmlns:p14="http://schemas.microsoft.com/office/powerpoint/2010/main" val="2978545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working together">
            <a:extLst>
              <a:ext uri="{FF2B5EF4-FFF2-40B4-BE49-F238E27FC236}">
                <a16:creationId xmlns:a16="http://schemas.microsoft.com/office/drawing/2014/main" id="{EEAD6219-8634-438F-B319-E0A259613B3E}"/>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7551" b="22077"/>
          <a:stretch/>
        </p:blipFill>
        <p:spPr>
          <a:xfrm flipH="1">
            <a:off x="-4" y="1"/>
            <a:ext cx="12204700" cy="6858000"/>
          </a:xfrm>
          <a:prstGeom prst="rect">
            <a:avLst/>
          </a:prstGeom>
        </p:spPr>
      </p:pic>
      <p:pic>
        <p:nvPicPr>
          <p:cNvPr id="5" name="Graphic 4">
            <a:extLst>
              <a:ext uri="{FF2B5EF4-FFF2-40B4-BE49-F238E27FC236}">
                <a16:creationId xmlns:a16="http://schemas.microsoft.com/office/drawing/2014/main" id="{C6F13D78-190A-4185-A58D-0E86C2A10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00" y="0"/>
            <a:ext cx="12204700" cy="1455767"/>
          </a:xfrm>
          <a:prstGeom prst="rect">
            <a:avLst/>
          </a:prstGeom>
        </p:spPr>
      </p:pic>
      <p:sp>
        <p:nvSpPr>
          <p:cNvPr id="8" name="Rectangle 7">
            <a:extLst>
              <a:ext uri="{FF2B5EF4-FFF2-40B4-BE49-F238E27FC236}">
                <a16:creationId xmlns:a16="http://schemas.microsoft.com/office/drawing/2014/main" id="{022F7CB9-D61E-45CD-A178-7ECE9CAB6310}"/>
              </a:ext>
            </a:extLst>
          </p:cNvPr>
          <p:cNvSpPr/>
          <p:nvPr/>
        </p:nvSpPr>
        <p:spPr>
          <a:xfrm>
            <a:off x="934345" y="1691031"/>
            <a:ext cx="3431787" cy="4154984"/>
          </a:xfrm>
          <a:prstGeom prst="rect">
            <a:avLst/>
          </a:prstGeom>
          <a:solidFill>
            <a:srgbClr val="359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Folder Search with solid fill">
            <a:extLst>
              <a:ext uri="{FF2B5EF4-FFF2-40B4-BE49-F238E27FC236}">
                <a16:creationId xmlns:a16="http://schemas.microsoft.com/office/drawing/2014/main" id="{7C41592D-3038-42A1-9C88-EB35E13975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28201" y="1854841"/>
            <a:ext cx="2744177" cy="2744177"/>
          </a:xfrm>
          <a:prstGeom prst="rect">
            <a:avLst/>
          </a:prstGeom>
        </p:spPr>
      </p:pic>
      <p:sp>
        <p:nvSpPr>
          <p:cNvPr id="10" name="TextBox 9">
            <a:extLst>
              <a:ext uri="{FF2B5EF4-FFF2-40B4-BE49-F238E27FC236}">
                <a16:creationId xmlns:a16="http://schemas.microsoft.com/office/drawing/2014/main" id="{3D611711-56A8-4DD3-9128-341FD3940C4C}"/>
              </a:ext>
            </a:extLst>
          </p:cNvPr>
          <p:cNvSpPr txBox="1"/>
          <p:nvPr/>
        </p:nvSpPr>
        <p:spPr>
          <a:xfrm>
            <a:off x="950698" y="4599018"/>
            <a:ext cx="3399080" cy="954107"/>
          </a:xfrm>
          <a:prstGeom prst="rect">
            <a:avLst/>
          </a:prstGeom>
          <a:noFill/>
        </p:spPr>
        <p:txBody>
          <a:bodyPr wrap="square" rtlCol="0">
            <a:spAutoFit/>
          </a:bodyPr>
          <a:lstStyle/>
          <a:p>
            <a:pPr algn="ctr"/>
            <a:r>
              <a:rPr lang="en-US" sz="2800" b="1" dirty="0">
                <a:solidFill>
                  <a:schemeClr val="bg1"/>
                </a:solidFill>
              </a:rPr>
              <a:t>Local Planning</a:t>
            </a:r>
          </a:p>
          <a:p>
            <a:pPr algn="ctr"/>
            <a:r>
              <a:rPr lang="en-US" sz="2800" b="1" dirty="0">
                <a:solidFill>
                  <a:schemeClr val="bg1"/>
                </a:solidFill>
              </a:rPr>
              <a:t>Documents Review</a:t>
            </a:r>
          </a:p>
        </p:txBody>
      </p:sp>
      <p:sp>
        <p:nvSpPr>
          <p:cNvPr id="11" name="TextBox 10">
            <a:extLst>
              <a:ext uri="{FF2B5EF4-FFF2-40B4-BE49-F238E27FC236}">
                <a16:creationId xmlns:a16="http://schemas.microsoft.com/office/drawing/2014/main" id="{8B8632CB-2666-42CE-88A7-125D83A46037}"/>
              </a:ext>
            </a:extLst>
          </p:cNvPr>
          <p:cNvSpPr txBox="1"/>
          <p:nvPr/>
        </p:nvSpPr>
        <p:spPr>
          <a:xfrm>
            <a:off x="4726473" y="1234474"/>
            <a:ext cx="7151102" cy="1384995"/>
          </a:xfrm>
          <a:prstGeom prst="rect">
            <a:avLst/>
          </a:prstGeom>
          <a:noFill/>
        </p:spPr>
        <p:txBody>
          <a:bodyPr wrap="square" rtlCol="0">
            <a:spAutoFit/>
          </a:bodyPr>
          <a:lstStyle/>
          <a:p>
            <a:pPr>
              <a:buClr>
                <a:srgbClr val="70AD47"/>
              </a:buClr>
            </a:pPr>
            <a:r>
              <a:rPr lang="en-US" sz="2800" b="1" dirty="0">
                <a:solidFill>
                  <a:srgbClr val="3592CF"/>
                </a:solidFill>
                <a:latin typeface="Geometria" panose="020B0604020202020204" charset="0"/>
              </a:rPr>
              <a:t>What direction do prior County planning documents provide for this effort?</a:t>
            </a:r>
          </a:p>
        </p:txBody>
      </p:sp>
      <p:sp>
        <p:nvSpPr>
          <p:cNvPr id="13" name="Title 1">
            <a:extLst>
              <a:ext uri="{FF2B5EF4-FFF2-40B4-BE49-F238E27FC236}">
                <a16:creationId xmlns:a16="http://schemas.microsoft.com/office/drawing/2014/main" id="{8BB98020-240A-4E8D-8715-E6A6014FEB86}"/>
              </a:ext>
            </a:extLst>
          </p:cNvPr>
          <p:cNvSpPr>
            <a:spLocks noGrp="1"/>
          </p:cNvSpPr>
          <p:nvPr>
            <p:ph type="title"/>
          </p:nvPr>
        </p:nvSpPr>
        <p:spPr>
          <a:xfrm rot="21203957">
            <a:off x="123987" y="-314477"/>
            <a:ext cx="10515600" cy="1325563"/>
          </a:xfrm>
        </p:spPr>
        <p:txBody>
          <a:bodyPr>
            <a:noAutofit/>
          </a:bodyPr>
          <a:lstStyle/>
          <a:p>
            <a:r>
              <a:rPr lang="en-US" sz="3600" b="1" spc="300" dirty="0">
                <a:solidFill>
                  <a:schemeClr val="bg1"/>
                </a:solidFill>
                <a:latin typeface="Geometria" panose="020B0503020204020204" pitchFamily="34" charset="0"/>
              </a:rPr>
              <a:t>RESEARCH</a:t>
            </a:r>
            <a:br>
              <a:rPr lang="en-US" sz="3600" b="1" spc="300" dirty="0">
                <a:solidFill>
                  <a:schemeClr val="bg1"/>
                </a:solidFill>
                <a:latin typeface="Geometria" panose="020B0503020204020204" pitchFamily="34" charset="0"/>
              </a:rPr>
            </a:br>
            <a:r>
              <a:rPr lang="en-US" sz="3600" b="1" spc="300" dirty="0">
                <a:solidFill>
                  <a:schemeClr val="bg1"/>
                </a:solidFill>
                <a:latin typeface="Geometria" panose="020B0503020204020204" pitchFamily="34" charset="0"/>
              </a:rPr>
              <a:t>&amp; ANALYSIS</a:t>
            </a:r>
          </a:p>
        </p:txBody>
      </p:sp>
      <p:sp>
        <p:nvSpPr>
          <p:cNvPr id="14" name="TextBox 13">
            <a:extLst>
              <a:ext uri="{FF2B5EF4-FFF2-40B4-BE49-F238E27FC236}">
                <a16:creationId xmlns:a16="http://schemas.microsoft.com/office/drawing/2014/main" id="{9ED712E3-43F6-40FE-A8AA-7435DF0F12A4}"/>
              </a:ext>
            </a:extLst>
          </p:cNvPr>
          <p:cNvSpPr txBox="1"/>
          <p:nvPr/>
        </p:nvSpPr>
        <p:spPr>
          <a:xfrm>
            <a:off x="4949927" y="2638160"/>
            <a:ext cx="6479714" cy="3508653"/>
          </a:xfrm>
          <a:prstGeom prst="rect">
            <a:avLst/>
          </a:prstGeom>
          <a:noFill/>
        </p:spPr>
        <p:txBody>
          <a:bodyPr wrap="square" rtlCol="0">
            <a:spAutoFit/>
          </a:bodyPr>
          <a:lstStyle/>
          <a:p>
            <a:pPr marL="342900" lvl="1" indent="-342900">
              <a:spcAft>
                <a:spcPts val="1200"/>
              </a:spcAft>
              <a:buClr>
                <a:srgbClr val="70AD47"/>
              </a:buClr>
              <a:buFont typeface="Wingdings" panose="05000000000000000000" pitchFamily="2" charset="2"/>
              <a:buChar char="Ø"/>
            </a:pPr>
            <a:r>
              <a:rPr lang="en-US" sz="2400" dirty="0">
                <a:latin typeface="Geometria" panose="020B0604020202020204" charset="0"/>
              </a:rPr>
              <a:t>Address transportation and access issues </a:t>
            </a:r>
          </a:p>
          <a:p>
            <a:pPr marL="342900" lvl="1" indent="-342900">
              <a:spcAft>
                <a:spcPts val="1200"/>
              </a:spcAft>
              <a:buClr>
                <a:srgbClr val="70AD47"/>
              </a:buClr>
              <a:buFont typeface="Wingdings" panose="05000000000000000000" pitchFamily="2" charset="2"/>
              <a:buChar char="Ø"/>
            </a:pPr>
            <a:r>
              <a:rPr lang="en-US" sz="2400" dirty="0">
                <a:latin typeface="Geometria" panose="020B0604020202020204" charset="0"/>
              </a:rPr>
              <a:t>Accommodate for pedestrian, cyclists, and transit users</a:t>
            </a:r>
          </a:p>
          <a:p>
            <a:pPr marL="342900" lvl="1" indent="-342900">
              <a:spcAft>
                <a:spcPts val="1200"/>
              </a:spcAft>
              <a:buClr>
                <a:srgbClr val="70AD47"/>
              </a:buClr>
              <a:buFont typeface="Wingdings" panose="05000000000000000000" pitchFamily="2" charset="2"/>
              <a:buChar char="Ø"/>
            </a:pPr>
            <a:r>
              <a:rPr lang="en-US" sz="2400" dirty="0">
                <a:latin typeface="Geometria" panose="020B0604020202020204" charset="0"/>
              </a:rPr>
              <a:t>Support the creation/retention of town centers </a:t>
            </a:r>
          </a:p>
          <a:p>
            <a:pPr marL="342900" lvl="1" indent="-342900">
              <a:spcAft>
                <a:spcPts val="1200"/>
              </a:spcAft>
              <a:buClr>
                <a:srgbClr val="70AD47"/>
              </a:buClr>
              <a:buFont typeface="Wingdings" panose="05000000000000000000" pitchFamily="2" charset="2"/>
              <a:buChar char="Ø"/>
            </a:pPr>
            <a:r>
              <a:rPr lang="en-US" sz="2400" dirty="0">
                <a:latin typeface="Geometria" panose="020B0604020202020204" charset="0"/>
              </a:rPr>
              <a:t>Implement CLC only in locations  desired by the community</a:t>
            </a:r>
          </a:p>
        </p:txBody>
      </p:sp>
    </p:spTree>
    <p:extLst>
      <p:ext uri="{BB962C8B-B14F-4D97-AF65-F5344CB8AC3E}">
        <p14:creationId xmlns:p14="http://schemas.microsoft.com/office/powerpoint/2010/main" val="2638352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working together">
            <a:extLst>
              <a:ext uri="{FF2B5EF4-FFF2-40B4-BE49-F238E27FC236}">
                <a16:creationId xmlns:a16="http://schemas.microsoft.com/office/drawing/2014/main" id="{EEAD6219-8634-438F-B319-E0A259613B3E}"/>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7551" b="22077"/>
          <a:stretch/>
        </p:blipFill>
        <p:spPr>
          <a:xfrm flipH="1">
            <a:off x="-4" y="1"/>
            <a:ext cx="12204700" cy="6858000"/>
          </a:xfrm>
          <a:prstGeom prst="rect">
            <a:avLst/>
          </a:prstGeom>
        </p:spPr>
      </p:pic>
      <p:pic>
        <p:nvPicPr>
          <p:cNvPr id="5" name="Graphic 4">
            <a:extLst>
              <a:ext uri="{FF2B5EF4-FFF2-40B4-BE49-F238E27FC236}">
                <a16:creationId xmlns:a16="http://schemas.microsoft.com/office/drawing/2014/main" id="{C6F13D78-190A-4185-A58D-0E86C2A10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00" y="0"/>
            <a:ext cx="12204700" cy="1455767"/>
          </a:xfrm>
          <a:prstGeom prst="rect">
            <a:avLst/>
          </a:prstGeom>
        </p:spPr>
      </p:pic>
      <p:pic>
        <p:nvPicPr>
          <p:cNvPr id="9" name="Graphic 8" descr="Folder Search with solid fill">
            <a:extLst>
              <a:ext uri="{FF2B5EF4-FFF2-40B4-BE49-F238E27FC236}">
                <a16:creationId xmlns:a16="http://schemas.microsoft.com/office/drawing/2014/main" id="{7C41592D-3038-42A1-9C88-EB35E13975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4555" y="1687507"/>
            <a:ext cx="2744177" cy="2744177"/>
          </a:xfrm>
          <a:prstGeom prst="rect">
            <a:avLst/>
          </a:prstGeom>
        </p:spPr>
      </p:pic>
      <p:sp>
        <p:nvSpPr>
          <p:cNvPr id="10" name="TextBox 9">
            <a:extLst>
              <a:ext uri="{FF2B5EF4-FFF2-40B4-BE49-F238E27FC236}">
                <a16:creationId xmlns:a16="http://schemas.microsoft.com/office/drawing/2014/main" id="{3D611711-56A8-4DD3-9128-341FD3940C4C}"/>
              </a:ext>
            </a:extLst>
          </p:cNvPr>
          <p:cNvSpPr txBox="1"/>
          <p:nvPr/>
        </p:nvSpPr>
        <p:spPr>
          <a:xfrm>
            <a:off x="967052" y="4431684"/>
            <a:ext cx="3399080" cy="954107"/>
          </a:xfrm>
          <a:prstGeom prst="rect">
            <a:avLst/>
          </a:prstGeom>
          <a:noFill/>
        </p:spPr>
        <p:txBody>
          <a:bodyPr wrap="square" rtlCol="0">
            <a:spAutoFit/>
          </a:bodyPr>
          <a:lstStyle/>
          <a:p>
            <a:pPr algn="ctr"/>
            <a:r>
              <a:rPr lang="en-US" sz="2800" b="1" dirty="0">
                <a:solidFill>
                  <a:schemeClr val="bg1"/>
                </a:solidFill>
              </a:rPr>
              <a:t>Local Planning</a:t>
            </a:r>
          </a:p>
          <a:p>
            <a:pPr algn="ctr"/>
            <a:r>
              <a:rPr lang="en-US" sz="2800" b="1" dirty="0">
                <a:solidFill>
                  <a:schemeClr val="bg1"/>
                </a:solidFill>
              </a:rPr>
              <a:t>Documents Review</a:t>
            </a:r>
          </a:p>
        </p:txBody>
      </p:sp>
      <p:sp>
        <p:nvSpPr>
          <p:cNvPr id="12" name="Rectangle 11">
            <a:extLst>
              <a:ext uri="{FF2B5EF4-FFF2-40B4-BE49-F238E27FC236}">
                <a16:creationId xmlns:a16="http://schemas.microsoft.com/office/drawing/2014/main" id="{E890B19D-08B6-4765-B675-4CB5279AD277}"/>
              </a:ext>
            </a:extLst>
          </p:cNvPr>
          <p:cNvSpPr/>
          <p:nvPr/>
        </p:nvSpPr>
        <p:spPr>
          <a:xfrm>
            <a:off x="934345" y="1687507"/>
            <a:ext cx="3431787" cy="4154984"/>
          </a:xfrm>
          <a:prstGeom prst="rect">
            <a:avLst/>
          </a:prstGeom>
          <a:solidFill>
            <a:srgbClr val="953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C5AB8F5-15E6-497D-B8DB-10A083B15C3D}"/>
              </a:ext>
            </a:extLst>
          </p:cNvPr>
          <p:cNvSpPr txBox="1"/>
          <p:nvPr/>
        </p:nvSpPr>
        <p:spPr>
          <a:xfrm>
            <a:off x="950698" y="4595494"/>
            <a:ext cx="3399080" cy="954107"/>
          </a:xfrm>
          <a:prstGeom prst="rect">
            <a:avLst/>
          </a:prstGeom>
          <a:noFill/>
        </p:spPr>
        <p:txBody>
          <a:bodyPr wrap="square" rtlCol="0">
            <a:spAutoFit/>
          </a:bodyPr>
          <a:lstStyle/>
          <a:p>
            <a:pPr algn="ctr"/>
            <a:r>
              <a:rPr lang="en-US" sz="2800" b="1" dirty="0">
                <a:solidFill>
                  <a:schemeClr val="bg1"/>
                </a:solidFill>
              </a:rPr>
              <a:t>Best Practices Literature Review</a:t>
            </a:r>
          </a:p>
        </p:txBody>
      </p:sp>
      <p:pic>
        <p:nvPicPr>
          <p:cNvPr id="15" name="Graphic 14" descr="Clipboard Badge with solid fill">
            <a:extLst>
              <a:ext uri="{FF2B5EF4-FFF2-40B4-BE49-F238E27FC236}">
                <a16:creationId xmlns:a16="http://schemas.microsoft.com/office/drawing/2014/main" id="{C6D732CE-DE26-43EC-95A6-0DDC276E83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84863" y="1899921"/>
            <a:ext cx="2530750" cy="2530750"/>
          </a:xfrm>
          <a:prstGeom prst="rect">
            <a:avLst/>
          </a:prstGeom>
        </p:spPr>
      </p:pic>
      <p:sp>
        <p:nvSpPr>
          <p:cNvPr id="16" name="Title 1">
            <a:extLst>
              <a:ext uri="{FF2B5EF4-FFF2-40B4-BE49-F238E27FC236}">
                <a16:creationId xmlns:a16="http://schemas.microsoft.com/office/drawing/2014/main" id="{E2F5D21E-C899-4C81-AE20-6616A59474B4}"/>
              </a:ext>
            </a:extLst>
          </p:cNvPr>
          <p:cNvSpPr txBox="1">
            <a:spLocks/>
          </p:cNvSpPr>
          <p:nvPr/>
        </p:nvSpPr>
        <p:spPr>
          <a:xfrm rot="21203957">
            <a:off x="123987" y="-31447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pc="300">
                <a:solidFill>
                  <a:schemeClr val="bg1"/>
                </a:solidFill>
                <a:latin typeface="Geometria" panose="020B0503020204020204" pitchFamily="34" charset="0"/>
              </a:rPr>
              <a:t>RESEARCH</a:t>
            </a:r>
            <a:br>
              <a:rPr lang="en-US" sz="3600" b="1" spc="300">
                <a:solidFill>
                  <a:schemeClr val="bg1"/>
                </a:solidFill>
                <a:latin typeface="Geometria" panose="020B0503020204020204" pitchFamily="34" charset="0"/>
              </a:rPr>
            </a:br>
            <a:r>
              <a:rPr lang="en-US" sz="3600" b="1" spc="300">
                <a:solidFill>
                  <a:schemeClr val="bg1"/>
                </a:solidFill>
                <a:latin typeface="Geometria" panose="020B0503020204020204" pitchFamily="34" charset="0"/>
              </a:rPr>
              <a:t>&amp; ANALYSIS</a:t>
            </a:r>
            <a:endParaRPr lang="en-US" sz="3600" b="1" spc="300" dirty="0">
              <a:solidFill>
                <a:schemeClr val="bg1"/>
              </a:solidFill>
              <a:latin typeface="Geometria" panose="020B0503020204020204" pitchFamily="34" charset="0"/>
            </a:endParaRPr>
          </a:p>
        </p:txBody>
      </p:sp>
      <p:sp>
        <p:nvSpPr>
          <p:cNvPr id="17" name="TextBox 16">
            <a:extLst>
              <a:ext uri="{FF2B5EF4-FFF2-40B4-BE49-F238E27FC236}">
                <a16:creationId xmlns:a16="http://schemas.microsoft.com/office/drawing/2014/main" id="{544A7DE2-35C0-4931-ADFE-791941D937B6}"/>
              </a:ext>
            </a:extLst>
          </p:cNvPr>
          <p:cNvSpPr txBox="1"/>
          <p:nvPr/>
        </p:nvSpPr>
        <p:spPr>
          <a:xfrm>
            <a:off x="4852689" y="1029082"/>
            <a:ext cx="6762582" cy="954107"/>
          </a:xfrm>
          <a:prstGeom prst="rect">
            <a:avLst/>
          </a:prstGeom>
          <a:noFill/>
        </p:spPr>
        <p:txBody>
          <a:bodyPr wrap="square" rtlCol="0">
            <a:spAutoFit/>
          </a:bodyPr>
          <a:lstStyle/>
          <a:p>
            <a:pPr>
              <a:buClr>
                <a:srgbClr val="70AD47"/>
              </a:buClr>
            </a:pPr>
            <a:r>
              <a:rPr lang="en-US" sz="2800" b="1" dirty="0">
                <a:solidFill>
                  <a:srgbClr val="953885"/>
                </a:solidFill>
                <a:latin typeface="Geometria" panose="020B0604020202020204" charset="0"/>
              </a:rPr>
              <a:t>How are other comparable/notable communities accomplishing this?</a:t>
            </a:r>
          </a:p>
        </p:txBody>
      </p:sp>
      <p:sp>
        <p:nvSpPr>
          <p:cNvPr id="18" name="TextBox 17">
            <a:extLst>
              <a:ext uri="{FF2B5EF4-FFF2-40B4-BE49-F238E27FC236}">
                <a16:creationId xmlns:a16="http://schemas.microsoft.com/office/drawing/2014/main" id="{03B981B5-BDC7-4776-B11B-F07E5E6A68AE}"/>
              </a:ext>
            </a:extLst>
          </p:cNvPr>
          <p:cNvSpPr txBox="1"/>
          <p:nvPr/>
        </p:nvSpPr>
        <p:spPr>
          <a:xfrm>
            <a:off x="4852689" y="1983189"/>
            <a:ext cx="6996411" cy="4093428"/>
          </a:xfrm>
          <a:prstGeom prst="rect">
            <a:avLst/>
          </a:prstGeom>
          <a:noFill/>
        </p:spPr>
        <p:txBody>
          <a:bodyPr wrap="square" rtlCol="0">
            <a:spAutoFit/>
          </a:bodyPr>
          <a:lstStyle/>
          <a:p>
            <a:pPr marL="342900" lvl="1" indent="-342900">
              <a:spcAft>
                <a:spcPts val="1200"/>
              </a:spcAft>
              <a:buClr>
                <a:srgbClr val="70AD47"/>
              </a:buClr>
              <a:buFont typeface="Wingdings" panose="05000000000000000000" pitchFamily="2" charset="2"/>
              <a:buChar char="Ø"/>
            </a:pPr>
            <a:r>
              <a:rPr lang="en-US" sz="2400" dirty="0">
                <a:latin typeface="Geometria" panose="020B0604020202020204" charset="0"/>
              </a:rPr>
              <a:t>Few communities permit neighborhood-serving commercial within residential areas</a:t>
            </a:r>
          </a:p>
          <a:p>
            <a:pPr marL="342900" lvl="1" indent="-342900">
              <a:spcAft>
                <a:spcPts val="1200"/>
              </a:spcAft>
              <a:buClr>
                <a:srgbClr val="70AD47"/>
              </a:buClr>
              <a:buFont typeface="Wingdings" panose="05000000000000000000" pitchFamily="2" charset="2"/>
              <a:buChar char="Ø"/>
            </a:pPr>
            <a:r>
              <a:rPr lang="en-US" sz="2400" dirty="0">
                <a:latin typeface="Geometria" panose="020B0604020202020204" charset="0"/>
              </a:rPr>
              <a:t>Where permitted, most communities require a commercial rezoning  supplemented with additional compatibility, buffering, and locational requirements</a:t>
            </a:r>
          </a:p>
          <a:p>
            <a:pPr marL="342900" lvl="1" indent="-342900">
              <a:spcAft>
                <a:spcPts val="1200"/>
              </a:spcAft>
              <a:buClr>
                <a:srgbClr val="70AD47"/>
              </a:buClr>
              <a:buFont typeface="Wingdings" panose="05000000000000000000" pitchFamily="2" charset="2"/>
              <a:buChar char="Ø"/>
            </a:pPr>
            <a:r>
              <a:rPr lang="en-US" sz="2400" dirty="0">
                <a:latin typeface="Geometria" panose="020B0604020202020204" charset="0"/>
              </a:rPr>
              <a:t>Principles are established within the Comprehensive Plan; Criteria are established within the LDR</a:t>
            </a:r>
          </a:p>
        </p:txBody>
      </p:sp>
    </p:spTree>
    <p:extLst>
      <p:ext uri="{BB962C8B-B14F-4D97-AF65-F5344CB8AC3E}">
        <p14:creationId xmlns:p14="http://schemas.microsoft.com/office/powerpoint/2010/main" val="3369676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6F13D78-190A-4185-A58D-0E86C2A103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81" y="-20667"/>
            <a:ext cx="12204700" cy="1455767"/>
          </a:xfrm>
          <a:prstGeom prst="rect">
            <a:avLst/>
          </a:prstGeom>
        </p:spPr>
      </p:pic>
      <p:sp>
        <p:nvSpPr>
          <p:cNvPr id="13" name="Title 1">
            <a:extLst>
              <a:ext uri="{FF2B5EF4-FFF2-40B4-BE49-F238E27FC236}">
                <a16:creationId xmlns:a16="http://schemas.microsoft.com/office/drawing/2014/main" id="{18387829-0FA5-41A6-B18F-C2B4E138D84B}"/>
              </a:ext>
            </a:extLst>
          </p:cNvPr>
          <p:cNvSpPr>
            <a:spLocks noGrp="1"/>
          </p:cNvSpPr>
          <p:nvPr>
            <p:ph type="title"/>
          </p:nvPr>
        </p:nvSpPr>
        <p:spPr>
          <a:xfrm rot="21203957">
            <a:off x="41334" y="-448153"/>
            <a:ext cx="10515600" cy="1325563"/>
          </a:xfrm>
        </p:spPr>
        <p:txBody>
          <a:bodyPr>
            <a:noAutofit/>
          </a:bodyPr>
          <a:lstStyle/>
          <a:p>
            <a:r>
              <a:rPr lang="en-US" sz="4000" b="1" spc="300" dirty="0">
                <a:solidFill>
                  <a:schemeClr val="bg1"/>
                </a:solidFill>
                <a:latin typeface="Geometria" panose="020B0503020204020204" pitchFamily="34" charset="0"/>
              </a:rPr>
              <a:t>PUBLIC</a:t>
            </a:r>
            <a:br>
              <a:rPr lang="en-US" sz="4000" b="1" spc="300" dirty="0">
                <a:solidFill>
                  <a:schemeClr val="bg1"/>
                </a:solidFill>
                <a:latin typeface="Geometria" panose="020B0503020204020204" pitchFamily="34" charset="0"/>
              </a:rPr>
            </a:br>
            <a:r>
              <a:rPr lang="en-US" sz="4000" b="1" spc="300" dirty="0">
                <a:solidFill>
                  <a:schemeClr val="bg1"/>
                </a:solidFill>
                <a:latin typeface="Geometria" panose="020B0503020204020204" pitchFamily="34" charset="0"/>
              </a:rPr>
              <a:t>ENGAGEMENT</a:t>
            </a:r>
          </a:p>
        </p:txBody>
      </p:sp>
      <p:grpSp>
        <p:nvGrpSpPr>
          <p:cNvPr id="19" name="Group 18">
            <a:extLst>
              <a:ext uri="{FF2B5EF4-FFF2-40B4-BE49-F238E27FC236}">
                <a16:creationId xmlns:a16="http://schemas.microsoft.com/office/drawing/2014/main" id="{AF729250-A05D-4901-990C-568E4031C227}"/>
              </a:ext>
            </a:extLst>
          </p:cNvPr>
          <p:cNvGrpSpPr/>
          <p:nvPr/>
        </p:nvGrpSpPr>
        <p:grpSpPr>
          <a:xfrm>
            <a:off x="1135956" y="1118967"/>
            <a:ext cx="5333999" cy="4207684"/>
            <a:chOff x="6692614" y="586722"/>
            <a:chExt cx="5333999" cy="4207684"/>
          </a:xfrm>
        </p:grpSpPr>
        <p:pic>
          <p:nvPicPr>
            <p:cNvPr id="3" name="Graphic 2" descr="Monitor with solid fill">
              <a:extLst>
                <a:ext uri="{FF2B5EF4-FFF2-40B4-BE49-F238E27FC236}">
                  <a16:creationId xmlns:a16="http://schemas.microsoft.com/office/drawing/2014/main" id="{2B646129-F10C-43DA-80A2-4412E52D48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2614" y="586722"/>
              <a:ext cx="5333999" cy="4207684"/>
            </a:xfrm>
            <a:prstGeom prst="rect">
              <a:avLst/>
            </a:prstGeom>
          </p:spPr>
        </p:pic>
        <p:pic>
          <p:nvPicPr>
            <p:cNvPr id="15" name="Picture 14">
              <a:extLst>
                <a:ext uri="{FF2B5EF4-FFF2-40B4-BE49-F238E27FC236}">
                  <a16:creationId xmlns:a16="http://schemas.microsoft.com/office/drawing/2014/main" id="{58FDB0D0-A1CD-4F6B-8FD6-E4BD623BF4A5}"/>
                </a:ext>
              </a:extLst>
            </p:cNvPr>
            <p:cNvPicPr>
              <a:picLocks noChangeAspect="1"/>
            </p:cNvPicPr>
            <p:nvPr/>
          </p:nvPicPr>
          <p:blipFill rotWithShape="1">
            <a:blip r:embed="rId7"/>
            <a:srcRect r="625"/>
            <a:stretch/>
          </p:blipFill>
          <p:spPr>
            <a:xfrm>
              <a:off x="7362193" y="1435100"/>
              <a:ext cx="3994840" cy="1951601"/>
            </a:xfrm>
            <a:prstGeom prst="rect">
              <a:avLst/>
            </a:prstGeom>
          </p:spPr>
        </p:pic>
      </p:grpSp>
      <p:grpSp>
        <p:nvGrpSpPr>
          <p:cNvPr id="18" name="Group 17">
            <a:extLst>
              <a:ext uri="{FF2B5EF4-FFF2-40B4-BE49-F238E27FC236}">
                <a16:creationId xmlns:a16="http://schemas.microsoft.com/office/drawing/2014/main" id="{138B74EF-94C8-441B-873B-5570D0A2675A}"/>
              </a:ext>
            </a:extLst>
          </p:cNvPr>
          <p:cNvGrpSpPr/>
          <p:nvPr/>
        </p:nvGrpSpPr>
        <p:grpSpPr>
          <a:xfrm>
            <a:off x="-248539" y="2504874"/>
            <a:ext cx="2184674" cy="1951601"/>
            <a:chOff x="5177520" y="2160102"/>
            <a:chExt cx="2184674" cy="1951601"/>
          </a:xfrm>
        </p:grpSpPr>
        <p:pic>
          <p:nvPicPr>
            <p:cNvPr id="10" name="Graphic 9" descr="Smart Phone with solid fill">
              <a:extLst>
                <a:ext uri="{FF2B5EF4-FFF2-40B4-BE49-F238E27FC236}">
                  <a16:creationId xmlns:a16="http://schemas.microsoft.com/office/drawing/2014/main" id="{C08CE476-52C6-43D0-87A0-7B71AB0556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77520" y="2160102"/>
              <a:ext cx="2184674" cy="1951601"/>
            </a:xfrm>
            <a:prstGeom prst="rect">
              <a:avLst/>
            </a:prstGeom>
          </p:spPr>
        </p:pic>
        <p:pic>
          <p:nvPicPr>
            <p:cNvPr id="17" name="Picture 16">
              <a:extLst>
                <a:ext uri="{FF2B5EF4-FFF2-40B4-BE49-F238E27FC236}">
                  <a16:creationId xmlns:a16="http://schemas.microsoft.com/office/drawing/2014/main" id="{1C509724-AAB0-40F6-BC92-76265C3CA218}"/>
                </a:ext>
              </a:extLst>
            </p:cNvPr>
            <p:cNvPicPr>
              <a:picLocks noChangeAspect="1"/>
            </p:cNvPicPr>
            <p:nvPr/>
          </p:nvPicPr>
          <p:blipFill>
            <a:blip r:embed="rId10"/>
            <a:stretch>
              <a:fillRect/>
            </a:stretch>
          </p:blipFill>
          <p:spPr>
            <a:xfrm>
              <a:off x="5761835" y="2470218"/>
              <a:ext cx="1016043" cy="1331367"/>
            </a:xfrm>
            <a:prstGeom prst="rect">
              <a:avLst/>
            </a:prstGeom>
          </p:spPr>
        </p:pic>
      </p:grpSp>
      <p:pic>
        <p:nvPicPr>
          <p:cNvPr id="21" name="Picture 20">
            <a:extLst>
              <a:ext uri="{FF2B5EF4-FFF2-40B4-BE49-F238E27FC236}">
                <a16:creationId xmlns:a16="http://schemas.microsoft.com/office/drawing/2014/main" id="{8FA2CBE5-DEA6-46F9-90E7-7F8A4703EE25}"/>
              </a:ext>
            </a:extLst>
          </p:cNvPr>
          <p:cNvPicPr>
            <a:picLocks noChangeAspect="1"/>
          </p:cNvPicPr>
          <p:nvPr/>
        </p:nvPicPr>
        <p:blipFill rotWithShape="1">
          <a:blip r:embed="rId11"/>
          <a:srcRect t="1340" b="1"/>
          <a:stretch/>
        </p:blipFill>
        <p:spPr>
          <a:xfrm>
            <a:off x="6286966" y="961668"/>
            <a:ext cx="5634208" cy="3436355"/>
          </a:xfrm>
          <a:prstGeom prst="rect">
            <a:avLst/>
          </a:prstGeom>
        </p:spPr>
      </p:pic>
      <p:sp>
        <p:nvSpPr>
          <p:cNvPr id="22" name="Rectangle 21">
            <a:extLst>
              <a:ext uri="{FF2B5EF4-FFF2-40B4-BE49-F238E27FC236}">
                <a16:creationId xmlns:a16="http://schemas.microsoft.com/office/drawing/2014/main" id="{B0E8C579-3082-4C90-8362-70496A2636B2}"/>
              </a:ext>
            </a:extLst>
          </p:cNvPr>
          <p:cNvSpPr/>
          <p:nvPr/>
        </p:nvSpPr>
        <p:spPr>
          <a:xfrm>
            <a:off x="0" y="4667250"/>
            <a:ext cx="12192000" cy="219075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848F17D8-9066-47D7-84BD-54E6CDB298CF}"/>
              </a:ext>
            </a:extLst>
          </p:cNvPr>
          <p:cNvSpPr/>
          <p:nvPr/>
        </p:nvSpPr>
        <p:spPr>
          <a:xfrm>
            <a:off x="782837" y="4193430"/>
            <a:ext cx="121919" cy="1219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DB3F737D-096B-4B81-BCBC-4CE83BF4D3A1}"/>
              </a:ext>
            </a:extLst>
          </p:cNvPr>
          <p:cNvSpPr txBox="1"/>
          <p:nvPr/>
        </p:nvSpPr>
        <p:spPr>
          <a:xfrm>
            <a:off x="904756" y="5354312"/>
            <a:ext cx="8713461" cy="769441"/>
          </a:xfrm>
          <a:prstGeom prst="rect">
            <a:avLst/>
          </a:prstGeom>
          <a:noFill/>
        </p:spPr>
        <p:txBody>
          <a:bodyPr wrap="square">
            <a:spAutoFit/>
          </a:bodyPr>
          <a:lstStyle/>
          <a:p>
            <a:r>
              <a:rPr lang="en-US" sz="4400" b="1" u="sng" dirty="0">
                <a:solidFill>
                  <a:schemeClr val="bg1"/>
                </a:solidFill>
                <a:effectLst/>
                <a:latin typeface="Calibri" panose="020F0502020204030204" pitchFamily="34" charset="0"/>
                <a:ea typeface="Calibri" panose="020F0502020204030204" pitchFamily="34" charset="0"/>
              </a:rPr>
              <a:t>tinyurl.com/HillsboroughCLC</a:t>
            </a:r>
            <a:endParaRPr lang="en-US" sz="4400" dirty="0">
              <a:solidFill>
                <a:schemeClr val="bg1"/>
              </a:solidFill>
            </a:endParaRPr>
          </a:p>
        </p:txBody>
      </p:sp>
      <p:pic>
        <p:nvPicPr>
          <p:cNvPr id="26" name="Picture 25" descr="Qr code&#10;&#10;Description automatically generated">
            <a:extLst>
              <a:ext uri="{FF2B5EF4-FFF2-40B4-BE49-F238E27FC236}">
                <a16:creationId xmlns:a16="http://schemas.microsoft.com/office/drawing/2014/main" id="{BFE5CFD4-A4B2-4A83-AA38-3EA19651A9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6895" y="4934786"/>
            <a:ext cx="1655678" cy="1655678"/>
          </a:xfrm>
          <a:prstGeom prst="rect">
            <a:avLst/>
          </a:prstGeom>
        </p:spPr>
      </p:pic>
      <p:sp>
        <p:nvSpPr>
          <p:cNvPr id="37" name="Title 1">
            <a:extLst>
              <a:ext uri="{FF2B5EF4-FFF2-40B4-BE49-F238E27FC236}">
                <a16:creationId xmlns:a16="http://schemas.microsoft.com/office/drawing/2014/main" id="{8B681012-93D8-41A6-A157-92C8B5494EE5}"/>
              </a:ext>
            </a:extLst>
          </p:cNvPr>
          <p:cNvSpPr txBox="1">
            <a:spLocks/>
          </p:cNvSpPr>
          <p:nvPr/>
        </p:nvSpPr>
        <p:spPr>
          <a:xfrm>
            <a:off x="10529641" y="5146327"/>
            <a:ext cx="152529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i="1" spc="300" dirty="0">
                <a:solidFill>
                  <a:schemeClr val="bg1"/>
                </a:solidFill>
                <a:latin typeface="Geometria" panose="020B0503020204020204" pitchFamily="34" charset="0"/>
              </a:rPr>
              <a:t>Scan</a:t>
            </a:r>
          </a:p>
          <a:p>
            <a:r>
              <a:rPr lang="en-US" sz="3600" i="1" spc="300" dirty="0">
                <a:solidFill>
                  <a:schemeClr val="bg1"/>
                </a:solidFill>
                <a:latin typeface="Geometria" panose="020B0503020204020204" pitchFamily="34" charset="0"/>
              </a:rPr>
              <a:t>Me!</a:t>
            </a:r>
          </a:p>
        </p:txBody>
      </p:sp>
      <p:sp>
        <p:nvSpPr>
          <p:cNvPr id="2" name="TextBox 1">
            <a:extLst>
              <a:ext uri="{FF2B5EF4-FFF2-40B4-BE49-F238E27FC236}">
                <a16:creationId xmlns:a16="http://schemas.microsoft.com/office/drawing/2014/main" id="{293CDCA3-FCCC-4E3B-9D43-8C2BF1E54C0F}"/>
              </a:ext>
            </a:extLst>
          </p:cNvPr>
          <p:cNvSpPr txBox="1"/>
          <p:nvPr/>
        </p:nvSpPr>
        <p:spPr>
          <a:xfrm>
            <a:off x="10028362" y="3777025"/>
            <a:ext cx="1963166" cy="369332"/>
          </a:xfrm>
          <a:prstGeom prst="rect">
            <a:avLst/>
          </a:prstGeom>
          <a:noFill/>
        </p:spPr>
        <p:txBody>
          <a:bodyPr wrap="none" rtlCol="0">
            <a:spAutoFit/>
          </a:bodyPr>
          <a:lstStyle/>
          <a:p>
            <a:r>
              <a:rPr lang="en-US" i="1" dirty="0">
                <a:highlight>
                  <a:srgbClr val="FFFF00"/>
                </a:highlight>
              </a:rPr>
              <a:t>ENDS JAN 28, 2022</a:t>
            </a:r>
          </a:p>
        </p:txBody>
      </p:sp>
    </p:spTree>
    <p:extLst>
      <p:ext uri="{BB962C8B-B14F-4D97-AF65-F5344CB8AC3E}">
        <p14:creationId xmlns:p14="http://schemas.microsoft.com/office/powerpoint/2010/main" val="32323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6F13D78-190A-4185-A58D-0E86C2A103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81" y="-20667"/>
            <a:ext cx="12204700" cy="1455767"/>
          </a:xfrm>
          <a:prstGeom prst="rect">
            <a:avLst/>
          </a:prstGeom>
        </p:spPr>
      </p:pic>
      <p:sp>
        <p:nvSpPr>
          <p:cNvPr id="13" name="Title 1">
            <a:extLst>
              <a:ext uri="{FF2B5EF4-FFF2-40B4-BE49-F238E27FC236}">
                <a16:creationId xmlns:a16="http://schemas.microsoft.com/office/drawing/2014/main" id="{18387829-0FA5-41A6-B18F-C2B4E138D84B}"/>
              </a:ext>
            </a:extLst>
          </p:cNvPr>
          <p:cNvSpPr>
            <a:spLocks noGrp="1"/>
          </p:cNvSpPr>
          <p:nvPr>
            <p:ph type="title"/>
          </p:nvPr>
        </p:nvSpPr>
        <p:spPr>
          <a:xfrm rot="21203957">
            <a:off x="41334" y="-448153"/>
            <a:ext cx="10515600" cy="1325563"/>
          </a:xfrm>
        </p:spPr>
        <p:txBody>
          <a:bodyPr>
            <a:noAutofit/>
          </a:bodyPr>
          <a:lstStyle/>
          <a:p>
            <a:r>
              <a:rPr lang="en-US" sz="4000" b="1" spc="300" dirty="0">
                <a:solidFill>
                  <a:schemeClr val="bg1"/>
                </a:solidFill>
                <a:latin typeface="Geometria" panose="020B0503020204020204" pitchFamily="34" charset="0"/>
              </a:rPr>
              <a:t>PUBLIC</a:t>
            </a:r>
            <a:br>
              <a:rPr lang="en-US" sz="4000" b="1" spc="300" dirty="0">
                <a:solidFill>
                  <a:schemeClr val="bg1"/>
                </a:solidFill>
                <a:latin typeface="Geometria" panose="020B0503020204020204" pitchFamily="34" charset="0"/>
              </a:rPr>
            </a:br>
            <a:r>
              <a:rPr lang="en-US" sz="4000" b="1" spc="300" dirty="0">
                <a:solidFill>
                  <a:schemeClr val="bg1"/>
                </a:solidFill>
                <a:latin typeface="Geometria" panose="020B0503020204020204" pitchFamily="34" charset="0"/>
              </a:rPr>
              <a:t>ENGAGEMENT</a:t>
            </a:r>
          </a:p>
        </p:txBody>
      </p:sp>
      <p:pic>
        <p:nvPicPr>
          <p:cNvPr id="16" name="Graphic 15" descr="Meeting with solid fill">
            <a:extLst>
              <a:ext uri="{FF2B5EF4-FFF2-40B4-BE49-F238E27FC236}">
                <a16:creationId xmlns:a16="http://schemas.microsoft.com/office/drawing/2014/main" id="{1745F3EF-DFE7-439F-B023-CCF00C90AB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8208" y="1647688"/>
            <a:ext cx="2890739" cy="2890739"/>
          </a:xfrm>
          <a:prstGeom prst="rect">
            <a:avLst/>
          </a:prstGeom>
        </p:spPr>
      </p:pic>
      <p:sp>
        <p:nvSpPr>
          <p:cNvPr id="20" name="Title 1">
            <a:extLst>
              <a:ext uri="{FF2B5EF4-FFF2-40B4-BE49-F238E27FC236}">
                <a16:creationId xmlns:a16="http://schemas.microsoft.com/office/drawing/2014/main" id="{C5D8BE14-BC6D-457C-BE5F-87FE24E3D7F5}"/>
              </a:ext>
            </a:extLst>
          </p:cNvPr>
          <p:cNvSpPr txBox="1">
            <a:spLocks/>
          </p:cNvSpPr>
          <p:nvPr/>
        </p:nvSpPr>
        <p:spPr>
          <a:xfrm>
            <a:off x="1107986" y="4640088"/>
            <a:ext cx="1180868" cy="132556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i="1" spc="300" dirty="0">
                <a:ln w="28575">
                  <a:solidFill>
                    <a:schemeClr val="bg1"/>
                  </a:solidFill>
                </a:ln>
                <a:solidFill>
                  <a:srgbClr val="A6A6A6"/>
                </a:solidFill>
                <a:latin typeface="Geometria" panose="020B0503020204020204" pitchFamily="34" charset="0"/>
              </a:rPr>
              <a:t>01</a:t>
            </a:r>
          </a:p>
        </p:txBody>
      </p:sp>
      <p:sp>
        <p:nvSpPr>
          <p:cNvPr id="24" name="TextBox 23">
            <a:extLst>
              <a:ext uri="{FF2B5EF4-FFF2-40B4-BE49-F238E27FC236}">
                <a16:creationId xmlns:a16="http://schemas.microsoft.com/office/drawing/2014/main" id="{526CD8FC-8986-4679-9E28-8374D3D51528}"/>
              </a:ext>
            </a:extLst>
          </p:cNvPr>
          <p:cNvSpPr txBox="1"/>
          <p:nvPr/>
        </p:nvSpPr>
        <p:spPr>
          <a:xfrm>
            <a:off x="502114" y="4069440"/>
            <a:ext cx="2392613" cy="430887"/>
          </a:xfrm>
          <a:prstGeom prst="rect">
            <a:avLst/>
          </a:prstGeom>
          <a:solidFill>
            <a:srgbClr val="3592CF"/>
          </a:solidFill>
        </p:spPr>
        <p:txBody>
          <a:bodyPr wrap="square" rtlCol="0">
            <a:spAutoFit/>
          </a:bodyPr>
          <a:lstStyle/>
          <a:p>
            <a:pPr algn="ctr">
              <a:buClr>
                <a:srgbClr val="70AD47"/>
              </a:buClr>
            </a:pPr>
            <a:r>
              <a:rPr lang="en-US" sz="2200" b="1" i="1" dirty="0">
                <a:solidFill>
                  <a:schemeClr val="bg1"/>
                </a:solidFill>
                <a:latin typeface="Geometria" panose="020B0604020202020204" charset="0"/>
              </a:rPr>
              <a:t>PC Briefing</a:t>
            </a:r>
          </a:p>
        </p:txBody>
      </p:sp>
      <p:pic>
        <p:nvPicPr>
          <p:cNvPr id="25" name="Graphic 24" descr="Cheers with solid fill">
            <a:extLst>
              <a:ext uri="{FF2B5EF4-FFF2-40B4-BE49-F238E27FC236}">
                <a16:creationId xmlns:a16="http://schemas.microsoft.com/office/drawing/2014/main" id="{1E8D4F60-CC03-4AFF-ADB4-9B23E6E91C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17786" y="2098474"/>
            <a:ext cx="1928667" cy="1928667"/>
          </a:xfrm>
          <a:prstGeom prst="rect">
            <a:avLst/>
          </a:prstGeom>
        </p:spPr>
      </p:pic>
      <p:sp>
        <p:nvSpPr>
          <p:cNvPr id="27" name="Title 1">
            <a:extLst>
              <a:ext uri="{FF2B5EF4-FFF2-40B4-BE49-F238E27FC236}">
                <a16:creationId xmlns:a16="http://schemas.microsoft.com/office/drawing/2014/main" id="{D662C027-C59A-48FA-9BA7-48F7A3D7FEB2}"/>
              </a:ext>
            </a:extLst>
          </p:cNvPr>
          <p:cNvSpPr txBox="1">
            <a:spLocks/>
          </p:cNvSpPr>
          <p:nvPr/>
        </p:nvSpPr>
        <p:spPr>
          <a:xfrm>
            <a:off x="3576494" y="4640089"/>
            <a:ext cx="1411250" cy="1325563"/>
          </a:xfrm>
          <a:prstGeom prst="rect">
            <a:avLst/>
          </a:prstGeom>
        </p:spPr>
        <p:txBody>
          <a:bodyPr vert="horz" lIns="91440" tIns="45720" rIns="91440" bIns="45720" rtlCol="0" anchor="ctr">
            <a:normAutofit fontScale="70000" lnSpcReduction="20000"/>
          </a:bodyPr>
          <a:lstStyle>
            <a:defPPr>
              <a:defRPr lang="en-US"/>
            </a:defPPr>
            <a:lvl1pPr>
              <a:lnSpc>
                <a:spcPct val="90000"/>
              </a:lnSpc>
              <a:spcBef>
                <a:spcPct val="0"/>
              </a:spcBef>
              <a:buNone/>
              <a:defRPr sz="9600" b="1" i="1" spc="300">
                <a:ln w="28575">
                  <a:solidFill>
                    <a:schemeClr val="bg1"/>
                  </a:solidFill>
                </a:ln>
                <a:solidFill>
                  <a:srgbClr val="70AD47"/>
                </a:solidFill>
                <a:latin typeface="Geometria" panose="020B0503020204020204" pitchFamily="34" charset="0"/>
                <a:ea typeface="+mj-ea"/>
                <a:cs typeface="+mj-cs"/>
              </a:defRPr>
            </a:lvl1pPr>
          </a:lstStyle>
          <a:p>
            <a:r>
              <a:rPr lang="en-US" dirty="0">
                <a:solidFill>
                  <a:srgbClr val="A6A6A6"/>
                </a:solidFill>
              </a:rPr>
              <a:t>02</a:t>
            </a:r>
          </a:p>
        </p:txBody>
      </p:sp>
      <p:pic>
        <p:nvPicPr>
          <p:cNvPr id="31" name="Graphic 30" descr="Online meeting with solid fill">
            <a:extLst>
              <a:ext uri="{FF2B5EF4-FFF2-40B4-BE49-F238E27FC236}">
                <a16:creationId xmlns:a16="http://schemas.microsoft.com/office/drawing/2014/main" id="{B2AD2AEF-A304-48D0-8D38-68990EDB29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14686" y="1783219"/>
            <a:ext cx="2501664" cy="2501664"/>
          </a:xfrm>
          <a:prstGeom prst="rect">
            <a:avLst/>
          </a:prstGeom>
        </p:spPr>
      </p:pic>
      <p:pic>
        <p:nvPicPr>
          <p:cNvPr id="32" name="Graphic 31" descr="Laptop with solid fill">
            <a:extLst>
              <a:ext uri="{FF2B5EF4-FFF2-40B4-BE49-F238E27FC236}">
                <a16:creationId xmlns:a16="http://schemas.microsoft.com/office/drawing/2014/main" id="{A94AABC6-7C41-4EAE-8867-3F755F3F685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94847" y="1744472"/>
            <a:ext cx="2556255" cy="2556255"/>
          </a:xfrm>
          <a:prstGeom prst="rect">
            <a:avLst/>
          </a:prstGeom>
        </p:spPr>
      </p:pic>
      <p:pic>
        <p:nvPicPr>
          <p:cNvPr id="35" name="Graphic 34" descr="Online meeting with solid fill">
            <a:extLst>
              <a:ext uri="{FF2B5EF4-FFF2-40B4-BE49-F238E27FC236}">
                <a16:creationId xmlns:a16="http://schemas.microsoft.com/office/drawing/2014/main" id="{846B6698-9706-44EE-835F-4653164005C6}"/>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0183" t="27211" r="20778" b="41027"/>
          <a:stretch/>
        </p:blipFill>
        <p:spPr>
          <a:xfrm>
            <a:off x="9957153" y="2401582"/>
            <a:ext cx="992346" cy="1085379"/>
          </a:xfrm>
          <a:prstGeom prst="rect">
            <a:avLst/>
          </a:prstGeom>
        </p:spPr>
      </p:pic>
      <p:sp>
        <p:nvSpPr>
          <p:cNvPr id="45" name="TextBox 44">
            <a:extLst>
              <a:ext uri="{FF2B5EF4-FFF2-40B4-BE49-F238E27FC236}">
                <a16:creationId xmlns:a16="http://schemas.microsoft.com/office/drawing/2014/main" id="{A13BFB95-8275-4FE4-92D5-38D9314313A0}"/>
              </a:ext>
            </a:extLst>
          </p:cNvPr>
          <p:cNvSpPr txBox="1"/>
          <p:nvPr/>
        </p:nvSpPr>
        <p:spPr>
          <a:xfrm>
            <a:off x="3022553" y="4069440"/>
            <a:ext cx="2665411" cy="430887"/>
          </a:xfrm>
          <a:prstGeom prst="rect">
            <a:avLst/>
          </a:prstGeom>
          <a:solidFill>
            <a:srgbClr val="70AD47"/>
          </a:solidFill>
        </p:spPr>
        <p:txBody>
          <a:bodyPr wrap="square" rtlCol="0">
            <a:spAutoFit/>
          </a:bodyPr>
          <a:lstStyle/>
          <a:p>
            <a:pPr algn="ctr">
              <a:buClr>
                <a:srgbClr val="70AD47"/>
              </a:buClr>
            </a:pPr>
            <a:r>
              <a:rPr lang="en-US" sz="2200" b="1" i="1" dirty="0">
                <a:solidFill>
                  <a:schemeClr val="bg1"/>
                </a:solidFill>
                <a:latin typeface="Geometria" panose="020B0604020202020204" charset="0"/>
              </a:rPr>
              <a:t>Public Workshops</a:t>
            </a:r>
          </a:p>
        </p:txBody>
      </p:sp>
      <p:sp>
        <p:nvSpPr>
          <p:cNvPr id="46" name="TextBox 45">
            <a:extLst>
              <a:ext uri="{FF2B5EF4-FFF2-40B4-BE49-F238E27FC236}">
                <a16:creationId xmlns:a16="http://schemas.microsoft.com/office/drawing/2014/main" id="{E947CA86-AD40-469F-B770-EE5007F863D9}"/>
              </a:ext>
            </a:extLst>
          </p:cNvPr>
          <p:cNvSpPr txBox="1"/>
          <p:nvPr/>
        </p:nvSpPr>
        <p:spPr>
          <a:xfrm>
            <a:off x="5815790" y="4069440"/>
            <a:ext cx="3209181" cy="430887"/>
          </a:xfrm>
          <a:prstGeom prst="rect">
            <a:avLst/>
          </a:prstGeom>
          <a:solidFill>
            <a:srgbClr val="953885"/>
          </a:solidFill>
        </p:spPr>
        <p:txBody>
          <a:bodyPr wrap="square" rtlCol="0">
            <a:spAutoFit/>
          </a:bodyPr>
          <a:lstStyle/>
          <a:p>
            <a:pPr algn="ctr">
              <a:buClr>
                <a:srgbClr val="70AD47"/>
              </a:buClr>
            </a:pPr>
            <a:r>
              <a:rPr lang="en-US" sz="2200" b="1" i="1" dirty="0">
                <a:solidFill>
                  <a:schemeClr val="bg1"/>
                </a:solidFill>
                <a:latin typeface="Geometria" panose="020B0604020202020204" charset="0"/>
              </a:rPr>
              <a:t>Stakeholder Sessions</a:t>
            </a:r>
          </a:p>
        </p:txBody>
      </p:sp>
      <p:sp>
        <p:nvSpPr>
          <p:cNvPr id="47" name="Title 1">
            <a:extLst>
              <a:ext uri="{FF2B5EF4-FFF2-40B4-BE49-F238E27FC236}">
                <a16:creationId xmlns:a16="http://schemas.microsoft.com/office/drawing/2014/main" id="{D18DA85F-AF53-4C66-9ECF-D548921D95FD}"/>
              </a:ext>
            </a:extLst>
          </p:cNvPr>
          <p:cNvSpPr txBox="1">
            <a:spLocks/>
          </p:cNvSpPr>
          <p:nvPr/>
        </p:nvSpPr>
        <p:spPr>
          <a:xfrm>
            <a:off x="6714755" y="4640088"/>
            <a:ext cx="1411250" cy="1325563"/>
          </a:xfrm>
          <a:prstGeom prst="rect">
            <a:avLst/>
          </a:prstGeom>
        </p:spPr>
        <p:txBody>
          <a:bodyPr vert="horz" lIns="91440" tIns="45720" rIns="91440" bIns="45720" rtlCol="0" anchor="ctr">
            <a:normAutofit fontScale="70000" lnSpcReduction="20000"/>
          </a:bodyPr>
          <a:lstStyle>
            <a:defPPr>
              <a:defRPr lang="en-US"/>
            </a:defPPr>
            <a:lvl1pPr>
              <a:lnSpc>
                <a:spcPct val="90000"/>
              </a:lnSpc>
              <a:spcBef>
                <a:spcPct val="0"/>
              </a:spcBef>
              <a:buNone/>
              <a:defRPr sz="9600" b="1" i="1" spc="300">
                <a:ln w="28575">
                  <a:solidFill>
                    <a:schemeClr val="bg1"/>
                  </a:solidFill>
                </a:ln>
                <a:solidFill>
                  <a:srgbClr val="70AD47"/>
                </a:solidFill>
                <a:latin typeface="Geometria" panose="020B0503020204020204" pitchFamily="34" charset="0"/>
                <a:ea typeface="+mj-ea"/>
                <a:cs typeface="+mj-cs"/>
              </a:defRPr>
            </a:lvl1pPr>
          </a:lstStyle>
          <a:p>
            <a:r>
              <a:rPr lang="en-US" dirty="0">
                <a:solidFill>
                  <a:srgbClr val="A6A6A6"/>
                </a:solidFill>
              </a:rPr>
              <a:t>03</a:t>
            </a:r>
          </a:p>
        </p:txBody>
      </p:sp>
      <p:sp>
        <p:nvSpPr>
          <p:cNvPr id="48" name="TextBox 47">
            <a:extLst>
              <a:ext uri="{FF2B5EF4-FFF2-40B4-BE49-F238E27FC236}">
                <a16:creationId xmlns:a16="http://schemas.microsoft.com/office/drawing/2014/main" id="{CFF7BE98-FF81-49AE-8401-50CEDE5AE806}"/>
              </a:ext>
            </a:extLst>
          </p:cNvPr>
          <p:cNvSpPr txBox="1"/>
          <p:nvPr/>
        </p:nvSpPr>
        <p:spPr>
          <a:xfrm>
            <a:off x="9152797" y="4069440"/>
            <a:ext cx="2665411" cy="430887"/>
          </a:xfrm>
          <a:prstGeom prst="rect">
            <a:avLst/>
          </a:prstGeom>
          <a:solidFill>
            <a:srgbClr val="39C1EC"/>
          </a:solidFill>
        </p:spPr>
        <p:txBody>
          <a:bodyPr wrap="square" rtlCol="0">
            <a:spAutoFit/>
          </a:bodyPr>
          <a:lstStyle/>
          <a:p>
            <a:pPr algn="ctr">
              <a:buClr>
                <a:srgbClr val="70AD47"/>
              </a:buClr>
            </a:pPr>
            <a:r>
              <a:rPr lang="en-US" sz="2200" b="1" i="1" dirty="0">
                <a:solidFill>
                  <a:schemeClr val="bg1"/>
                </a:solidFill>
                <a:latin typeface="Geometria" panose="020B0604020202020204" charset="0"/>
              </a:rPr>
              <a:t>BOCC Briefings</a:t>
            </a:r>
          </a:p>
        </p:txBody>
      </p:sp>
      <p:sp>
        <p:nvSpPr>
          <p:cNvPr id="49" name="Title 1">
            <a:extLst>
              <a:ext uri="{FF2B5EF4-FFF2-40B4-BE49-F238E27FC236}">
                <a16:creationId xmlns:a16="http://schemas.microsoft.com/office/drawing/2014/main" id="{B7916995-AF46-45D6-86DF-EB1A6DD1A382}"/>
              </a:ext>
            </a:extLst>
          </p:cNvPr>
          <p:cNvSpPr txBox="1">
            <a:spLocks/>
          </p:cNvSpPr>
          <p:nvPr/>
        </p:nvSpPr>
        <p:spPr>
          <a:xfrm>
            <a:off x="9698164" y="4624100"/>
            <a:ext cx="1411250" cy="1325563"/>
          </a:xfrm>
          <a:prstGeom prst="rect">
            <a:avLst/>
          </a:prstGeom>
        </p:spPr>
        <p:txBody>
          <a:bodyPr vert="horz" lIns="91440" tIns="45720" rIns="91440" bIns="45720" rtlCol="0" anchor="ctr">
            <a:normAutofit fontScale="70000" lnSpcReduction="20000"/>
          </a:bodyPr>
          <a:lstStyle>
            <a:defPPr>
              <a:defRPr lang="en-US"/>
            </a:defPPr>
            <a:lvl1pPr>
              <a:lnSpc>
                <a:spcPct val="90000"/>
              </a:lnSpc>
              <a:spcBef>
                <a:spcPct val="0"/>
              </a:spcBef>
              <a:buNone/>
              <a:defRPr sz="9600" b="1" i="1" spc="300">
                <a:ln w="28575">
                  <a:solidFill>
                    <a:schemeClr val="bg1"/>
                  </a:solidFill>
                </a:ln>
                <a:solidFill>
                  <a:srgbClr val="70AD47"/>
                </a:solidFill>
                <a:latin typeface="Geometria" panose="020B0503020204020204" pitchFamily="34" charset="0"/>
                <a:ea typeface="+mj-ea"/>
                <a:cs typeface="+mj-cs"/>
              </a:defRPr>
            </a:lvl1pPr>
          </a:lstStyle>
          <a:p>
            <a:r>
              <a:rPr lang="en-US" dirty="0">
                <a:solidFill>
                  <a:srgbClr val="A6A6A6"/>
                </a:solidFill>
              </a:rPr>
              <a:t>07</a:t>
            </a:r>
          </a:p>
        </p:txBody>
      </p:sp>
    </p:spTree>
    <p:extLst>
      <p:ext uri="{BB962C8B-B14F-4D97-AF65-F5344CB8AC3E}">
        <p14:creationId xmlns:p14="http://schemas.microsoft.com/office/powerpoint/2010/main" val="3047903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6F13D78-190A-4185-A58D-0E86C2A103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81" y="-20667"/>
            <a:ext cx="12204700" cy="1455767"/>
          </a:xfrm>
          <a:prstGeom prst="rect">
            <a:avLst/>
          </a:prstGeom>
        </p:spPr>
      </p:pic>
      <p:sp>
        <p:nvSpPr>
          <p:cNvPr id="13" name="Title 1">
            <a:extLst>
              <a:ext uri="{FF2B5EF4-FFF2-40B4-BE49-F238E27FC236}">
                <a16:creationId xmlns:a16="http://schemas.microsoft.com/office/drawing/2014/main" id="{18387829-0FA5-41A6-B18F-C2B4E138D84B}"/>
              </a:ext>
            </a:extLst>
          </p:cNvPr>
          <p:cNvSpPr>
            <a:spLocks noGrp="1"/>
          </p:cNvSpPr>
          <p:nvPr>
            <p:ph type="title"/>
          </p:nvPr>
        </p:nvSpPr>
        <p:spPr>
          <a:xfrm rot="21203957">
            <a:off x="92134" y="-384653"/>
            <a:ext cx="10515600" cy="1325563"/>
          </a:xfrm>
        </p:spPr>
        <p:txBody>
          <a:bodyPr>
            <a:noAutofit/>
          </a:bodyPr>
          <a:lstStyle/>
          <a:p>
            <a:r>
              <a:rPr lang="en-US" sz="2800" b="1" spc="300" dirty="0">
                <a:solidFill>
                  <a:schemeClr val="bg1"/>
                </a:solidFill>
                <a:latin typeface="Geometria" panose="020B0503020204020204" pitchFamily="34" charset="0"/>
              </a:rPr>
              <a:t>STAKEHOLDER</a:t>
            </a:r>
            <a:br>
              <a:rPr lang="en-US" sz="4000" b="1" spc="300" dirty="0">
                <a:solidFill>
                  <a:schemeClr val="bg1"/>
                </a:solidFill>
                <a:latin typeface="Geometria" panose="020B0503020204020204" pitchFamily="34" charset="0"/>
              </a:rPr>
            </a:br>
            <a:r>
              <a:rPr lang="en-US" sz="4000" b="1" spc="300" dirty="0">
                <a:solidFill>
                  <a:schemeClr val="bg1"/>
                </a:solidFill>
                <a:latin typeface="Geometria" panose="020B0503020204020204" pitchFamily="34" charset="0"/>
              </a:rPr>
              <a:t>INTERVIEWS</a:t>
            </a:r>
          </a:p>
        </p:txBody>
      </p:sp>
      <p:sp>
        <p:nvSpPr>
          <p:cNvPr id="18" name="TextBox 17">
            <a:extLst>
              <a:ext uri="{FF2B5EF4-FFF2-40B4-BE49-F238E27FC236}">
                <a16:creationId xmlns:a16="http://schemas.microsoft.com/office/drawing/2014/main" id="{7C4106B0-D094-4272-8417-8D748A53F3B2}"/>
              </a:ext>
            </a:extLst>
          </p:cNvPr>
          <p:cNvSpPr txBox="1"/>
          <p:nvPr/>
        </p:nvSpPr>
        <p:spPr>
          <a:xfrm>
            <a:off x="4529792" y="1171000"/>
            <a:ext cx="6952302" cy="4985980"/>
          </a:xfrm>
          <a:prstGeom prst="rect">
            <a:avLst/>
          </a:prstGeom>
          <a:noFill/>
        </p:spPr>
        <p:txBody>
          <a:bodyPr wrap="square" rtlCol="0">
            <a:spAutoFit/>
          </a:bodyPr>
          <a:lstStyle/>
          <a:p>
            <a:pPr marL="342900" lvl="1" indent="-342900">
              <a:spcAft>
                <a:spcPts val="1200"/>
              </a:spcAft>
              <a:buClr>
                <a:srgbClr val="953885"/>
              </a:buClr>
              <a:buFont typeface="Wingdings" panose="05000000000000000000" pitchFamily="2" charset="2"/>
              <a:buChar char="Ø"/>
            </a:pPr>
            <a:r>
              <a:rPr lang="en-US" sz="2400" dirty="0">
                <a:latin typeface="Geometria" panose="020B0604020202020204" charset="0"/>
              </a:rPr>
              <a:t>Requirements for </a:t>
            </a:r>
            <a:r>
              <a:rPr lang="en-US" sz="2400" dirty="0">
                <a:solidFill>
                  <a:srgbClr val="953885"/>
                </a:solidFill>
                <a:latin typeface="Geometria" panose="020B0604020202020204" charset="0"/>
              </a:rPr>
              <a:t>accessibility</a:t>
            </a:r>
            <a:r>
              <a:rPr lang="en-US" sz="2400" dirty="0">
                <a:latin typeface="Geometria" panose="020B0604020202020204" charset="0"/>
              </a:rPr>
              <a:t> and </a:t>
            </a:r>
            <a:r>
              <a:rPr lang="en-US" sz="2400" dirty="0">
                <a:solidFill>
                  <a:srgbClr val="953885"/>
                </a:solidFill>
                <a:latin typeface="Geometria" panose="020B0604020202020204" charset="0"/>
              </a:rPr>
              <a:t>connectivity</a:t>
            </a:r>
            <a:r>
              <a:rPr lang="en-US" sz="2400" dirty="0">
                <a:latin typeface="Geometria" panose="020B0604020202020204" charset="0"/>
              </a:rPr>
              <a:t> for new development must be </a:t>
            </a:r>
            <a:r>
              <a:rPr lang="en-US" sz="2400" dirty="0">
                <a:solidFill>
                  <a:srgbClr val="953885"/>
                </a:solidFill>
                <a:latin typeface="Geometria" panose="020B0604020202020204" charset="0"/>
              </a:rPr>
              <a:t>context sensitive</a:t>
            </a:r>
          </a:p>
          <a:p>
            <a:pPr marL="342900" lvl="1" indent="-342900">
              <a:spcAft>
                <a:spcPts val="1200"/>
              </a:spcAft>
              <a:buClr>
                <a:srgbClr val="953885"/>
              </a:buClr>
              <a:buFont typeface="Wingdings" panose="05000000000000000000" pitchFamily="2" charset="2"/>
              <a:buChar char="Ø"/>
            </a:pPr>
            <a:r>
              <a:rPr lang="en-US" sz="2400" dirty="0">
                <a:latin typeface="Geometria" panose="020B0604020202020204" charset="0"/>
              </a:rPr>
              <a:t>Identify opportunities for the CLC to </a:t>
            </a:r>
            <a:r>
              <a:rPr lang="en-US" sz="2400" dirty="0">
                <a:solidFill>
                  <a:srgbClr val="953885"/>
                </a:solidFill>
                <a:latin typeface="Geometria" panose="020B0604020202020204" charset="0"/>
              </a:rPr>
              <a:t>address communities unable to meet their daily needs</a:t>
            </a:r>
          </a:p>
          <a:p>
            <a:pPr marL="342900" lvl="1" indent="-342900">
              <a:spcAft>
                <a:spcPts val="1200"/>
              </a:spcAft>
              <a:buClr>
                <a:srgbClr val="953885"/>
              </a:buClr>
              <a:buFont typeface="Wingdings" panose="05000000000000000000" pitchFamily="2" charset="2"/>
              <a:buChar char="Ø"/>
            </a:pPr>
            <a:r>
              <a:rPr lang="en-US" sz="2400" dirty="0">
                <a:latin typeface="Geometria" panose="020B0604020202020204" charset="0"/>
              </a:rPr>
              <a:t>Residents are </a:t>
            </a:r>
            <a:r>
              <a:rPr lang="en-US" sz="2400" dirty="0">
                <a:solidFill>
                  <a:srgbClr val="953885"/>
                </a:solidFill>
                <a:latin typeface="Geometria" panose="020B0604020202020204" charset="0"/>
              </a:rPr>
              <a:t>willing to walk </a:t>
            </a:r>
            <a:r>
              <a:rPr lang="en-US" sz="2400" dirty="0">
                <a:latin typeface="Geometria" panose="020B0604020202020204" charset="0"/>
              </a:rPr>
              <a:t>to meet their daily needs if pedestrian facilities are readily available</a:t>
            </a:r>
          </a:p>
          <a:p>
            <a:pPr marL="342900" lvl="1" indent="-342900">
              <a:spcAft>
                <a:spcPts val="1200"/>
              </a:spcAft>
              <a:buClr>
                <a:srgbClr val="953885"/>
              </a:buClr>
              <a:buFont typeface="Wingdings" panose="05000000000000000000" pitchFamily="2" charset="2"/>
              <a:buChar char="Ø"/>
            </a:pPr>
            <a:r>
              <a:rPr lang="en-US" sz="2400" dirty="0">
                <a:latin typeface="Geometria" panose="020B0604020202020204" charset="0"/>
              </a:rPr>
              <a:t>Empower communities to determine the </a:t>
            </a:r>
            <a:r>
              <a:rPr lang="en-US" sz="2400" dirty="0">
                <a:solidFill>
                  <a:srgbClr val="953885"/>
                </a:solidFill>
                <a:latin typeface="Geometria" panose="020B0604020202020204" charset="0"/>
              </a:rPr>
              <a:t>appropriateness of the CLC within their neighborhoods</a:t>
            </a:r>
          </a:p>
        </p:txBody>
      </p:sp>
      <p:pic>
        <p:nvPicPr>
          <p:cNvPr id="3" name="Picture 2" descr="Graphical user interface&#10;&#10;Description automatically generated">
            <a:extLst>
              <a:ext uri="{FF2B5EF4-FFF2-40B4-BE49-F238E27FC236}">
                <a16:creationId xmlns:a16="http://schemas.microsoft.com/office/drawing/2014/main" id="{4E4DA0B3-9AD5-4D49-9913-ACAC99CA6153}"/>
              </a:ext>
            </a:extLst>
          </p:cNvPr>
          <p:cNvPicPr>
            <a:picLocks noChangeAspect="1"/>
          </p:cNvPicPr>
          <p:nvPr/>
        </p:nvPicPr>
        <p:blipFill rotWithShape="1">
          <a:blip r:embed="rId5">
            <a:duotone>
              <a:prstClr val="black"/>
              <a:srgbClr val="F9D7F1">
                <a:tint val="45000"/>
                <a:satMod val="400000"/>
              </a:srgbClr>
            </a:duotone>
            <a:alphaModFix amt="70000"/>
            <a:extLst>
              <a:ext uri="{28A0092B-C50C-407E-A947-70E740481C1C}">
                <a14:useLocalDpi xmlns:a14="http://schemas.microsoft.com/office/drawing/2010/main" val="0"/>
              </a:ext>
            </a:extLst>
          </a:blip>
          <a:srcRect t="11849" r="20833"/>
          <a:stretch/>
        </p:blipFill>
        <p:spPr>
          <a:xfrm>
            <a:off x="441912" y="1614930"/>
            <a:ext cx="3696767" cy="2181109"/>
          </a:xfrm>
          <a:prstGeom prst="rect">
            <a:avLst/>
          </a:prstGeom>
        </p:spPr>
      </p:pic>
      <p:pic>
        <p:nvPicPr>
          <p:cNvPr id="6" name="Picture 5" descr="A picture containing text, screenshot, person, display&#10;&#10;Description automatically generated">
            <a:extLst>
              <a:ext uri="{FF2B5EF4-FFF2-40B4-BE49-F238E27FC236}">
                <a16:creationId xmlns:a16="http://schemas.microsoft.com/office/drawing/2014/main" id="{0C4389D5-3442-4DEE-9442-D7EF7C4EE00F}"/>
              </a:ext>
            </a:extLst>
          </p:cNvPr>
          <p:cNvPicPr>
            <a:picLocks noChangeAspect="1"/>
          </p:cNvPicPr>
          <p:nvPr/>
        </p:nvPicPr>
        <p:blipFill rotWithShape="1">
          <a:blip r:embed="rId6">
            <a:alphaModFix amt="70000"/>
            <a:duotone>
              <a:prstClr val="black"/>
              <a:srgbClr val="F9D7F1">
                <a:tint val="45000"/>
                <a:satMod val="400000"/>
              </a:srgbClr>
            </a:duotone>
            <a:extLst>
              <a:ext uri="{28A0092B-C50C-407E-A947-70E740481C1C}">
                <a14:useLocalDpi xmlns:a14="http://schemas.microsoft.com/office/drawing/2010/main" val="0"/>
              </a:ext>
            </a:extLst>
          </a:blip>
          <a:srcRect t="3314" r="16852" b="5116"/>
          <a:stretch/>
        </p:blipFill>
        <p:spPr>
          <a:xfrm>
            <a:off x="441912" y="3870070"/>
            <a:ext cx="3696767" cy="2290054"/>
          </a:xfrm>
          <a:prstGeom prst="rect">
            <a:avLst/>
          </a:prstGeom>
        </p:spPr>
      </p:pic>
    </p:spTree>
    <p:extLst>
      <p:ext uri="{BB962C8B-B14F-4D97-AF65-F5344CB8AC3E}">
        <p14:creationId xmlns:p14="http://schemas.microsoft.com/office/powerpoint/2010/main" val="1431201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6F13D78-190A-4185-A58D-0E86C2A103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81" y="-20667"/>
            <a:ext cx="12204700" cy="1455767"/>
          </a:xfrm>
          <a:prstGeom prst="rect">
            <a:avLst/>
          </a:prstGeom>
        </p:spPr>
      </p:pic>
      <p:sp>
        <p:nvSpPr>
          <p:cNvPr id="13" name="Title 1">
            <a:extLst>
              <a:ext uri="{FF2B5EF4-FFF2-40B4-BE49-F238E27FC236}">
                <a16:creationId xmlns:a16="http://schemas.microsoft.com/office/drawing/2014/main" id="{18387829-0FA5-41A6-B18F-C2B4E138D84B}"/>
              </a:ext>
            </a:extLst>
          </p:cNvPr>
          <p:cNvSpPr>
            <a:spLocks noGrp="1"/>
          </p:cNvSpPr>
          <p:nvPr>
            <p:ph type="title"/>
          </p:nvPr>
        </p:nvSpPr>
        <p:spPr>
          <a:xfrm rot="21203957">
            <a:off x="41334" y="-448153"/>
            <a:ext cx="10515600" cy="1325563"/>
          </a:xfrm>
        </p:spPr>
        <p:txBody>
          <a:bodyPr>
            <a:noAutofit/>
          </a:bodyPr>
          <a:lstStyle/>
          <a:p>
            <a:r>
              <a:rPr lang="en-US" sz="4000" b="1" spc="300" dirty="0">
                <a:solidFill>
                  <a:schemeClr val="bg1"/>
                </a:solidFill>
                <a:latin typeface="Geometria" panose="020B0503020204020204" pitchFamily="34" charset="0"/>
              </a:rPr>
              <a:t>PUBLIC</a:t>
            </a:r>
            <a:br>
              <a:rPr lang="en-US" sz="4000" b="1" spc="300" dirty="0">
                <a:solidFill>
                  <a:schemeClr val="bg1"/>
                </a:solidFill>
                <a:latin typeface="Geometria" panose="020B0503020204020204" pitchFamily="34" charset="0"/>
              </a:rPr>
            </a:br>
            <a:r>
              <a:rPr lang="en-US" sz="4000" b="1" spc="300" dirty="0">
                <a:solidFill>
                  <a:schemeClr val="bg1"/>
                </a:solidFill>
                <a:latin typeface="Geometria" panose="020B0503020204020204" pitchFamily="34" charset="0"/>
              </a:rPr>
              <a:t>WORKSHOP</a:t>
            </a:r>
          </a:p>
        </p:txBody>
      </p:sp>
      <p:sp>
        <p:nvSpPr>
          <p:cNvPr id="7" name="TextBox 6">
            <a:extLst>
              <a:ext uri="{FF2B5EF4-FFF2-40B4-BE49-F238E27FC236}">
                <a16:creationId xmlns:a16="http://schemas.microsoft.com/office/drawing/2014/main" id="{EF91BF46-86F6-44F4-93B2-C4474CCE0D96}"/>
              </a:ext>
            </a:extLst>
          </p:cNvPr>
          <p:cNvSpPr txBox="1"/>
          <p:nvPr/>
        </p:nvSpPr>
        <p:spPr>
          <a:xfrm>
            <a:off x="4953741" y="1598062"/>
            <a:ext cx="6925242" cy="4909036"/>
          </a:xfrm>
          <a:prstGeom prst="rect">
            <a:avLst/>
          </a:prstGeom>
          <a:noFill/>
        </p:spPr>
        <p:txBody>
          <a:bodyPr wrap="square" rtlCol="0">
            <a:spAutoFit/>
          </a:bodyPr>
          <a:lstStyle/>
          <a:p>
            <a:pPr marL="342900" lvl="1" indent="-342900">
              <a:spcAft>
                <a:spcPts val="1200"/>
              </a:spcAft>
              <a:buClr>
                <a:srgbClr val="70AD47"/>
              </a:buClr>
              <a:buFont typeface="Wingdings" panose="05000000000000000000" pitchFamily="2" charset="2"/>
              <a:buChar char="Ø"/>
            </a:pPr>
            <a:r>
              <a:rPr lang="en-US" sz="2100" dirty="0">
                <a:latin typeface="Geometria" panose="020B0604020202020204" charset="0"/>
              </a:rPr>
              <a:t>Revisions to the CLC </a:t>
            </a:r>
            <a:r>
              <a:rPr lang="en-US" sz="2100" dirty="0">
                <a:solidFill>
                  <a:schemeClr val="accent6">
                    <a:lumMod val="75000"/>
                  </a:schemeClr>
                </a:solidFill>
                <a:latin typeface="Geometria" panose="020B0604020202020204" charset="0"/>
              </a:rPr>
              <a:t>should not conflict</a:t>
            </a:r>
            <a:r>
              <a:rPr lang="en-US" sz="2100" dirty="0">
                <a:solidFill>
                  <a:srgbClr val="72AF49"/>
                </a:solidFill>
                <a:latin typeface="Geometria" panose="020B0604020202020204" charset="0"/>
              </a:rPr>
              <a:t> </a:t>
            </a:r>
            <a:r>
              <a:rPr lang="en-US" sz="2100" dirty="0">
                <a:latin typeface="Geometria" panose="020B0604020202020204" charset="0"/>
              </a:rPr>
              <a:t>with the provisions of individual </a:t>
            </a:r>
            <a:r>
              <a:rPr lang="en-US" sz="2100" dirty="0">
                <a:solidFill>
                  <a:schemeClr val="accent6">
                    <a:lumMod val="75000"/>
                  </a:schemeClr>
                </a:solidFill>
                <a:latin typeface="Geometria" panose="020B0604020202020204" charset="0"/>
              </a:rPr>
              <a:t>Community Plans</a:t>
            </a:r>
            <a:r>
              <a:rPr lang="en-US" sz="2100" dirty="0">
                <a:latin typeface="Geometria" panose="020B0604020202020204" charset="0"/>
              </a:rPr>
              <a:t>, some of which address the protection of </a:t>
            </a:r>
            <a:r>
              <a:rPr lang="en-US" sz="2100" dirty="0">
                <a:solidFill>
                  <a:schemeClr val="accent6">
                    <a:lumMod val="75000"/>
                  </a:schemeClr>
                </a:solidFill>
                <a:latin typeface="Geometria" panose="020B0604020202020204" charset="0"/>
              </a:rPr>
              <a:t>rural areas</a:t>
            </a:r>
          </a:p>
          <a:p>
            <a:pPr marL="342900" lvl="1" indent="-342900">
              <a:spcAft>
                <a:spcPts val="1200"/>
              </a:spcAft>
              <a:buClr>
                <a:srgbClr val="70AD47"/>
              </a:buClr>
              <a:buFont typeface="Wingdings" panose="05000000000000000000" pitchFamily="2" charset="2"/>
              <a:buChar char="Ø"/>
            </a:pPr>
            <a:r>
              <a:rPr lang="en-US" sz="2100" dirty="0">
                <a:latin typeface="Geometria" panose="020B0604020202020204" charset="0"/>
              </a:rPr>
              <a:t>Residents are often </a:t>
            </a:r>
            <a:r>
              <a:rPr lang="en-US" sz="2100" dirty="0">
                <a:solidFill>
                  <a:schemeClr val="accent6">
                    <a:lumMod val="75000"/>
                  </a:schemeClr>
                </a:solidFill>
                <a:latin typeface="Geometria" panose="020B0604020202020204" charset="0"/>
              </a:rPr>
              <a:t>unable to meet their daily needs </a:t>
            </a:r>
            <a:r>
              <a:rPr lang="en-US" sz="2100" dirty="0">
                <a:latin typeface="Geometria" panose="020B0604020202020204" charset="0"/>
              </a:rPr>
              <a:t>within a reasonable distance of their home</a:t>
            </a:r>
          </a:p>
          <a:p>
            <a:pPr marL="342900" lvl="1" indent="-342900">
              <a:spcAft>
                <a:spcPts val="1200"/>
              </a:spcAft>
              <a:buClr>
                <a:srgbClr val="70AD47"/>
              </a:buClr>
              <a:buFont typeface="Wingdings" panose="05000000000000000000" pitchFamily="2" charset="2"/>
              <a:buChar char="Ø"/>
            </a:pPr>
            <a:r>
              <a:rPr lang="en-US" sz="2100" dirty="0">
                <a:latin typeface="Geometria" panose="020B0604020202020204" charset="0"/>
              </a:rPr>
              <a:t>Residents would generally appreciate </a:t>
            </a:r>
            <a:r>
              <a:rPr lang="en-US" sz="2100" dirty="0">
                <a:solidFill>
                  <a:schemeClr val="accent6">
                    <a:lumMod val="75000"/>
                  </a:schemeClr>
                </a:solidFill>
                <a:latin typeface="Geometria" panose="020B0604020202020204" charset="0"/>
              </a:rPr>
              <a:t>more opportunities</a:t>
            </a:r>
            <a:r>
              <a:rPr lang="en-US" sz="2100" dirty="0">
                <a:solidFill>
                  <a:srgbClr val="72AF49"/>
                </a:solidFill>
                <a:latin typeface="Geometria" panose="020B0604020202020204" charset="0"/>
              </a:rPr>
              <a:t> </a:t>
            </a:r>
            <a:r>
              <a:rPr lang="en-US" sz="2100" dirty="0">
                <a:latin typeface="Geometria" panose="020B0604020202020204" charset="0"/>
              </a:rPr>
              <a:t>to safely </a:t>
            </a:r>
            <a:r>
              <a:rPr lang="en-US" sz="2100" dirty="0">
                <a:solidFill>
                  <a:schemeClr val="accent6">
                    <a:lumMod val="75000"/>
                  </a:schemeClr>
                </a:solidFill>
                <a:latin typeface="Geometria" panose="020B0604020202020204" charset="0"/>
              </a:rPr>
              <a:t>walk</a:t>
            </a:r>
            <a:r>
              <a:rPr lang="en-US" sz="2100" dirty="0">
                <a:latin typeface="Geometria" panose="020B0604020202020204" charset="0"/>
              </a:rPr>
              <a:t> to their destinations</a:t>
            </a:r>
          </a:p>
          <a:p>
            <a:pPr marL="342900" lvl="1" indent="-342900">
              <a:spcAft>
                <a:spcPts val="1200"/>
              </a:spcAft>
              <a:buClr>
                <a:srgbClr val="70AD47"/>
              </a:buClr>
              <a:buFont typeface="Wingdings" panose="05000000000000000000" pitchFamily="2" charset="2"/>
              <a:buChar char="Ø"/>
            </a:pPr>
            <a:r>
              <a:rPr lang="en-US" sz="2100" dirty="0">
                <a:latin typeface="Geometria" panose="020B0604020202020204" charset="0"/>
              </a:rPr>
              <a:t>New commercial uses should </a:t>
            </a:r>
            <a:r>
              <a:rPr lang="en-US" sz="2100" dirty="0">
                <a:solidFill>
                  <a:schemeClr val="accent6">
                    <a:lumMod val="75000"/>
                  </a:schemeClr>
                </a:solidFill>
                <a:latin typeface="Geometria" panose="020B0604020202020204" charset="0"/>
              </a:rPr>
              <a:t>connect to neighborhoods</a:t>
            </a:r>
            <a:r>
              <a:rPr lang="en-US" sz="2100" dirty="0">
                <a:solidFill>
                  <a:srgbClr val="72AF49"/>
                </a:solidFill>
                <a:latin typeface="Geometria" panose="020B0604020202020204" charset="0"/>
              </a:rPr>
              <a:t> </a:t>
            </a:r>
            <a:r>
              <a:rPr lang="en-US" sz="2100" dirty="0">
                <a:latin typeface="Geometria" panose="020B0604020202020204" charset="0"/>
              </a:rPr>
              <a:t>via driveways, trails, and sidewalks</a:t>
            </a:r>
          </a:p>
          <a:p>
            <a:pPr marL="342900" lvl="1" indent="-342900">
              <a:spcAft>
                <a:spcPts val="1200"/>
              </a:spcAft>
              <a:buClr>
                <a:srgbClr val="70AD47"/>
              </a:buClr>
              <a:buFont typeface="Wingdings" panose="05000000000000000000" pitchFamily="2" charset="2"/>
              <a:buChar char="Ø"/>
            </a:pPr>
            <a:r>
              <a:rPr lang="en-US" sz="2100" dirty="0">
                <a:solidFill>
                  <a:schemeClr val="accent6">
                    <a:lumMod val="75000"/>
                  </a:schemeClr>
                </a:solidFill>
                <a:latin typeface="Geometria" panose="020B0604020202020204" charset="0"/>
              </a:rPr>
              <a:t>Buffers</a:t>
            </a:r>
            <a:r>
              <a:rPr lang="en-US" sz="2100" dirty="0">
                <a:latin typeface="Geometria" panose="020B0604020202020204" charset="0"/>
              </a:rPr>
              <a:t> are highly desired by residents when new commercial uses are developed adjacent to homes</a:t>
            </a:r>
          </a:p>
        </p:txBody>
      </p:sp>
      <p:pic>
        <p:nvPicPr>
          <p:cNvPr id="12" name="Picture 11">
            <a:extLst>
              <a:ext uri="{FF2B5EF4-FFF2-40B4-BE49-F238E27FC236}">
                <a16:creationId xmlns:a16="http://schemas.microsoft.com/office/drawing/2014/main" id="{D7F552D1-3929-4F82-B398-E0F2BFBC889C}"/>
              </a:ext>
            </a:extLst>
          </p:cNvPr>
          <p:cNvPicPr>
            <a:picLocks noChangeAspect="1"/>
          </p:cNvPicPr>
          <p:nvPr/>
        </p:nvPicPr>
        <p:blipFill rotWithShape="1">
          <a:blip r:embed="rId5">
            <a:alphaModFix amt="70000"/>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12977" t="15487" r="5327" b="9311"/>
          <a:stretch/>
        </p:blipFill>
        <p:spPr bwMode="auto">
          <a:xfrm>
            <a:off x="1241732" y="3800034"/>
            <a:ext cx="2633238" cy="2919808"/>
          </a:xfrm>
          <a:prstGeom prst="rect">
            <a:avLst/>
          </a:prstGeom>
          <a:extLst>
            <a:ext uri="{53640926-AAD7-44D8-BBD7-CCE9431645EC}">
              <a14:shadowObscured xmlns:a14="http://schemas.microsoft.com/office/drawing/2010/main"/>
            </a:ext>
          </a:extLst>
        </p:spPr>
      </p:pic>
      <p:pic>
        <p:nvPicPr>
          <p:cNvPr id="6" name="Picture 5" descr="A screenshot of a phone&#10;&#10;Description automatically generated with low confidence">
            <a:extLst>
              <a:ext uri="{FF2B5EF4-FFF2-40B4-BE49-F238E27FC236}">
                <a16:creationId xmlns:a16="http://schemas.microsoft.com/office/drawing/2014/main" id="{84849337-C747-42B1-A9A5-6EF3C23BBB37}"/>
              </a:ext>
            </a:extLst>
          </p:cNvPr>
          <p:cNvPicPr>
            <a:picLocks noChangeAspect="1"/>
          </p:cNvPicPr>
          <p:nvPr/>
        </p:nvPicPr>
        <p:blipFill>
          <a:blip r:embed="rId7">
            <a:alphaModFix amt="70000"/>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9494" y="1598062"/>
            <a:ext cx="3897715" cy="2098720"/>
          </a:xfrm>
          <a:prstGeom prst="rect">
            <a:avLst/>
          </a:prstGeom>
        </p:spPr>
      </p:pic>
    </p:spTree>
    <p:extLst>
      <p:ext uri="{BB962C8B-B14F-4D97-AF65-F5344CB8AC3E}">
        <p14:creationId xmlns:p14="http://schemas.microsoft.com/office/powerpoint/2010/main" val="851682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A person reaching for a paper on a table full of paper and sticky notes">
            <a:extLst>
              <a:ext uri="{FF2B5EF4-FFF2-40B4-BE49-F238E27FC236}">
                <a16:creationId xmlns:a16="http://schemas.microsoft.com/office/drawing/2014/main" id="{73681CAE-63A4-4077-9B4D-8452AAE591E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b="15800"/>
          <a:stretch/>
        </p:blipFill>
        <p:spPr>
          <a:xfrm>
            <a:off x="0" y="0"/>
            <a:ext cx="12204700" cy="6858000"/>
          </a:xfrm>
          <a:prstGeom prst="rect">
            <a:avLst/>
          </a:prstGeom>
        </p:spPr>
      </p:pic>
      <p:sp>
        <p:nvSpPr>
          <p:cNvPr id="6" name="Title 1">
            <a:extLst>
              <a:ext uri="{FF2B5EF4-FFF2-40B4-BE49-F238E27FC236}">
                <a16:creationId xmlns:a16="http://schemas.microsoft.com/office/drawing/2014/main" id="{FB355B25-153A-46FB-8E82-3F9139BBA79B}"/>
              </a:ext>
            </a:extLst>
          </p:cNvPr>
          <p:cNvSpPr>
            <a:spLocks noGrp="1"/>
          </p:cNvSpPr>
          <p:nvPr>
            <p:ph type="title"/>
          </p:nvPr>
        </p:nvSpPr>
        <p:spPr>
          <a:xfrm>
            <a:off x="304800" y="-7967"/>
            <a:ext cx="10515600" cy="1325563"/>
          </a:xfrm>
        </p:spPr>
        <p:txBody>
          <a:bodyPr/>
          <a:lstStyle/>
          <a:p>
            <a:r>
              <a:rPr lang="en-US" sz="5400" b="1" spc="300" dirty="0">
                <a:solidFill>
                  <a:schemeClr val="bg1"/>
                </a:solidFill>
                <a:latin typeface="Geometria" panose="020B0503020204020204" pitchFamily="34" charset="0"/>
              </a:rPr>
              <a:t>AGENDA</a:t>
            </a:r>
            <a:endParaRPr lang="en-US" b="1" spc="300" dirty="0">
              <a:solidFill>
                <a:schemeClr val="bg1"/>
              </a:solidFill>
              <a:latin typeface="Geometria" panose="020B0503020204020204" pitchFamily="34" charset="0"/>
            </a:endParaRPr>
          </a:p>
        </p:txBody>
      </p:sp>
      <p:sp>
        <p:nvSpPr>
          <p:cNvPr id="33" name="Title 1">
            <a:extLst>
              <a:ext uri="{FF2B5EF4-FFF2-40B4-BE49-F238E27FC236}">
                <a16:creationId xmlns:a16="http://schemas.microsoft.com/office/drawing/2014/main" id="{FEA2F0CB-2CFA-47F0-8007-090C817937FD}"/>
              </a:ext>
            </a:extLst>
          </p:cNvPr>
          <p:cNvSpPr txBox="1">
            <a:spLocks/>
          </p:cNvSpPr>
          <p:nvPr/>
        </p:nvSpPr>
        <p:spPr>
          <a:xfrm rot="21197954">
            <a:off x="194733" y="-2744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dirty="0">
                <a:solidFill>
                  <a:schemeClr val="bg1"/>
                </a:solidFill>
                <a:latin typeface="Geometria" panose="020B0503020204020204" pitchFamily="34" charset="0"/>
              </a:rPr>
              <a:t>AGENDA</a:t>
            </a:r>
          </a:p>
        </p:txBody>
      </p:sp>
      <p:pic>
        <p:nvPicPr>
          <p:cNvPr id="43" name="Graphic 42">
            <a:extLst>
              <a:ext uri="{FF2B5EF4-FFF2-40B4-BE49-F238E27FC236}">
                <a16:creationId xmlns:a16="http://schemas.microsoft.com/office/drawing/2014/main" id="{1F8CDA57-8499-41DE-8C5B-7C7C71DCBA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0" y="-7967"/>
            <a:ext cx="12204700" cy="1455767"/>
          </a:xfrm>
          <a:prstGeom prst="rect">
            <a:avLst/>
          </a:prstGeom>
        </p:spPr>
      </p:pic>
      <p:sp>
        <p:nvSpPr>
          <p:cNvPr id="44" name="Title 1">
            <a:extLst>
              <a:ext uri="{FF2B5EF4-FFF2-40B4-BE49-F238E27FC236}">
                <a16:creationId xmlns:a16="http://schemas.microsoft.com/office/drawing/2014/main" id="{28C4F5B1-9816-402D-A9F2-76C59E84EE3D}"/>
              </a:ext>
            </a:extLst>
          </p:cNvPr>
          <p:cNvSpPr txBox="1">
            <a:spLocks/>
          </p:cNvSpPr>
          <p:nvPr/>
        </p:nvSpPr>
        <p:spPr>
          <a:xfrm rot="21197954">
            <a:off x="263379" y="-3724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300" dirty="0">
                <a:solidFill>
                  <a:schemeClr val="bg1"/>
                </a:solidFill>
                <a:latin typeface="Geometria" panose="020B0503020204020204" pitchFamily="34" charset="0"/>
              </a:rPr>
              <a:t>AGENDA</a:t>
            </a:r>
          </a:p>
        </p:txBody>
      </p:sp>
      <p:sp>
        <p:nvSpPr>
          <p:cNvPr id="45" name="Oval 44">
            <a:extLst>
              <a:ext uri="{FF2B5EF4-FFF2-40B4-BE49-F238E27FC236}">
                <a16:creationId xmlns:a16="http://schemas.microsoft.com/office/drawing/2014/main" id="{08673F03-8AFB-4E59-A427-E5966F58CAE8}"/>
              </a:ext>
            </a:extLst>
          </p:cNvPr>
          <p:cNvSpPr/>
          <p:nvPr/>
        </p:nvSpPr>
        <p:spPr>
          <a:xfrm>
            <a:off x="937474" y="1524782"/>
            <a:ext cx="709863" cy="709863"/>
          </a:xfrm>
          <a:prstGeom prst="ellipse">
            <a:avLst/>
          </a:prstGeom>
          <a:solidFill>
            <a:srgbClr val="39C1E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eometria" panose="020B0503020204020204" pitchFamily="34" charset="0"/>
              </a:rPr>
              <a:t>1</a:t>
            </a:r>
          </a:p>
        </p:txBody>
      </p:sp>
      <p:sp>
        <p:nvSpPr>
          <p:cNvPr id="46" name="Oval 45">
            <a:extLst>
              <a:ext uri="{FF2B5EF4-FFF2-40B4-BE49-F238E27FC236}">
                <a16:creationId xmlns:a16="http://schemas.microsoft.com/office/drawing/2014/main" id="{F892E6DE-4C9F-44C9-9DEA-E47760FD05C3}"/>
              </a:ext>
            </a:extLst>
          </p:cNvPr>
          <p:cNvSpPr/>
          <p:nvPr/>
        </p:nvSpPr>
        <p:spPr>
          <a:xfrm>
            <a:off x="937474" y="2398577"/>
            <a:ext cx="709863" cy="709863"/>
          </a:xfrm>
          <a:prstGeom prst="ellipse">
            <a:avLst/>
          </a:prstGeom>
          <a:solidFill>
            <a:srgbClr val="95388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eometria" panose="020B0503020204020204" pitchFamily="34" charset="0"/>
              </a:rPr>
              <a:t>2</a:t>
            </a:r>
          </a:p>
        </p:txBody>
      </p:sp>
      <p:sp>
        <p:nvSpPr>
          <p:cNvPr id="47" name="Oval 46">
            <a:extLst>
              <a:ext uri="{FF2B5EF4-FFF2-40B4-BE49-F238E27FC236}">
                <a16:creationId xmlns:a16="http://schemas.microsoft.com/office/drawing/2014/main" id="{D0A857D0-B337-444B-8CA8-A856E53E8052}"/>
              </a:ext>
            </a:extLst>
          </p:cNvPr>
          <p:cNvSpPr/>
          <p:nvPr/>
        </p:nvSpPr>
        <p:spPr>
          <a:xfrm>
            <a:off x="937474" y="3278845"/>
            <a:ext cx="709863" cy="709863"/>
          </a:xfrm>
          <a:prstGeom prst="ellipse">
            <a:avLst/>
          </a:prstGeom>
          <a:solidFill>
            <a:srgbClr val="70AD47"/>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eometria" panose="020B0503020204020204" pitchFamily="34" charset="0"/>
              </a:rPr>
              <a:t>3</a:t>
            </a:r>
          </a:p>
        </p:txBody>
      </p:sp>
      <p:sp>
        <p:nvSpPr>
          <p:cNvPr id="48" name="Oval 47">
            <a:extLst>
              <a:ext uri="{FF2B5EF4-FFF2-40B4-BE49-F238E27FC236}">
                <a16:creationId xmlns:a16="http://schemas.microsoft.com/office/drawing/2014/main" id="{604EABC6-2984-47F3-8D73-4A24565CC8C2}"/>
              </a:ext>
            </a:extLst>
          </p:cNvPr>
          <p:cNvSpPr/>
          <p:nvPr/>
        </p:nvSpPr>
        <p:spPr>
          <a:xfrm>
            <a:off x="937474" y="4139696"/>
            <a:ext cx="709863" cy="709863"/>
          </a:xfrm>
          <a:prstGeom prst="ellipse">
            <a:avLst/>
          </a:prstGeom>
          <a:solidFill>
            <a:schemeClr val="bg1">
              <a:lumMod val="6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eometria" panose="020B0503020204020204" pitchFamily="34" charset="0"/>
              </a:rPr>
              <a:t>4</a:t>
            </a:r>
          </a:p>
        </p:txBody>
      </p:sp>
      <p:sp>
        <p:nvSpPr>
          <p:cNvPr id="49" name="Oval 48">
            <a:extLst>
              <a:ext uri="{FF2B5EF4-FFF2-40B4-BE49-F238E27FC236}">
                <a16:creationId xmlns:a16="http://schemas.microsoft.com/office/drawing/2014/main" id="{6BC84F36-4E55-4EA9-A1A1-B1F56B18BB12}"/>
              </a:ext>
            </a:extLst>
          </p:cNvPr>
          <p:cNvSpPr/>
          <p:nvPr/>
        </p:nvSpPr>
        <p:spPr>
          <a:xfrm>
            <a:off x="937474" y="5893759"/>
            <a:ext cx="709863" cy="709863"/>
          </a:xfrm>
          <a:prstGeom prst="ellipse">
            <a:avLst/>
          </a:prstGeom>
          <a:solidFill>
            <a:srgbClr val="3592C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eometria" panose="020B0503020204020204" pitchFamily="34" charset="0"/>
              </a:rPr>
              <a:t>6</a:t>
            </a:r>
          </a:p>
        </p:txBody>
      </p:sp>
      <p:sp>
        <p:nvSpPr>
          <p:cNvPr id="53" name="TextBox 52">
            <a:extLst>
              <a:ext uri="{FF2B5EF4-FFF2-40B4-BE49-F238E27FC236}">
                <a16:creationId xmlns:a16="http://schemas.microsoft.com/office/drawing/2014/main" id="{80B84211-29EF-4214-AE66-30ECC51AC107}"/>
              </a:ext>
            </a:extLst>
          </p:cNvPr>
          <p:cNvSpPr txBox="1"/>
          <p:nvPr/>
        </p:nvSpPr>
        <p:spPr>
          <a:xfrm>
            <a:off x="1846858" y="1587326"/>
            <a:ext cx="2925801" cy="584775"/>
          </a:xfrm>
          <a:prstGeom prst="rect">
            <a:avLst/>
          </a:prstGeom>
          <a:noFill/>
        </p:spPr>
        <p:txBody>
          <a:bodyPr wrap="none" rtlCol="0">
            <a:spAutoFit/>
          </a:bodyPr>
          <a:lstStyle/>
          <a:p>
            <a:r>
              <a:rPr lang="en-US" sz="3200" b="1" dirty="0">
                <a:latin typeface="Geometria" panose="020B0604020202020204" charset="0"/>
              </a:rPr>
              <a:t>Introductions</a:t>
            </a:r>
          </a:p>
        </p:txBody>
      </p:sp>
      <p:sp>
        <p:nvSpPr>
          <p:cNvPr id="54" name="TextBox 53">
            <a:extLst>
              <a:ext uri="{FF2B5EF4-FFF2-40B4-BE49-F238E27FC236}">
                <a16:creationId xmlns:a16="http://schemas.microsoft.com/office/drawing/2014/main" id="{E18126E0-86B9-45F9-9549-15A5B7A14391}"/>
              </a:ext>
            </a:extLst>
          </p:cNvPr>
          <p:cNvSpPr txBox="1"/>
          <p:nvPr/>
        </p:nvSpPr>
        <p:spPr>
          <a:xfrm>
            <a:off x="1846857" y="2461121"/>
            <a:ext cx="8569975" cy="584775"/>
          </a:xfrm>
          <a:prstGeom prst="rect">
            <a:avLst/>
          </a:prstGeom>
          <a:noFill/>
        </p:spPr>
        <p:txBody>
          <a:bodyPr wrap="none" rtlCol="0">
            <a:spAutoFit/>
          </a:bodyPr>
          <a:lstStyle/>
          <a:p>
            <a:r>
              <a:rPr lang="en-US" sz="3200" b="1" dirty="0">
                <a:latin typeface="Geometria" panose="020B0604020202020204" charset="0"/>
              </a:rPr>
              <a:t>The Commercial Locational Criteria (CLC)</a:t>
            </a:r>
          </a:p>
        </p:txBody>
      </p:sp>
      <p:sp>
        <p:nvSpPr>
          <p:cNvPr id="55" name="TextBox 54">
            <a:extLst>
              <a:ext uri="{FF2B5EF4-FFF2-40B4-BE49-F238E27FC236}">
                <a16:creationId xmlns:a16="http://schemas.microsoft.com/office/drawing/2014/main" id="{0A0F93AA-56C6-459A-AB3F-737276B4CE7F}"/>
              </a:ext>
            </a:extLst>
          </p:cNvPr>
          <p:cNvSpPr txBox="1"/>
          <p:nvPr/>
        </p:nvSpPr>
        <p:spPr>
          <a:xfrm>
            <a:off x="1846857" y="3341389"/>
            <a:ext cx="5966698" cy="584775"/>
          </a:xfrm>
          <a:prstGeom prst="rect">
            <a:avLst/>
          </a:prstGeom>
          <a:noFill/>
        </p:spPr>
        <p:txBody>
          <a:bodyPr wrap="none" rtlCol="0">
            <a:spAutoFit/>
          </a:bodyPr>
          <a:lstStyle/>
          <a:p>
            <a:r>
              <a:rPr lang="en-US" sz="3200" b="1" dirty="0">
                <a:latin typeface="Geometria" panose="020B0604020202020204" charset="0"/>
              </a:rPr>
              <a:t>Research &amp; Analysis Process</a:t>
            </a:r>
          </a:p>
        </p:txBody>
      </p:sp>
      <p:sp>
        <p:nvSpPr>
          <p:cNvPr id="56" name="TextBox 55">
            <a:extLst>
              <a:ext uri="{FF2B5EF4-FFF2-40B4-BE49-F238E27FC236}">
                <a16:creationId xmlns:a16="http://schemas.microsoft.com/office/drawing/2014/main" id="{74C0AEF4-EB81-403F-8168-C316A85639C9}"/>
              </a:ext>
            </a:extLst>
          </p:cNvPr>
          <p:cNvSpPr txBox="1"/>
          <p:nvPr/>
        </p:nvSpPr>
        <p:spPr>
          <a:xfrm>
            <a:off x="1846857" y="4202240"/>
            <a:ext cx="9433993" cy="584775"/>
          </a:xfrm>
          <a:prstGeom prst="rect">
            <a:avLst/>
          </a:prstGeom>
          <a:noFill/>
        </p:spPr>
        <p:txBody>
          <a:bodyPr wrap="none" rtlCol="0">
            <a:spAutoFit/>
          </a:bodyPr>
          <a:lstStyle/>
          <a:p>
            <a:r>
              <a:rPr lang="en-US" sz="3200" b="1" dirty="0">
                <a:latin typeface="Geometria" panose="020B0604020202020204" charset="0"/>
              </a:rPr>
              <a:t>Public Engagement Opportunities &amp; Schedule</a:t>
            </a:r>
          </a:p>
        </p:txBody>
      </p:sp>
      <p:sp>
        <p:nvSpPr>
          <p:cNvPr id="57" name="TextBox 56">
            <a:extLst>
              <a:ext uri="{FF2B5EF4-FFF2-40B4-BE49-F238E27FC236}">
                <a16:creationId xmlns:a16="http://schemas.microsoft.com/office/drawing/2014/main" id="{1E77F53F-5697-4CBF-8A31-71C572C36660}"/>
              </a:ext>
            </a:extLst>
          </p:cNvPr>
          <p:cNvSpPr txBox="1"/>
          <p:nvPr/>
        </p:nvSpPr>
        <p:spPr>
          <a:xfrm>
            <a:off x="1846857" y="5956303"/>
            <a:ext cx="5094664" cy="584775"/>
          </a:xfrm>
          <a:prstGeom prst="rect">
            <a:avLst/>
          </a:prstGeom>
          <a:noFill/>
        </p:spPr>
        <p:txBody>
          <a:bodyPr wrap="none" rtlCol="0">
            <a:spAutoFit/>
          </a:bodyPr>
          <a:lstStyle/>
          <a:p>
            <a:r>
              <a:rPr lang="en-US" sz="3200" b="1" dirty="0">
                <a:latin typeface="Geometria" panose="020B0604020202020204" charset="0"/>
              </a:rPr>
              <a:t>Discussion &amp; Next Steps</a:t>
            </a:r>
          </a:p>
        </p:txBody>
      </p:sp>
      <p:sp>
        <p:nvSpPr>
          <p:cNvPr id="17" name="Oval 16">
            <a:extLst>
              <a:ext uri="{FF2B5EF4-FFF2-40B4-BE49-F238E27FC236}">
                <a16:creationId xmlns:a16="http://schemas.microsoft.com/office/drawing/2014/main" id="{E5939889-2016-490D-9194-B45817F4B9DA}"/>
              </a:ext>
            </a:extLst>
          </p:cNvPr>
          <p:cNvSpPr/>
          <p:nvPr/>
        </p:nvSpPr>
        <p:spPr>
          <a:xfrm>
            <a:off x="937474" y="5013491"/>
            <a:ext cx="709863" cy="709863"/>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eometria" panose="020B0503020204020204" pitchFamily="34" charset="0"/>
              </a:rPr>
              <a:t>5</a:t>
            </a:r>
          </a:p>
        </p:txBody>
      </p:sp>
      <p:sp>
        <p:nvSpPr>
          <p:cNvPr id="18" name="TextBox 17">
            <a:extLst>
              <a:ext uri="{FF2B5EF4-FFF2-40B4-BE49-F238E27FC236}">
                <a16:creationId xmlns:a16="http://schemas.microsoft.com/office/drawing/2014/main" id="{5B38FFFA-7ABE-4EB2-A840-C84A93B5048A}"/>
              </a:ext>
            </a:extLst>
          </p:cNvPr>
          <p:cNvSpPr txBox="1"/>
          <p:nvPr/>
        </p:nvSpPr>
        <p:spPr>
          <a:xfrm>
            <a:off x="1846857" y="5076035"/>
            <a:ext cx="5993949" cy="584775"/>
          </a:xfrm>
          <a:prstGeom prst="rect">
            <a:avLst/>
          </a:prstGeom>
          <a:noFill/>
        </p:spPr>
        <p:txBody>
          <a:bodyPr wrap="none" rtlCol="0">
            <a:spAutoFit/>
          </a:bodyPr>
          <a:lstStyle/>
          <a:p>
            <a:r>
              <a:rPr lang="en-US" sz="3200" b="1" dirty="0">
                <a:latin typeface="Geometria" panose="020B0604020202020204" charset="0"/>
              </a:rPr>
              <a:t>Proposed Changes Summary</a:t>
            </a:r>
          </a:p>
        </p:txBody>
      </p:sp>
    </p:spTree>
    <p:extLst>
      <p:ext uri="{BB962C8B-B14F-4D97-AF65-F5344CB8AC3E}">
        <p14:creationId xmlns:p14="http://schemas.microsoft.com/office/powerpoint/2010/main" val="223309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ople working on blueprints">
            <a:extLst>
              <a:ext uri="{FF2B5EF4-FFF2-40B4-BE49-F238E27FC236}">
                <a16:creationId xmlns:a16="http://schemas.microsoft.com/office/drawing/2014/main" id="{D9212D52-24E6-405D-A7A1-FF8999B308B1}"/>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b="15713"/>
          <a:stretch/>
        </p:blipFill>
        <p:spPr>
          <a:xfrm>
            <a:off x="0" y="43571"/>
            <a:ext cx="12204699" cy="6858000"/>
          </a:xfrm>
          <a:prstGeom prst="rect">
            <a:avLst/>
          </a:prstGeom>
        </p:spPr>
      </p:pic>
      <p:pic>
        <p:nvPicPr>
          <p:cNvPr id="5" name="Graphic 4">
            <a:extLst>
              <a:ext uri="{FF2B5EF4-FFF2-40B4-BE49-F238E27FC236}">
                <a16:creationId xmlns:a16="http://schemas.microsoft.com/office/drawing/2014/main" id="{C6F13D78-190A-4185-A58D-0E86C2A10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00" y="0"/>
            <a:ext cx="12204700" cy="1455767"/>
          </a:xfrm>
          <a:prstGeom prst="rect">
            <a:avLst/>
          </a:prstGeom>
        </p:spPr>
      </p:pic>
      <p:sp>
        <p:nvSpPr>
          <p:cNvPr id="16" name="Title 1">
            <a:extLst>
              <a:ext uri="{FF2B5EF4-FFF2-40B4-BE49-F238E27FC236}">
                <a16:creationId xmlns:a16="http://schemas.microsoft.com/office/drawing/2014/main" id="{E2F5D21E-C899-4C81-AE20-6616A59474B4}"/>
              </a:ext>
            </a:extLst>
          </p:cNvPr>
          <p:cNvSpPr txBox="1">
            <a:spLocks/>
          </p:cNvSpPr>
          <p:nvPr/>
        </p:nvSpPr>
        <p:spPr>
          <a:xfrm rot="21203957">
            <a:off x="111287" y="-25097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pc="300" dirty="0">
                <a:solidFill>
                  <a:schemeClr val="bg1"/>
                </a:solidFill>
                <a:latin typeface="Geometria" panose="020B0503020204020204" pitchFamily="34" charset="0"/>
              </a:rPr>
              <a:t>PROPOSED CHANGES</a:t>
            </a:r>
          </a:p>
        </p:txBody>
      </p:sp>
      <p:pic>
        <p:nvPicPr>
          <p:cNvPr id="11" name="Graphic 10" descr="Store with solid fill">
            <a:extLst>
              <a:ext uri="{FF2B5EF4-FFF2-40B4-BE49-F238E27FC236}">
                <a16:creationId xmlns:a16="http://schemas.microsoft.com/office/drawing/2014/main" id="{20B09CE3-5E92-4817-96D6-5425BB0557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3092" y="4166671"/>
            <a:ext cx="1928292" cy="1928292"/>
          </a:xfrm>
          <a:prstGeom prst="rect">
            <a:avLst/>
          </a:prstGeom>
        </p:spPr>
      </p:pic>
      <p:pic>
        <p:nvPicPr>
          <p:cNvPr id="10" name="Graphic 9" descr="Store with solid fill">
            <a:extLst>
              <a:ext uri="{FF2B5EF4-FFF2-40B4-BE49-F238E27FC236}">
                <a16:creationId xmlns:a16="http://schemas.microsoft.com/office/drawing/2014/main" id="{90BCA681-9CC2-47FA-918E-C1BC0BA7DE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2684" y="4588766"/>
            <a:ext cx="1476130" cy="1476130"/>
          </a:xfrm>
          <a:prstGeom prst="rect">
            <a:avLst/>
          </a:prstGeom>
        </p:spPr>
      </p:pic>
      <p:pic>
        <p:nvPicPr>
          <p:cNvPr id="3" name="Graphic 2" descr="Store with solid fill">
            <a:extLst>
              <a:ext uri="{FF2B5EF4-FFF2-40B4-BE49-F238E27FC236}">
                <a16:creationId xmlns:a16="http://schemas.microsoft.com/office/drawing/2014/main" id="{76428B31-D82E-4F7D-81A6-51EFA43906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62429" y="5063411"/>
            <a:ext cx="914400" cy="914400"/>
          </a:xfrm>
          <a:prstGeom prst="rect">
            <a:avLst/>
          </a:prstGeom>
        </p:spPr>
      </p:pic>
      <p:pic>
        <p:nvPicPr>
          <p:cNvPr id="12" name="Graphic 11" descr="Latte Cup with solid fill">
            <a:extLst>
              <a:ext uri="{FF2B5EF4-FFF2-40B4-BE49-F238E27FC236}">
                <a16:creationId xmlns:a16="http://schemas.microsoft.com/office/drawing/2014/main" id="{12B9A54D-B26A-4A0F-B806-A061A5B227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13501">
            <a:off x="1616395" y="2275172"/>
            <a:ext cx="969954" cy="969954"/>
          </a:xfrm>
          <a:prstGeom prst="rect">
            <a:avLst/>
          </a:prstGeom>
        </p:spPr>
      </p:pic>
      <p:pic>
        <p:nvPicPr>
          <p:cNvPr id="20" name="Graphic 19" descr="Salon with solid fill">
            <a:extLst>
              <a:ext uri="{FF2B5EF4-FFF2-40B4-BE49-F238E27FC236}">
                <a16:creationId xmlns:a16="http://schemas.microsoft.com/office/drawing/2014/main" id="{5C32C2F6-48C7-427F-8D47-2753ECA99734}"/>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38261"/>
          <a:stretch/>
        </p:blipFill>
        <p:spPr>
          <a:xfrm rot="20901902">
            <a:off x="513562" y="2255933"/>
            <a:ext cx="564542" cy="914400"/>
          </a:xfrm>
          <a:prstGeom prst="rect">
            <a:avLst/>
          </a:prstGeom>
        </p:spPr>
      </p:pic>
      <p:pic>
        <p:nvPicPr>
          <p:cNvPr id="22" name="Graphic 21" descr="Grocery bag with solid fill">
            <a:extLst>
              <a:ext uri="{FF2B5EF4-FFF2-40B4-BE49-F238E27FC236}">
                <a16:creationId xmlns:a16="http://schemas.microsoft.com/office/drawing/2014/main" id="{C80B1A0C-DD77-4D60-9AB8-A5EB9E30937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5833" y="2017846"/>
            <a:ext cx="1215188" cy="1215188"/>
          </a:xfrm>
          <a:prstGeom prst="rect">
            <a:avLst/>
          </a:prstGeom>
        </p:spPr>
      </p:pic>
      <p:sp>
        <p:nvSpPr>
          <p:cNvPr id="23" name="TextBox 22">
            <a:extLst>
              <a:ext uri="{FF2B5EF4-FFF2-40B4-BE49-F238E27FC236}">
                <a16:creationId xmlns:a16="http://schemas.microsoft.com/office/drawing/2014/main" id="{1405A127-B0EF-4B2B-A58A-1EB89B22995A}"/>
              </a:ext>
            </a:extLst>
          </p:cNvPr>
          <p:cNvSpPr txBox="1"/>
          <p:nvPr/>
        </p:nvSpPr>
        <p:spPr>
          <a:xfrm>
            <a:off x="2653122" y="1651290"/>
            <a:ext cx="9151419" cy="2092881"/>
          </a:xfrm>
          <a:prstGeom prst="rect">
            <a:avLst/>
          </a:prstGeom>
          <a:noFill/>
        </p:spPr>
        <p:txBody>
          <a:bodyPr wrap="square" rtlCol="0">
            <a:spAutoFit/>
          </a:bodyPr>
          <a:lstStyle/>
          <a:p>
            <a:pPr marL="342900" lvl="1" indent="-342900">
              <a:spcAft>
                <a:spcPts val="1200"/>
              </a:spcAft>
              <a:buClr>
                <a:srgbClr val="72AF49"/>
              </a:buClr>
              <a:buFont typeface="Wingdings" panose="05000000000000000000" pitchFamily="2" charset="2"/>
              <a:buChar char="Ø"/>
            </a:pPr>
            <a:r>
              <a:rPr lang="en-US" sz="2400" dirty="0">
                <a:latin typeface="Geometria" panose="020B0604020202020204" charset="0"/>
              </a:rPr>
              <a:t>Limit the types of uses which are eligible for the Commercial Locational Criteria to neighborhood-serving uses</a:t>
            </a:r>
            <a:endParaRPr lang="en-US" sz="2400" dirty="0">
              <a:solidFill>
                <a:srgbClr val="953885"/>
              </a:solidFill>
              <a:latin typeface="Geometria" panose="020B0604020202020204" charset="0"/>
            </a:endParaRPr>
          </a:p>
          <a:p>
            <a:pPr marL="342900" lvl="1" indent="-342900">
              <a:spcAft>
                <a:spcPts val="1200"/>
              </a:spcAft>
              <a:buClr>
                <a:srgbClr val="70AD47"/>
              </a:buClr>
              <a:buFont typeface="Wingdings" panose="05000000000000000000" pitchFamily="2" charset="2"/>
              <a:buChar char="Ø"/>
            </a:pPr>
            <a:r>
              <a:rPr lang="en-US" sz="2400" dirty="0">
                <a:latin typeface="Geometria" panose="020B0604020202020204" charset="0"/>
              </a:rPr>
              <a:t>Auto-oriented uses (e.g., drive-throughs and gas stations) would not qualify as a neighborhood-serving use</a:t>
            </a:r>
            <a:endParaRPr lang="en-US" sz="2400" dirty="0">
              <a:solidFill>
                <a:srgbClr val="953885"/>
              </a:solidFill>
              <a:latin typeface="Geometria" panose="020B0604020202020204" charset="0"/>
            </a:endParaRPr>
          </a:p>
        </p:txBody>
      </p:sp>
      <p:sp>
        <p:nvSpPr>
          <p:cNvPr id="24" name="TextBox 23">
            <a:extLst>
              <a:ext uri="{FF2B5EF4-FFF2-40B4-BE49-F238E27FC236}">
                <a16:creationId xmlns:a16="http://schemas.microsoft.com/office/drawing/2014/main" id="{248E863E-5454-4F3D-81B5-3972D14FA7AF}"/>
              </a:ext>
            </a:extLst>
          </p:cNvPr>
          <p:cNvSpPr txBox="1"/>
          <p:nvPr/>
        </p:nvSpPr>
        <p:spPr>
          <a:xfrm>
            <a:off x="2653122" y="4340312"/>
            <a:ext cx="9151419" cy="1723549"/>
          </a:xfrm>
          <a:prstGeom prst="rect">
            <a:avLst/>
          </a:prstGeom>
          <a:noFill/>
        </p:spPr>
        <p:txBody>
          <a:bodyPr wrap="square" rtlCol="0">
            <a:spAutoFit/>
          </a:bodyPr>
          <a:lstStyle/>
          <a:p>
            <a:pPr marL="342900" lvl="1" indent="-342900">
              <a:spcAft>
                <a:spcPts val="1200"/>
              </a:spcAft>
              <a:buClr>
                <a:schemeClr val="accent5">
                  <a:lumMod val="50000"/>
                </a:schemeClr>
              </a:buClr>
              <a:buFont typeface="Wingdings" panose="05000000000000000000" pitchFamily="2" charset="2"/>
              <a:buChar char="Ø"/>
            </a:pPr>
            <a:r>
              <a:rPr lang="en-US" sz="2400" dirty="0">
                <a:latin typeface="Geometria" panose="020B0604020202020204" charset="0"/>
              </a:rPr>
              <a:t>Restrict individual establishments to 30,000 square feet (smaller than an average grocery store)</a:t>
            </a:r>
          </a:p>
          <a:p>
            <a:pPr marL="342900" lvl="1" indent="-342900">
              <a:spcAft>
                <a:spcPts val="1200"/>
              </a:spcAft>
              <a:buClr>
                <a:schemeClr val="accent5">
                  <a:lumMod val="50000"/>
                </a:schemeClr>
              </a:buClr>
              <a:buFont typeface="Wingdings" panose="05000000000000000000" pitchFamily="2" charset="2"/>
              <a:buChar char="Ø"/>
            </a:pPr>
            <a:r>
              <a:rPr lang="en-US" sz="2400" dirty="0">
                <a:latin typeface="Geometria" panose="020B0604020202020204" charset="0"/>
              </a:rPr>
              <a:t>Larger establishments would be required to pursue an amendment to the Future Land Use Map and a Rezoning</a:t>
            </a:r>
          </a:p>
        </p:txBody>
      </p:sp>
    </p:spTree>
    <p:extLst>
      <p:ext uri="{BB962C8B-B14F-4D97-AF65-F5344CB8AC3E}">
        <p14:creationId xmlns:p14="http://schemas.microsoft.com/office/powerpoint/2010/main" val="2391574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ople working on blueprints">
            <a:extLst>
              <a:ext uri="{FF2B5EF4-FFF2-40B4-BE49-F238E27FC236}">
                <a16:creationId xmlns:a16="http://schemas.microsoft.com/office/drawing/2014/main" id="{D9212D52-24E6-405D-A7A1-FF8999B308B1}"/>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b="15713"/>
          <a:stretch/>
        </p:blipFill>
        <p:spPr>
          <a:xfrm>
            <a:off x="-23657" y="53909"/>
            <a:ext cx="12204699" cy="6858000"/>
          </a:xfrm>
          <a:prstGeom prst="rect">
            <a:avLst/>
          </a:prstGeom>
        </p:spPr>
      </p:pic>
      <p:pic>
        <p:nvPicPr>
          <p:cNvPr id="18" name="Graphic 17" descr="Architecture with solid fill">
            <a:extLst>
              <a:ext uri="{FF2B5EF4-FFF2-40B4-BE49-F238E27FC236}">
                <a16:creationId xmlns:a16="http://schemas.microsoft.com/office/drawing/2014/main" id="{27105606-3A4C-4C08-B3B5-FECD68DBC2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555" y="4160001"/>
            <a:ext cx="1672771" cy="1672771"/>
          </a:xfrm>
          <a:prstGeom prst="rect">
            <a:avLst/>
          </a:prstGeom>
        </p:spPr>
      </p:pic>
      <p:pic>
        <p:nvPicPr>
          <p:cNvPr id="5" name="Graphic 4">
            <a:extLst>
              <a:ext uri="{FF2B5EF4-FFF2-40B4-BE49-F238E27FC236}">
                <a16:creationId xmlns:a16="http://schemas.microsoft.com/office/drawing/2014/main" id="{C6F13D78-190A-4185-A58D-0E86C2A103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00" y="0"/>
            <a:ext cx="12204700" cy="1455767"/>
          </a:xfrm>
          <a:prstGeom prst="rect">
            <a:avLst/>
          </a:prstGeom>
        </p:spPr>
      </p:pic>
      <p:sp>
        <p:nvSpPr>
          <p:cNvPr id="16" name="Title 1">
            <a:extLst>
              <a:ext uri="{FF2B5EF4-FFF2-40B4-BE49-F238E27FC236}">
                <a16:creationId xmlns:a16="http://schemas.microsoft.com/office/drawing/2014/main" id="{E2F5D21E-C899-4C81-AE20-6616A59474B4}"/>
              </a:ext>
            </a:extLst>
          </p:cNvPr>
          <p:cNvSpPr txBox="1">
            <a:spLocks/>
          </p:cNvSpPr>
          <p:nvPr/>
        </p:nvSpPr>
        <p:spPr>
          <a:xfrm rot="21203957">
            <a:off x="111287" y="-25097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pc="300" dirty="0">
                <a:solidFill>
                  <a:schemeClr val="bg1"/>
                </a:solidFill>
                <a:latin typeface="Geometria" panose="020B0503020204020204" pitchFamily="34" charset="0"/>
              </a:rPr>
              <a:t>PROPOSED CHANGES</a:t>
            </a:r>
          </a:p>
        </p:txBody>
      </p:sp>
      <p:pic>
        <p:nvPicPr>
          <p:cNvPr id="9" name="Graphic 8" descr="Document with solid fill">
            <a:extLst>
              <a:ext uri="{FF2B5EF4-FFF2-40B4-BE49-F238E27FC236}">
                <a16:creationId xmlns:a16="http://schemas.microsoft.com/office/drawing/2014/main" id="{2C356FEA-18BA-4336-8BF9-A74880CC70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555" y="1765705"/>
            <a:ext cx="1548700" cy="1548700"/>
          </a:xfrm>
          <a:prstGeom prst="rect">
            <a:avLst/>
          </a:prstGeom>
        </p:spPr>
      </p:pic>
      <p:pic>
        <p:nvPicPr>
          <p:cNvPr id="15" name="Graphic 14" descr="No sign outline">
            <a:extLst>
              <a:ext uri="{FF2B5EF4-FFF2-40B4-BE49-F238E27FC236}">
                <a16:creationId xmlns:a16="http://schemas.microsoft.com/office/drawing/2014/main" id="{E68F979F-B793-420F-8263-6C2352F069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7555" y="1449247"/>
            <a:ext cx="2210644" cy="2210644"/>
          </a:xfrm>
          <a:prstGeom prst="rect">
            <a:avLst/>
          </a:prstGeom>
        </p:spPr>
      </p:pic>
      <p:sp>
        <p:nvSpPr>
          <p:cNvPr id="21" name="TextBox 20">
            <a:extLst>
              <a:ext uri="{FF2B5EF4-FFF2-40B4-BE49-F238E27FC236}">
                <a16:creationId xmlns:a16="http://schemas.microsoft.com/office/drawing/2014/main" id="{22CA7DB5-32B4-4B99-BAFE-6619CB29054A}"/>
              </a:ext>
            </a:extLst>
          </p:cNvPr>
          <p:cNvSpPr txBox="1"/>
          <p:nvPr/>
        </p:nvSpPr>
        <p:spPr>
          <a:xfrm>
            <a:off x="2729975" y="2110042"/>
            <a:ext cx="9034786" cy="830997"/>
          </a:xfrm>
          <a:prstGeom prst="rect">
            <a:avLst/>
          </a:prstGeom>
          <a:noFill/>
        </p:spPr>
        <p:txBody>
          <a:bodyPr wrap="square" rtlCol="0">
            <a:spAutoFit/>
          </a:bodyPr>
          <a:lstStyle/>
          <a:p>
            <a:pPr marL="0" lvl="1">
              <a:spcAft>
                <a:spcPts val="1200"/>
              </a:spcAft>
              <a:buClr>
                <a:srgbClr val="72AF49"/>
              </a:buClr>
            </a:pPr>
            <a:r>
              <a:rPr lang="en-US" sz="2400" dirty="0">
                <a:latin typeface="Geometria" panose="020B0604020202020204" charset="0"/>
              </a:rPr>
              <a:t>Eliminate opportunities for waiver requests to the Commercial Locational Criteria </a:t>
            </a:r>
            <a:endParaRPr lang="en-US" sz="2400" dirty="0">
              <a:solidFill>
                <a:srgbClr val="953885"/>
              </a:solidFill>
              <a:latin typeface="Geometria" panose="020B0604020202020204" charset="0"/>
            </a:endParaRPr>
          </a:p>
        </p:txBody>
      </p:sp>
      <p:sp>
        <p:nvSpPr>
          <p:cNvPr id="23" name="TextBox 22">
            <a:extLst>
              <a:ext uri="{FF2B5EF4-FFF2-40B4-BE49-F238E27FC236}">
                <a16:creationId xmlns:a16="http://schemas.microsoft.com/office/drawing/2014/main" id="{2EC64FFA-AA11-4BC2-91A9-7DC102A5E7EC}"/>
              </a:ext>
            </a:extLst>
          </p:cNvPr>
          <p:cNvSpPr txBox="1"/>
          <p:nvPr/>
        </p:nvSpPr>
        <p:spPr>
          <a:xfrm>
            <a:off x="2729974" y="4506427"/>
            <a:ext cx="9151419" cy="1200329"/>
          </a:xfrm>
          <a:prstGeom prst="rect">
            <a:avLst/>
          </a:prstGeom>
          <a:noFill/>
        </p:spPr>
        <p:txBody>
          <a:bodyPr wrap="square" rtlCol="0">
            <a:spAutoFit/>
          </a:bodyPr>
          <a:lstStyle/>
          <a:p>
            <a:pPr marL="0" lvl="1">
              <a:spcAft>
                <a:spcPts val="1200"/>
              </a:spcAft>
              <a:buClr>
                <a:srgbClr val="A6A6A6"/>
              </a:buClr>
            </a:pPr>
            <a:r>
              <a:rPr lang="en-US" sz="2400" dirty="0">
                <a:latin typeface="Geometria" panose="020B0604020202020204" charset="0"/>
              </a:rPr>
              <a:t>Projects meeting the Commercial Locational Criteria would be subject to additional design standards which advance the area’s </a:t>
            </a:r>
            <a:r>
              <a:rPr lang="en-US" sz="2400" b="1" dirty="0">
                <a:latin typeface="Geometria" panose="020B0604020202020204" charset="0"/>
              </a:rPr>
              <a:t>urban form</a:t>
            </a:r>
            <a:r>
              <a:rPr lang="en-US" sz="2400" dirty="0">
                <a:latin typeface="Geometria" panose="020B0604020202020204" charset="0"/>
              </a:rPr>
              <a:t>, </a:t>
            </a:r>
            <a:r>
              <a:rPr lang="en-US" sz="2400" b="1" dirty="0">
                <a:latin typeface="Geometria" panose="020B0604020202020204" charset="0"/>
              </a:rPr>
              <a:t>connectivity</a:t>
            </a:r>
            <a:r>
              <a:rPr lang="en-US" sz="2400" dirty="0">
                <a:latin typeface="Geometria" panose="020B0604020202020204" charset="0"/>
              </a:rPr>
              <a:t>, and </a:t>
            </a:r>
            <a:r>
              <a:rPr lang="en-US" sz="2400" b="1" dirty="0">
                <a:latin typeface="Geometria" panose="020B0604020202020204" charset="0"/>
              </a:rPr>
              <a:t>compatibility</a:t>
            </a:r>
          </a:p>
        </p:txBody>
      </p:sp>
    </p:spTree>
    <p:extLst>
      <p:ext uri="{BB962C8B-B14F-4D97-AF65-F5344CB8AC3E}">
        <p14:creationId xmlns:p14="http://schemas.microsoft.com/office/powerpoint/2010/main" val="23632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1" name="Group 10">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2" name="Freeform: Shape 11">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664CC981-AF28-4A8D-A57B-75994B2B42F8}"/>
              </a:ext>
            </a:extLst>
          </p:cNvPr>
          <p:cNvSpPr txBox="1">
            <a:spLocks/>
          </p:cNvSpPr>
          <p:nvPr/>
        </p:nvSpPr>
        <p:spPr>
          <a:xfrm>
            <a:off x="4951989" y="2524268"/>
            <a:ext cx="6105194" cy="2031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200" b="1" kern="1200" dirty="0">
                <a:solidFill>
                  <a:schemeClr val="tx2"/>
                </a:solidFill>
                <a:latin typeface="+mj-lt"/>
                <a:ea typeface="+mj-ea"/>
                <a:cs typeface="+mj-cs"/>
              </a:rPr>
              <a:t>POLL 3</a:t>
            </a:r>
          </a:p>
        </p:txBody>
      </p:sp>
      <p:pic>
        <p:nvPicPr>
          <p:cNvPr id="19" name="Graphic 5" descr="Bar chart">
            <a:extLst>
              <a:ext uri="{FF2B5EF4-FFF2-40B4-BE49-F238E27FC236}">
                <a16:creationId xmlns:a16="http://schemas.microsoft.com/office/drawing/2014/main" id="{AA9A3D28-1E24-4071-AB8D-84BCDA528F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7725" y="1518449"/>
            <a:ext cx="3821102" cy="3821102"/>
          </a:xfrm>
          <a:prstGeom prst="rect">
            <a:avLst/>
          </a:prstGeom>
          <a:ln>
            <a:noFill/>
          </a:ln>
        </p:spPr>
      </p:pic>
    </p:spTree>
    <p:extLst>
      <p:ext uri="{BB962C8B-B14F-4D97-AF65-F5344CB8AC3E}">
        <p14:creationId xmlns:p14="http://schemas.microsoft.com/office/powerpoint/2010/main" val="2299208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BD7AAAA-CCEA-45EF-97EC-07CEB7A7B0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73" y="0"/>
            <a:ext cx="12204700" cy="1455767"/>
          </a:xfrm>
          <a:prstGeom prst="rect">
            <a:avLst/>
          </a:prstGeom>
        </p:spPr>
      </p:pic>
      <p:sp>
        <p:nvSpPr>
          <p:cNvPr id="5" name="Title 1">
            <a:extLst>
              <a:ext uri="{FF2B5EF4-FFF2-40B4-BE49-F238E27FC236}">
                <a16:creationId xmlns:a16="http://schemas.microsoft.com/office/drawing/2014/main" id="{7F7B2242-8D81-4B77-9EA1-68E87836BF7A}"/>
              </a:ext>
            </a:extLst>
          </p:cNvPr>
          <p:cNvSpPr>
            <a:spLocks noGrp="1"/>
          </p:cNvSpPr>
          <p:nvPr>
            <p:ph type="title"/>
          </p:nvPr>
        </p:nvSpPr>
        <p:spPr>
          <a:xfrm rot="21203957">
            <a:off x="144851" y="-287772"/>
            <a:ext cx="10515600" cy="1325563"/>
          </a:xfrm>
        </p:spPr>
        <p:txBody>
          <a:bodyPr>
            <a:normAutofit/>
          </a:bodyPr>
          <a:lstStyle/>
          <a:p>
            <a:r>
              <a:rPr lang="en-US" sz="5400" b="1" spc="300" dirty="0">
                <a:solidFill>
                  <a:schemeClr val="bg1"/>
                </a:solidFill>
                <a:latin typeface="Geometria" panose="020B0503020204020204" pitchFamily="34" charset="0"/>
              </a:rPr>
              <a:t>NEXT STEPS</a:t>
            </a:r>
          </a:p>
        </p:txBody>
      </p:sp>
      <p:sp>
        <p:nvSpPr>
          <p:cNvPr id="6" name="TextBox 5">
            <a:extLst>
              <a:ext uri="{FF2B5EF4-FFF2-40B4-BE49-F238E27FC236}">
                <a16:creationId xmlns:a16="http://schemas.microsoft.com/office/drawing/2014/main" id="{24E63BDF-38A2-4D8C-B3E9-514D738A9354}"/>
              </a:ext>
            </a:extLst>
          </p:cNvPr>
          <p:cNvSpPr txBox="1"/>
          <p:nvPr/>
        </p:nvSpPr>
        <p:spPr>
          <a:xfrm>
            <a:off x="3455330" y="2343528"/>
            <a:ext cx="8076270" cy="3170099"/>
          </a:xfrm>
          <a:prstGeom prst="rect">
            <a:avLst/>
          </a:prstGeom>
          <a:noFill/>
        </p:spPr>
        <p:txBody>
          <a:bodyPr wrap="square" rtlCol="0">
            <a:spAutoFit/>
          </a:bodyPr>
          <a:lstStyle/>
          <a:p>
            <a:pPr marL="914400" lvl="1" indent="-457200">
              <a:spcAft>
                <a:spcPts val="2400"/>
              </a:spcAft>
              <a:buClr>
                <a:srgbClr val="3592CF"/>
              </a:buClr>
              <a:buFont typeface="Wingdings" panose="05000000000000000000" pitchFamily="2" charset="2"/>
              <a:buChar char="Ø"/>
            </a:pPr>
            <a:r>
              <a:rPr lang="en-US" sz="3200" dirty="0">
                <a:latin typeface="Geometria" panose="020B0604020202020204" charset="0"/>
              </a:rPr>
              <a:t>Revise Draft CLC Language     (draft #2 due Feb. 1)</a:t>
            </a:r>
          </a:p>
          <a:p>
            <a:pPr marL="914400" lvl="1" indent="-457200">
              <a:spcAft>
                <a:spcPts val="2400"/>
              </a:spcAft>
              <a:buClr>
                <a:srgbClr val="3592CF"/>
              </a:buClr>
              <a:buFont typeface="Wingdings" panose="05000000000000000000" pitchFamily="2" charset="2"/>
              <a:buChar char="Ø"/>
            </a:pPr>
            <a:r>
              <a:rPr lang="en-US" sz="3200" dirty="0">
                <a:latin typeface="Geometria" panose="020B0604020202020204" charset="0"/>
              </a:rPr>
              <a:t>Begin the Case Study Analysis</a:t>
            </a:r>
          </a:p>
          <a:p>
            <a:pPr marL="914400" lvl="1" indent="-457200">
              <a:spcAft>
                <a:spcPts val="2400"/>
              </a:spcAft>
              <a:buClr>
                <a:srgbClr val="3592CF"/>
              </a:buClr>
              <a:buFont typeface="Wingdings" panose="05000000000000000000" pitchFamily="2" charset="2"/>
              <a:buChar char="Ø"/>
            </a:pPr>
            <a:r>
              <a:rPr lang="en-US" sz="3200" dirty="0">
                <a:latin typeface="Geometria" panose="020B0604020202020204" charset="0"/>
              </a:rPr>
              <a:t>Prepare for PC &amp; BOCC Hearings   (tentatively scheduled for April)</a:t>
            </a:r>
          </a:p>
        </p:txBody>
      </p:sp>
      <p:pic>
        <p:nvPicPr>
          <p:cNvPr id="10" name="Graphic 9" descr="Stopwatch 75% with solid fill">
            <a:extLst>
              <a:ext uri="{FF2B5EF4-FFF2-40B4-BE49-F238E27FC236}">
                <a16:creationId xmlns:a16="http://schemas.microsoft.com/office/drawing/2014/main" id="{64C8952C-C5BE-4FD4-9F99-9E07C417EC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493" y="1819793"/>
            <a:ext cx="3416321" cy="3416321"/>
          </a:xfrm>
          <a:prstGeom prst="rect">
            <a:avLst/>
          </a:prstGeom>
        </p:spPr>
      </p:pic>
      <p:sp>
        <p:nvSpPr>
          <p:cNvPr id="12" name="Arrow: Striped Right 11">
            <a:extLst>
              <a:ext uri="{FF2B5EF4-FFF2-40B4-BE49-F238E27FC236}">
                <a16:creationId xmlns:a16="http://schemas.microsoft.com/office/drawing/2014/main" id="{C1F66043-328F-4EC7-B0D2-F5D036CFB9F3}"/>
              </a:ext>
            </a:extLst>
          </p:cNvPr>
          <p:cNvSpPr/>
          <p:nvPr/>
        </p:nvSpPr>
        <p:spPr>
          <a:xfrm>
            <a:off x="691973" y="4977718"/>
            <a:ext cx="2763357" cy="516791"/>
          </a:xfrm>
          <a:prstGeom prst="stripedRightArrow">
            <a:avLst/>
          </a:prstGeom>
          <a:solidFill>
            <a:srgbClr val="3592C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283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BD7AAAA-CCEA-45EF-97EC-07CEB7A7B0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73" y="0"/>
            <a:ext cx="12204700" cy="1455767"/>
          </a:xfrm>
          <a:prstGeom prst="rect">
            <a:avLst/>
          </a:prstGeom>
        </p:spPr>
      </p:pic>
      <p:sp>
        <p:nvSpPr>
          <p:cNvPr id="9" name="Title 1">
            <a:extLst>
              <a:ext uri="{FF2B5EF4-FFF2-40B4-BE49-F238E27FC236}">
                <a16:creationId xmlns:a16="http://schemas.microsoft.com/office/drawing/2014/main" id="{2F0F772C-130C-4459-8FF9-629EDFC66F4E}"/>
              </a:ext>
            </a:extLst>
          </p:cNvPr>
          <p:cNvSpPr>
            <a:spLocks noGrp="1"/>
          </p:cNvSpPr>
          <p:nvPr>
            <p:ph type="title"/>
          </p:nvPr>
        </p:nvSpPr>
        <p:spPr>
          <a:xfrm rot="21203957">
            <a:off x="41334" y="-248255"/>
            <a:ext cx="10515600" cy="1325563"/>
          </a:xfrm>
        </p:spPr>
        <p:txBody>
          <a:bodyPr>
            <a:normAutofit/>
          </a:bodyPr>
          <a:lstStyle/>
          <a:p>
            <a:r>
              <a:rPr lang="en-US" sz="5400" b="1" spc="300" dirty="0">
                <a:solidFill>
                  <a:schemeClr val="bg1"/>
                </a:solidFill>
                <a:latin typeface="Geometria" panose="020B0503020204020204" pitchFamily="34" charset="0"/>
              </a:rPr>
              <a:t>CONTACT US</a:t>
            </a:r>
          </a:p>
        </p:txBody>
      </p:sp>
      <p:pic>
        <p:nvPicPr>
          <p:cNvPr id="10" name="Picture 9" descr="Qr code&#10;&#10;Description automatically generated">
            <a:extLst>
              <a:ext uri="{FF2B5EF4-FFF2-40B4-BE49-F238E27FC236}">
                <a16:creationId xmlns:a16="http://schemas.microsoft.com/office/drawing/2014/main" id="{7D418A47-B099-4892-90F1-5159B68D9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8536" y="1317144"/>
            <a:ext cx="2308412" cy="2308412"/>
          </a:xfrm>
          <a:prstGeom prst="rect">
            <a:avLst/>
          </a:prstGeom>
        </p:spPr>
      </p:pic>
      <p:pic>
        <p:nvPicPr>
          <p:cNvPr id="12" name="Picture 11" descr="Qr code&#10;&#10;Description automatically generated">
            <a:extLst>
              <a:ext uri="{FF2B5EF4-FFF2-40B4-BE49-F238E27FC236}">
                <a16:creationId xmlns:a16="http://schemas.microsoft.com/office/drawing/2014/main" id="{AD3C85E8-4C56-40F7-9C90-E0B077FAE0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8536" y="3625556"/>
            <a:ext cx="2308412" cy="2308412"/>
          </a:xfrm>
          <a:prstGeom prst="rect">
            <a:avLst/>
          </a:prstGeom>
        </p:spPr>
      </p:pic>
      <p:grpSp>
        <p:nvGrpSpPr>
          <p:cNvPr id="18" name="Group 17">
            <a:extLst>
              <a:ext uri="{FF2B5EF4-FFF2-40B4-BE49-F238E27FC236}">
                <a16:creationId xmlns:a16="http://schemas.microsoft.com/office/drawing/2014/main" id="{F97A5CD5-61C9-4CF4-9246-B5483E4F4C18}"/>
              </a:ext>
            </a:extLst>
          </p:cNvPr>
          <p:cNvGrpSpPr/>
          <p:nvPr/>
        </p:nvGrpSpPr>
        <p:grpSpPr>
          <a:xfrm>
            <a:off x="7121966" y="2059533"/>
            <a:ext cx="4240043" cy="820921"/>
            <a:chOff x="6530119" y="1652376"/>
            <a:chExt cx="4240043" cy="820921"/>
          </a:xfrm>
        </p:grpSpPr>
        <p:sp>
          <p:nvSpPr>
            <p:cNvPr id="13" name="Title 1">
              <a:extLst>
                <a:ext uri="{FF2B5EF4-FFF2-40B4-BE49-F238E27FC236}">
                  <a16:creationId xmlns:a16="http://schemas.microsoft.com/office/drawing/2014/main" id="{A0605276-2251-4C7F-9DA3-E6B41933BF15}"/>
                </a:ext>
              </a:extLst>
            </p:cNvPr>
            <p:cNvSpPr txBox="1">
              <a:spLocks/>
            </p:cNvSpPr>
            <p:nvPr/>
          </p:nvSpPr>
          <p:spPr>
            <a:xfrm>
              <a:off x="6530119" y="1652376"/>
              <a:ext cx="4240043" cy="524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spc="300" dirty="0">
                  <a:solidFill>
                    <a:srgbClr val="70AD47"/>
                  </a:solidFill>
                  <a:latin typeface="Geometria" panose="020B0503020204020204" pitchFamily="34" charset="0"/>
                </a:rPr>
                <a:t>Public Input Website</a:t>
              </a:r>
            </a:p>
          </p:txBody>
        </p:sp>
        <p:sp>
          <p:nvSpPr>
            <p:cNvPr id="16" name="TextBox 15">
              <a:extLst>
                <a:ext uri="{FF2B5EF4-FFF2-40B4-BE49-F238E27FC236}">
                  <a16:creationId xmlns:a16="http://schemas.microsoft.com/office/drawing/2014/main" id="{509BC7E5-2FF8-47B8-851E-9E788249F8CF}"/>
                </a:ext>
              </a:extLst>
            </p:cNvPr>
            <p:cNvSpPr txBox="1"/>
            <p:nvPr/>
          </p:nvSpPr>
          <p:spPr>
            <a:xfrm>
              <a:off x="6530119" y="2073187"/>
              <a:ext cx="3900420" cy="400110"/>
            </a:xfrm>
            <a:prstGeom prst="rect">
              <a:avLst/>
            </a:prstGeom>
            <a:noFill/>
          </p:spPr>
          <p:txBody>
            <a:bodyPr wrap="square" rtlCol="0">
              <a:spAutoFit/>
            </a:bodyPr>
            <a:lstStyle/>
            <a:p>
              <a:pPr marL="0" lvl="1">
                <a:spcAft>
                  <a:spcPts val="1200"/>
                </a:spcAft>
                <a:buClr>
                  <a:srgbClr val="3592CF"/>
                </a:buClr>
              </a:pPr>
              <a:r>
                <a:rPr lang="en-US" sz="2000" dirty="0">
                  <a:latin typeface="Geometria" panose="020B0604020202020204" charset="0"/>
                </a:rPr>
                <a:t>Tinyurl.com/HillsboroughCLC</a:t>
              </a:r>
            </a:p>
          </p:txBody>
        </p:sp>
      </p:grpSp>
      <p:grpSp>
        <p:nvGrpSpPr>
          <p:cNvPr id="19" name="Group 18">
            <a:extLst>
              <a:ext uri="{FF2B5EF4-FFF2-40B4-BE49-F238E27FC236}">
                <a16:creationId xmlns:a16="http://schemas.microsoft.com/office/drawing/2014/main" id="{D06FF1B7-7E11-441C-AD21-1DC9CB308650}"/>
              </a:ext>
            </a:extLst>
          </p:cNvPr>
          <p:cNvGrpSpPr/>
          <p:nvPr/>
        </p:nvGrpSpPr>
        <p:grpSpPr>
          <a:xfrm>
            <a:off x="7121966" y="4213765"/>
            <a:ext cx="5353363" cy="1126012"/>
            <a:chOff x="6530118" y="4014591"/>
            <a:chExt cx="5353363" cy="1126012"/>
          </a:xfrm>
        </p:grpSpPr>
        <p:sp>
          <p:nvSpPr>
            <p:cNvPr id="14" name="Title 1">
              <a:extLst>
                <a:ext uri="{FF2B5EF4-FFF2-40B4-BE49-F238E27FC236}">
                  <a16:creationId xmlns:a16="http://schemas.microsoft.com/office/drawing/2014/main" id="{7EEE8E11-B6BB-49EC-BEA4-22BE8FD3BBB5}"/>
                </a:ext>
              </a:extLst>
            </p:cNvPr>
            <p:cNvSpPr txBox="1">
              <a:spLocks/>
            </p:cNvSpPr>
            <p:nvPr/>
          </p:nvSpPr>
          <p:spPr>
            <a:xfrm>
              <a:off x="6530119" y="4014591"/>
              <a:ext cx="4854952" cy="524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spc="300" dirty="0">
                  <a:solidFill>
                    <a:srgbClr val="70AD47"/>
                  </a:solidFill>
                  <a:latin typeface="Geometria" panose="020B0503020204020204" pitchFamily="34" charset="0"/>
                </a:rPr>
                <a:t>County Project Website</a:t>
              </a:r>
            </a:p>
          </p:txBody>
        </p:sp>
        <p:sp>
          <p:nvSpPr>
            <p:cNvPr id="17" name="TextBox 16">
              <a:extLst>
                <a:ext uri="{FF2B5EF4-FFF2-40B4-BE49-F238E27FC236}">
                  <a16:creationId xmlns:a16="http://schemas.microsoft.com/office/drawing/2014/main" id="{2E43ACA9-B2FD-4B17-8675-5BFC0ED8FF21}"/>
                </a:ext>
              </a:extLst>
            </p:cNvPr>
            <p:cNvSpPr txBox="1"/>
            <p:nvPr/>
          </p:nvSpPr>
          <p:spPr>
            <a:xfrm>
              <a:off x="6530118" y="4432717"/>
              <a:ext cx="5353363" cy="707886"/>
            </a:xfrm>
            <a:prstGeom prst="rect">
              <a:avLst/>
            </a:prstGeom>
            <a:noFill/>
          </p:spPr>
          <p:txBody>
            <a:bodyPr wrap="square" rtlCol="0">
              <a:spAutoFit/>
            </a:bodyPr>
            <a:lstStyle/>
            <a:p>
              <a:pPr marL="0" lvl="1">
                <a:buClr>
                  <a:srgbClr val="3592CF"/>
                </a:buClr>
              </a:pPr>
              <a:r>
                <a:rPr lang="en-US" sz="2000" dirty="0">
                  <a:latin typeface="Geometria" panose="020B0604020202020204" charset="0"/>
                </a:rPr>
                <a:t>https://planhillsborough.org/</a:t>
              </a:r>
            </a:p>
            <a:p>
              <a:pPr marL="0" lvl="1">
                <a:spcAft>
                  <a:spcPts val="1200"/>
                </a:spcAft>
                <a:buClr>
                  <a:srgbClr val="3592CF"/>
                </a:buClr>
              </a:pPr>
              <a:r>
                <a:rPr lang="en-US" sz="2000" dirty="0">
                  <a:latin typeface="Geometria" panose="020B0604020202020204" charset="0"/>
                </a:rPr>
                <a:t>commercial-locational-criteria-study/</a:t>
              </a:r>
            </a:p>
          </p:txBody>
        </p:sp>
      </p:grpSp>
      <p:pic>
        <p:nvPicPr>
          <p:cNvPr id="21" name="Picture 20" descr="A person smiling for the camera&#10;&#10;Description automatically generated with medium confidence">
            <a:extLst>
              <a:ext uri="{FF2B5EF4-FFF2-40B4-BE49-F238E27FC236}">
                <a16:creationId xmlns:a16="http://schemas.microsoft.com/office/drawing/2014/main" id="{C6098FFA-B71F-482D-B8A5-ADB696D12C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7457" y="2321237"/>
            <a:ext cx="1648468" cy="1648468"/>
          </a:xfrm>
          <a:prstGeom prst="rect">
            <a:avLst/>
          </a:prstGeom>
        </p:spPr>
      </p:pic>
      <p:sp>
        <p:nvSpPr>
          <p:cNvPr id="24" name="Title 1">
            <a:extLst>
              <a:ext uri="{FF2B5EF4-FFF2-40B4-BE49-F238E27FC236}">
                <a16:creationId xmlns:a16="http://schemas.microsoft.com/office/drawing/2014/main" id="{4E82EF9D-AF6D-4426-9899-7F8B13068C3A}"/>
              </a:ext>
            </a:extLst>
          </p:cNvPr>
          <p:cNvSpPr txBox="1">
            <a:spLocks/>
          </p:cNvSpPr>
          <p:nvPr/>
        </p:nvSpPr>
        <p:spPr>
          <a:xfrm>
            <a:off x="212405" y="2444105"/>
            <a:ext cx="2926080" cy="806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500" b="1" spc="300" dirty="0">
                <a:solidFill>
                  <a:srgbClr val="70AD47"/>
                </a:solidFill>
                <a:latin typeface="Geometria" panose="020B0503020204020204" pitchFamily="34" charset="0"/>
              </a:rPr>
              <a:t>Andrea Papandrew</a:t>
            </a:r>
          </a:p>
        </p:txBody>
      </p:sp>
      <p:sp>
        <p:nvSpPr>
          <p:cNvPr id="25" name="TextBox 24">
            <a:extLst>
              <a:ext uri="{FF2B5EF4-FFF2-40B4-BE49-F238E27FC236}">
                <a16:creationId xmlns:a16="http://schemas.microsoft.com/office/drawing/2014/main" id="{B74AA3BF-48AA-4E82-A372-37A3C0D2159E}"/>
              </a:ext>
            </a:extLst>
          </p:cNvPr>
          <p:cNvSpPr txBox="1"/>
          <p:nvPr/>
        </p:nvSpPr>
        <p:spPr>
          <a:xfrm>
            <a:off x="0" y="3214449"/>
            <a:ext cx="3035994" cy="707886"/>
          </a:xfrm>
          <a:prstGeom prst="rect">
            <a:avLst/>
          </a:prstGeom>
          <a:noFill/>
        </p:spPr>
        <p:txBody>
          <a:bodyPr wrap="square" rtlCol="0">
            <a:spAutoFit/>
          </a:bodyPr>
          <a:lstStyle/>
          <a:p>
            <a:pPr marL="0" lvl="1" algn="r">
              <a:buClr>
                <a:srgbClr val="3592CF"/>
              </a:buClr>
            </a:pPr>
            <a:r>
              <a:rPr lang="en-US" sz="2000" dirty="0">
                <a:latin typeface="Geometria" panose="020B0604020202020204" charset="0"/>
              </a:rPr>
              <a:t>Planning Commission</a:t>
            </a:r>
          </a:p>
          <a:p>
            <a:pPr marL="0" lvl="1" algn="r">
              <a:buClr>
                <a:srgbClr val="3592CF"/>
              </a:buClr>
            </a:pPr>
            <a:r>
              <a:rPr lang="en-US" sz="2000" i="1" dirty="0">
                <a:latin typeface="Geometria" panose="020B0604020202020204" charset="0"/>
              </a:rPr>
              <a:t>Planner II</a:t>
            </a:r>
          </a:p>
        </p:txBody>
      </p:sp>
      <p:pic>
        <p:nvPicPr>
          <p:cNvPr id="27" name="Graphic 26" descr="Email with solid fill">
            <a:extLst>
              <a:ext uri="{FF2B5EF4-FFF2-40B4-BE49-F238E27FC236}">
                <a16:creationId xmlns:a16="http://schemas.microsoft.com/office/drawing/2014/main" id="{F1E5EB7C-A987-4FEC-BD71-95A530236D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46491" y="4168108"/>
            <a:ext cx="647507" cy="647507"/>
          </a:xfrm>
          <a:prstGeom prst="rect">
            <a:avLst/>
          </a:prstGeom>
        </p:spPr>
      </p:pic>
      <p:pic>
        <p:nvPicPr>
          <p:cNvPr id="29" name="Graphic 28" descr="Speaker phone with solid fill">
            <a:extLst>
              <a:ext uri="{FF2B5EF4-FFF2-40B4-BE49-F238E27FC236}">
                <a16:creationId xmlns:a16="http://schemas.microsoft.com/office/drawing/2014/main" id="{B4EB2A80-F6D0-4072-B4D6-B157768209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13227" y="4823067"/>
            <a:ext cx="738871" cy="738871"/>
          </a:xfrm>
          <a:prstGeom prst="rect">
            <a:avLst/>
          </a:prstGeom>
        </p:spPr>
      </p:pic>
      <p:sp>
        <p:nvSpPr>
          <p:cNvPr id="30" name="TextBox 29">
            <a:extLst>
              <a:ext uri="{FF2B5EF4-FFF2-40B4-BE49-F238E27FC236}">
                <a16:creationId xmlns:a16="http://schemas.microsoft.com/office/drawing/2014/main" id="{9995FF5A-768B-4A8C-A7E2-853CAC931867}"/>
              </a:ext>
            </a:extLst>
          </p:cNvPr>
          <p:cNvSpPr txBox="1"/>
          <p:nvPr/>
        </p:nvSpPr>
        <p:spPr>
          <a:xfrm>
            <a:off x="346070" y="4318602"/>
            <a:ext cx="3900420" cy="400110"/>
          </a:xfrm>
          <a:prstGeom prst="rect">
            <a:avLst/>
          </a:prstGeom>
          <a:noFill/>
        </p:spPr>
        <p:txBody>
          <a:bodyPr wrap="square" rtlCol="0">
            <a:spAutoFit/>
          </a:bodyPr>
          <a:lstStyle/>
          <a:p>
            <a:pPr marL="0" lvl="1" algn="r">
              <a:spcAft>
                <a:spcPts val="1200"/>
              </a:spcAft>
              <a:buClr>
                <a:srgbClr val="3592CF"/>
              </a:buClr>
            </a:pPr>
            <a:r>
              <a:rPr lang="en-US" sz="2000" dirty="0">
                <a:solidFill>
                  <a:srgbClr val="70AD47"/>
                </a:solidFill>
                <a:latin typeface="Geometria" panose="020B0604020202020204" charset="0"/>
              </a:rPr>
              <a:t>papandrewa@plancom.org</a:t>
            </a:r>
          </a:p>
        </p:txBody>
      </p:sp>
      <p:sp>
        <p:nvSpPr>
          <p:cNvPr id="31" name="TextBox 30">
            <a:extLst>
              <a:ext uri="{FF2B5EF4-FFF2-40B4-BE49-F238E27FC236}">
                <a16:creationId xmlns:a16="http://schemas.microsoft.com/office/drawing/2014/main" id="{780AAAEE-7FDF-44C7-8F1F-7B22F555BE41}"/>
              </a:ext>
            </a:extLst>
          </p:cNvPr>
          <p:cNvSpPr txBox="1"/>
          <p:nvPr/>
        </p:nvSpPr>
        <p:spPr>
          <a:xfrm>
            <a:off x="368565" y="5011827"/>
            <a:ext cx="3900420" cy="400110"/>
          </a:xfrm>
          <a:prstGeom prst="rect">
            <a:avLst/>
          </a:prstGeom>
          <a:noFill/>
        </p:spPr>
        <p:txBody>
          <a:bodyPr wrap="square" rtlCol="0">
            <a:spAutoFit/>
          </a:bodyPr>
          <a:lstStyle/>
          <a:p>
            <a:pPr marL="0" lvl="1" algn="r">
              <a:spcAft>
                <a:spcPts val="1200"/>
              </a:spcAft>
              <a:buClr>
                <a:srgbClr val="3592CF"/>
              </a:buClr>
            </a:pPr>
            <a:r>
              <a:rPr lang="en-US" sz="2000" dirty="0">
                <a:solidFill>
                  <a:srgbClr val="70AD47"/>
                </a:solidFill>
              </a:rPr>
              <a:t>(813) 665-1331</a:t>
            </a:r>
            <a:endParaRPr lang="en-US" sz="2000" dirty="0">
              <a:solidFill>
                <a:srgbClr val="70AD47"/>
              </a:solidFill>
              <a:latin typeface="Geometria" panose="020B0604020202020204" charset="0"/>
            </a:endParaRPr>
          </a:p>
        </p:txBody>
      </p:sp>
    </p:spTree>
    <p:extLst>
      <p:ext uri="{BB962C8B-B14F-4D97-AF65-F5344CB8AC3E}">
        <p14:creationId xmlns:p14="http://schemas.microsoft.com/office/powerpoint/2010/main" val="1191227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551E6726-3A67-4FF7-BCD5-11B99D2AF164}"/>
              </a:ext>
            </a:extLst>
          </p:cNvPr>
          <p:cNvPicPr>
            <a:picLocks noChangeAspect="1"/>
          </p:cNvPicPr>
          <p:nvPr/>
        </p:nvPicPr>
        <p:blipFill rotWithShape="1">
          <a:blip r:embed="rId2">
            <a:extLst>
              <a:ext uri="{28A0092B-C50C-407E-A947-70E740481C1C}">
                <a14:useLocalDpi xmlns:a14="http://schemas.microsoft.com/office/drawing/2010/main" val="0"/>
              </a:ext>
            </a:extLst>
          </a:blip>
          <a:srcRect l="5904" t="14358" r="5453" b="9208"/>
          <a:stretch/>
        </p:blipFill>
        <p:spPr>
          <a:xfrm>
            <a:off x="0" y="-7967"/>
            <a:ext cx="12179300" cy="6865968"/>
          </a:xfrm>
          <a:prstGeom prst="rect">
            <a:avLst/>
          </a:prstGeom>
        </p:spPr>
      </p:pic>
      <p:sp>
        <p:nvSpPr>
          <p:cNvPr id="8" name="Rectangle 7">
            <a:extLst>
              <a:ext uri="{FF2B5EF4-FFF2-40B4-BE49-F238E27FC236}">
                <a16:creationId xmlns:a16="http://schemas.microsoft.com/office/drawing/2014/main" id="{CFC88119-F66B-4A51-9CB7-9A6F0B08D2BA}"/>
              </a:ext>
            </a:extLst>
          </p:cNvPr>
          <p:cNvSpPr/>
          <p:nvPr/>
        </p:nvSpPr>
        <p:spPr>
          <a:xfrm rot="2700000">
            <a:off x="4401677" y="1749916"/>
            <a:ext cx="3393719" cy="3393719"/>
          </a:xfrm>
          <a:prstGeom prst="rect">
            <a:avLst/>
          </a:prstGeom>
          <a:solidFill>
            <a:srgbClr val="7BC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FAF52A-656E-4F81-9746-7125202E9F8C}"/>
              </a:ext>
            </a:extLst>
          </p:cNvPr>
          <p:cNvSpPr>
            <a:spLocks noGrp="1"/>
          </p:cNvSpPr>
          <p:nvPr>
            <p:ph type="ctrTitle"/>
          </p:nvPr>
        </p:nvSpPr>
        <p:spPr>
          <a:xfrm>
            <a:off x="4286858" y="2761554"/>
            <a:ext cx="3618284" cy="1345720"/>
          </a:xfrm>
          <a:noFill/>
        </p:spPr>
        <p:txBody>
          <a:bodyPr anchor="ctr">
            <a:normAutofit/>
          </a:bodyPr>
          <a:lstStyle/>
          <a:p>
            <a:r>
              <a:rPr lang="en-US" sz="2800" b="1" dirty="0">
                <a:solidFill>
                  <a:schemeClr val="bg1"/>
                </a:solidFill>
                <a:latin typeface="Geometria" panose="020B0503020204020204" pitchFamily="34" charset="0"/>
              </a:rPr>
              <a:t>THANK YOU!</a:t>
            </a:r>
            <a:endParaRPr lang="en-US" sz="2800" dirty="0">
              <a:solidFill>
                <a:schemeClr val="bg1"/>
              </a:solidFill>
              <a:latin typeface="Geometria" panose="020B0503020204020204" pitchFamily="34" charset="0"/>
            </a:endParaRPr>
          </a:p>
        </p:txBody>
      </p:sp>
      <p:pic>
        <p:nvPicPr>
          <p:cNvPr id="10" name="Graphic 9">
            <a:extLst>
              <a:ext uri="{FF2B5EF4-FFF2-40B4-BE49-F238E27FC236}">
                <a16:creationId xmlns:a16="http://schemas.microsoft.com/office/drawing/2014/main" id="{71EF26F8-113D-4D8E-AA23-3266A0E929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0" y="-7967"/>
            <a:ext cx="5829300" cy="923925"/>
          </a:xfrm>
          <a:prstGeom prst="rect">
            <a:avLst/>
          </a:prstGeom>
        </p:spPr>
      </p:pic>
      <p:pic>
        <p:nvPicPr>
          <p:cNvPr id="15" name="Graphic 14">
            <a:extLst>
              <a:ext uri="{FF2B5EF4-FFF2-40B4-BE49-F238E27FC236}">
                <a16:creationId xmlns:a16="http://schemas.microsoft.com/office/drawing/2014/main" id="{408FF1B4-C158-4669-B036-D004C8E83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362700" y="5933749"/>
            <a:ext cx="5829300" cy="923925"/>
          </a:xfrm>
          <a:prstGeom prst="rect">
            <a:avLst/>
          </a:prstGeom>
        </p:spPr>
      </p:pic>
      <p:sp>
        <p:nvSpPr>
          <p:cNvPr id="17" name="Oval 16">
            <a:extLst>
              <a:ext uri="{FF2B5EF4-FFF2-40B4-BE49-F238E27FC236}">
                <a16:creationId xmlns:a16="http://schemas.microsoft.com/office/drawing/2014/main" id="{CF9EE132-082E-4091-83B1-B6C8C0156BD7}"/>
              </a:ext>
            </a:extLst>
          </p:cNvPr>
          <p:cNvSpPr/>
          <p:nvPr/>
        </p:nvSpPr>
        <p:spPr>
          <a:xfrm>
            <a:off x="7910326" y="-1176190"/>
            <a:ext cx="4902002" cy="4902002"/>
          </a:xfrm>
          <a:prstGeom prst="ellipse">
            <a:avLst/>
          </a:prstGeom>
          <a:gradFill flip="none" rotWithShape="1">
            <a:gsLst>
              <a:gs pos="74000">
                <a:schemeClr val="bg1">
                  <a:alpha val="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 company name&#10;&#10;Description automatically generated">
            <a:extLst>
              <a:ext uri="{FF2B5EF4-FFF2-40B4-BE49-F238E27FC236}">
                <a16:creationId xmlns:a16="http://schemas.microsoft.com/office/drawing/2014/main" id="{1F9B642E-6638-4307-A217-47079E3F8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3850" y="424188"/>
            <a:ext cx="852525" cy="850623"/>
          </a:xfrm>
          <a:prstGeom prst="rect">
            <a:avLst/>
          </a:prstGeom>
        </p:spPr>
      </p:pic>
    </p:spTree>
    <p:extLst>
      <p:ext uri="{BB962C8B-B14F-4D97-AF65-F5344CB8AC3E}">
        <p14:creationId xmlns:p14="http://schemas.microsoft.com/office/powerpoint/2010/main" val="2947451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eople at the meeting desk">
            <a:extLst>
              <a:ext uri="{FF2B5EF4-FFF2-40B4-BE49-F238E27FC236}">
                <a16:creationId xmlns:a16="http://schemas.microsoft.com/office/drawing/2014/main" id="{F2EE948A-B328-40CA-B1B2-27DD0F827A41}"/>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259" r="1080" b="823"/>
          <a:stretch/>
        </p:blipFill>
        <p:spPr>
          <a:xfrm>
            <a:off x="-1" y="1"/>
            <a:ext cx="12192001" cy="6858000"/>
          </a:xfrm>
          <a:prstGeom prst="rect">
            <a:avLst/>
          </a:prstGeom>
        </p:spPr>
      </p:pic>
      <p:sp>
        <p:nvSpPr>
          <p:cNvPr id="3" name="Rectangle 2">
            <a:extLst>
              <a:ext uri="{FF2B5EF4-FFF2-40B4-BE49-F238E27FC236}">
                <a16:creationId xmlns:a16="http://schemas.microsoft.com/office/drawing/2014/main" id="{CBE3EE53-E518-4CC0-9ED5-087F7AAB6E7C}"/>
              </a:ext>
            </a:extLst>
          </p:cNvPr>
          <p:cNvSpPr/>
          <p:nvPr/>
        </p:nvSpPr>
        <p:spPr>
          <a:xfrm rot="21207176">
            <a:off x="-194197" y="2431383"/>
            <a:ext cx="12622777" cy="1687875"/>
          </a:xfrm>
          <a:prstGeom prst="rect">
            <a:avLst/>
          </a:prstGeom>
          <a:solidFill>
            <a:schemeClr val="bg1"/>
          </a:solidFill>
          <a:ln w="76200">
            <a:solidFill>
              <a:srgbClr val="39C1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1BBD660-7630-4ED1-89D3-2E06480D31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00" y="-7967"/>
            <a:ext cx="12204700" cy="1455767"/>
          </a:xfrm>
          <a:prstGeom prst="rect">
            <a:avLst/>
          </a:prstGeom>
        </p:spPr>
      </p:pic>
      <p:sp>
        <p:nvSpPr>
          <p:cNvPr id="2" name="Title 1">
            <a:extLst>
              <a:ext uri="{FF2B5EF4-FFF2-40B4-BE49-F238E27FC236}">
                <a16:creationId xmlns:a16="http://schemas.microsoft.com/office/drawing/2014/main" id="{272AB11C-98F7-4C4D-B1CE-CD187AF114CA}"/>
              </a:ext>
            </a:extLst>
          </p:cNvPr>
          <p:cNvSpPr>
            <a:spLocks noGrp="1"/>
          </p:cNvSpPr>
          <p:nvPr>
            <p:ph type="title"/>
          </p:nvPr>
        </p:nvSpPr>
        <p:spPr>
          <a:xfrm rot="21197954">
            <a:off x="186539" y="-234997"/>
            <a:ext cx="10680525" cy="1325563"/>
          </a:xfrm>
        </p:spPr>
        <p:txBody>
          <a:bodyPr>
            <a:normAutofit/>
          </a:bodyPr>
          <a:lstStyle/>
          <a:p>
            <a:r>
              <a:rPr lang="en-US" b="1" spc="300" dirty="0">
                <a:solidFill>
                  <a:schemeClr val="bg1"/>
                </a:solidFill>
                <a:latin typeface="Geometria" panose="020B0503020204020204" pitchFamily="34" charset="0"/>
              </a:rPr>
              <a:t>INTRODUCTIONS</a:t>
            </a:r>
            <a:endParaRPr lang="en-US" sz="3600" b="1" spc="300" dirty="0">
              <a:solidFill>
                <a:schemeClr val="bg1"/>
              </a:solidFill>
              <a:latin typeface="Geometria" panose="020B0503020204020204" pitchFamily="34" charset="0"/>
            </a:endParaRPr>
          </a:p>
        </p:txBody>
      </p:sp>
      <p:grpSp>
        <p:nvGrpSpPr>
          <p:cNvPr id="4" name="Group 3">
            <a:extLst>
              <a:ext uri="{FF2B5EF4-FFF2-40B4-BE49-F238E27FC236}">
                <a16:creationId xmlns:a16="http://schemas.microsoft.com/office/drawing/2014/main" id="{C0930D10-45B7-4362-9E8C-E9FE8BAFD519}"/>
              </a:ext>
            </a:extLst>
          </p:cNvPr>
          <p:cNvGrpSpPr/>
          <p:nvPr/>
        </p:nvGrpSpPr>
        <p:grpSpPr>
          <a:xfrm>
            <a:off x="3003997" y="2554788"/>
            <a:ext cx="6222551" cy="1611754"/>
            <a:chOff x="3304162" y="2510437"/>
            <a:chExt cx="6222551" cy="1611754"/>
          </a:xfrm>
        </p:grpSpPr>
        <p:pic>
          <p:nvPicPr>
            <p:cNvPr id="11" name="Picture 10" descr="Logo, icon&#10;&#10;Description automatically generated">
              <a:extLst>
                <a:ext uri="{FF2B5EF4-FFF2-40B4-BE49-F238E27FC236}">
                  <a16:creationId xmlns:a16="http://schemas.microsoft.com/office/drawing/2014/main" id="{BD0485ED-39BC-4DF9-AD70-DCA1EB9F7A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1198">
              <a:off x="3304162" y="2933863"/>
              <a:ext cx="1190985" cy="1188328"/>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879C5E6-B8DE-49AA-AE67-195CEC94D7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15855">
              <a:off x="5434643" y="2510437"/>
              <a:ext cx="4092070" cy="1200340"/>
            </a:xfrm>
            <a:prstGeom prst="rect">
              <a:avLst/>
            </a:prstGeom>
          </p:spPr>
        </p:pic>
      </p:grpSp>
      <p:pic>
        <p:nvPicPr>
          <p:cNvPr id="9" name="Picture 8" descr="A picture containing text, fabric&#10;&#10;Description automatically generated">
            <a:extLst>
              <a:ext uri="{FF2B5EF4-FFF2-40B4-BE49-F238E27FC236}">
                <a16:creationId xmlns:a16="http://schemas.microsoft.com/office/drawing/2014/main" id="{5E9C940F-DC7B-4F86-9792-78A2D47591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476" r="8025"/>
          <a:stretch/>
        </p:blipFill>
        <p:spPr>
          <a:xfrm>
            <a:off x="8222605" y="4060617"/>
            <a:ext cx="3969395" cy="2797382"/>
          </a:xfrm>
          <a:prstGeom prst="rect">
            <a:avLst/>
          </a:prstGeom>
        </p:spPr>
      </p:pic>
    </p:spTree>
    <p:extLst>
      <p:ext uri="{BB962C8B-B14F-4D97-AF65-F5344CB8AC3E}">
        <p14:creationId xmlns:p14="http://schemas.microsoft.com/office/powerpoint/2010/main" val="201439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AD2D-078E-4AF0-96B2-48059BAD1788}"/>
              </a:ext>
            </a:extLst>
          </p:cNvPr>
          <p:cNvSpPr>
            <a:spLocks noGrp="1"/>
          </p:cNvSpPr>
          <p:nvPr>
            <p:ph type="title"/>
          </p:nvPr>
        </p:nvSpPr>
        <p:spPr/>
        <p:txBody>
          <a:bodyPr>
            <a:noAutofit/>
          </a:bodyPr>
          <a:lstStyle/>
          <a:p>
            <a:r>
              <a:rPr lang="en-US" sz="2800" b="1" dirty="0">
                <a:solidFill>
                  <a:schemeClr val="bg1"/>
                </a:solidFill>
                <a:latin typeface="Geometria" panose="020B0503020204020204" pitchFamily="34" charset="0"/>
              </a:rPr>
              <a:t>POLLING INSTRUCTIONS</a:t>
            </a:r>
          </a:p>
        </p:txBody>
      </p:sp>
      <p:sp>
        <p:nvSpPr>
          <p:cNvPr id="4" name="TextBox 3">
            <a:extLst>
              <a:ext uri="{FF2B5EF4-FFF2-40B4-BE49-F238E27FC236}">
                <a16:creationId xmlns:a16="http://schemas.microsoft.com/office/drawing/2014/main" id="{61F9ED40-EDC5-4D41-8ED3-020786C21EF0}"/>
              </a:ext>
            </a:extLst>
          </p:cNvPr>
          <p:cNvSpPr txBox="1"/>
          <p:nvPr/>
        </p:nvSpPr>
        <p:spPr>
          <a:xfrm>
            <a:off x="402457" y="470825"/>
            <a:ext cx="6893421" cy="5570756"/>
          </a:xfrm>
          <a:prstGeom prst="rect">
            <a:avLst/>
          </a:prstGeom>
          <a:noFill/>
        </p:spPr>
        <p:txBody>
          <a:bodyPr wrap="square">
            <a:spAutoFit/>
          </a:bodyPr>
          <a:lstStyle/>
          <a:p>
            <a:pPr algn="ctr"/>
            <a:r>
              <a:rPr lang="en-US" sz="3600" b="1" dirty="0">
                <a:solidFill>
                  <a:srgbClr val="225670"/>
                </a:solidFill>
                <a:latin typeface="Proxima Nova Rg" panose="02000506030000020004" pitchFamily="50" charset="0"/>
              </a:rPr>
              <a:t>VISIT:</a:t>
            </a:r>
          </a:p>
          <a:p>
            <a:pPr algn="ctr"/>
            <a:r>
              <a:rPr lang="en-US" sz="3000" b="1" dirty="0">
                <a:solidFill>
                  <a:srgbClr val="E26055"/>
                </a:solidFill>
                <a:latin typeface="Proxima Nova Rg" panose="02000506030000020004" pitchFamily="50" charset="0"/>
              </a:rPr>
              <a:t>POLLEV.COM/CREAD280</a:t>
            </a:r>
            <a:br>
              <a:rPr lang="en-US" sz="3000" b="1" dirty="0">
                <a:solidFill>
                  <a:srgbClr val="E26055"/>
                </a:solidFill>
                <a:latin typeface="Proxima Nova Rg" panose="02000506030000020004" pitchFamily="50" charset="0"/>
              </a:rPr>
            </a:br>
            <a:br>
              <a:rPr lang="en-US" sz="3000" b="1" dirty="0">
                <a:solidFill>
                  <a:srgbClr val="225670"/>
                </a:solidFill>
                <a:latin typeface="Proxima Nova Rg" panose="02000506030000020004" pitchFamily="50" charset="0"/>
              </a:rPr>
            </a:br>
            <a:endParaRPr lang="en-US" sz="3000" b="1" dirty="0">
              <a:solidFill>
                <a:srgbClr val="225670"/>
              </a:solidFill>
              <a:latin typeface="Proxima Nova Rg" panose="02000506030000020004" pitchFamily="50" charset="0"/>
            </a:endParaRPr>
          </a:p>
          <a:p>
            <a:pPr algn="ctr"/>
            <a:endParaRPr lang="en-US" sz="3000" b="1" dirty="0">
              <a:solidFill>
                <a:srgbClr val="225670"/>
              </a:solidFill>
              <a:latin typeface="Proxima Nova Rg" panose="02000506030000020004" pitchFamily="50" charset="0"/>
            </a:endParaRPr>
          </a:p>
          <a:p>
            <a:pPr algn="ctr"/>
            <a:endParaRPr lang="en-US" sz="3000" b="1" dirty="0">
              <a:solidFill>
                <a:srgbClr val="225670"/>
              </a:solidFill>
              <a:latin typeface="Proxima Nova Rg" panose="02000506030000020004" pitchFamily="50" charset="0"/>
            </a:endParaRPr>
          </a:p>
          <a:p>
            <a:pPr algn="ctr"/>
            <a:endParaRPr lang="en-US" sz="3000" b="1" dirty="0">
              <a:solidFill>
                <a:srgbClr val="225670"/>
              </a:solidFill>
              <a:latin typeface="Proxima Nova Rg" panose="02000506030000020004" pitchFamily="50" charset="0"/>
            </a:endParaRPr>
          </a:p>
          <a:p>
            <a:pPr algn="ctr"/>
            <a:endParaRPr lang="en-US" sz="2800" b="1" dirty="0">
              <a:solidFill>
                <a:srgbClr val="225670"/>
              </a:solidFill>
              <a:latin typeface="Proxima Nova Rg" panose="02000506030000020004" pitchFamily="50" charset="0"/>
            </a:endParaRPr>
          </a:p>
          <a:p>
            <a:pPr algn="ctr"/>
            <a:endParaRPr lang="en-US" sz="2800" b="1" dirty="0">
              <a:solidFill>
                <a:srgbClr val="225670"/>
              </a:solidFill>
              <a:latin typeface="Proxima Nova Rg" panose="02000506030000020004" pitchFamily="50" charset="0"/>
            </a:endParaRPr>
          </a:p>
          <a:p>
            <a:pPr algn="ctr"/>
            <a:endParaRPr lang="en-US" sz="2800" b="1" dirty="0">
              <a:solidFill>
                <a:srgbClr val="225670"/>
              </a:solidFill>
              <a:latin typeface="Proxima Nova Rg" panose="02000506030000020004" pitchFamily="50" charset="0"/>
            </a:endParaRPr>
          </a:p>
          <a:p>
            <a:pPr algn="ctr"/>
            <a:endParaRPr lang="en-US" sz="2800" b="1" dirty="0">
              <a:solidFill>
                <a:srgbClr val="225670"/>
              </a:solidFill>
              <a:latin typeface="Proxima Nova Rg" panose="02000506030000020004" pitchFamily="50" charset="0"/>
            </a:endParaRPr>
          </a:p>
          <a:p>
            <a:pPr algn="ctr"/>
            <a:endParaRPr lang="en-US" sz="2800" b="1" dirty="0">
              <a:solidFill>
                <a:srgbClr val="225670"/>
              </a:solidFill>
              <a:latin typeface="Proxima Nova Rg" panose="02000506030000020004" pitchFamily="50" charset="0"/>
            </a:endParaRPr>
          </a:p>
        </p:txBody>
      </p:sp>
      <p:pic>
        <p:nvPicPr>
          <p:cNvPr id="12" name="Picture 11" descr="A hand holding a remote control&#10;&#10;Description automatically generated with medium confidence">
            <a:extLst>
              <a:ext uri="{FF2B5EF4-FFF2-40B4-BE49-F238E27FC236}">
                <a16:creationId xmlns:a16="http://schemas.microsoft.com/office/drawing/2014/main" id="{5D7DC4E5-6803-4027-863F-38A070E76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3063" y="2085840"/>
            <a:ext cx="3129671" cy="4772160"/>
          </a:xfrm>
          <a:prstGeom prst="rect">
            <a:avLst/>
          </a:prstGeom>
        </p:spPr>
      </p:pic>
      <p:pic>
        <p:nvPicPr>
          <p:cNvPr id="7" name="Picture 6" descr="Qr code&#10;&#10;Description automatically generated">
            <a:extLst>
              <a:ext uri="{FF2B5EF4-FFF2-40B4-BE49-F238E27FC236}">
                <a16:creationId xmlns:a16="http://schemas.microsoft.com/office/drawing/2014/main" id="{92A0207C-DB5F-4FE1-93F5-DCB784FF9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417" y="2085840"/>
            <a:ext cx="2857500" cy="3552825"/>
          </a:xfrm>
          <a:prstGeom prst="rect">
            <a:avLst/>
          </a:prstGeom>
        </p:spPr>
      </p:pic>
      <p:sp>
        <p:nvSpPr>
          <p:cNvPr id="10" name="TextBox 9">
            <a:extLst>
              <a:ext uri="{FF2B5EF4-FFF2-40B4-BE49-F238E27FC236}">
                <a16:creationId xmlns:a16="http://schemas.microsoft.com/office/drawing/2014/main" id="{C29424BB-96EC-48F0-B3FF-A862B0E2DA0A}"/>
              </a:ext>
            </a:extLst>
          </p:cNvPr>
          <p:cNvSpPr txBox="1"/>
          <p:nvPr/>
        </p:nvSpPr>
        <p:spPr>
          <a:xfrm>
            <a:off x="800365" y="6037991"/>
            <a:ext cx="6097604" cy="646331"/>
          </a:xfrm>
          <a:prstGeom prst="rect">
            <a:avLst/>
          </a:prstGeom>
          <a:noFill/>
        </p:spPr>
        <p:txBody>
          <a:bodyPr wrap="square">
            <a:spAutoFit/>
          </a:bodyPr>
          <a:lstStyle/>
          <a:p>
            <a:pPr algn="ctr"/>
            <a:r>
              <a:rPr lang="en-US" sz="1800" b="1" dirty="0">
                <a:solidFill>
                  <a:srgbClr val="225670"/>
                </a:solidFill>
                <a:latin typeface="Proxima Nova Rg" panose="02000506030000020004" pitchFamily="50" charset="0"/>
              </a:rPr>
              <a:t>** Paper copies are available </a:t>
            </a:r>
          </a:p>
          <a:p>
            <a:pPr algn="ctr"/>
            <a:r>
              <a:rPr lang="en-US" sz="1800" b="1" dirty="0">
                <a:solidFill>
                  <a:srgbClr val="225670"/>
                </a:solidFill>
                <a:latin typeface="Proxima Nova Rg" panose="02000506030000020004" pitchFamily="50" charset="0"/>
              </a:rPr>
              <a:t>for those without their phone</a:t>
            </a:r>
          </a:p>
        </p:txBody>
      </p:sp>
    </p:spTree>
    <p:extLst>
      <p:ext uri="{BB962C8B-B14F-4D97-AF65-F5344CB8AC3E}">
        <p14:creationId xmlns:p14="http://schemas.microsoft.com/office/powerpoint/2010/main" val="136602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159365-3531-4E26-8E45-EB0F751CB60D}"/>
              </a:ext>
            </a:extLst>
          </p:cNvPr>
          <p:cNvSpPr>
            <a:spLocks noGrp="1"/>
          </p:cNvSpPr>
          <p:nvPr>
            <p:ph type="title" idx="4294967295"/>
          </p:nvPr>
        </p:nvSpPr>
        <p:spPr>
          <a:xfrm>
            <a:off x="6590662" y="4267832"/>
            <a:ext cx="4805996" cy="1297115"/>
          </a:xfrm>
        </p:spPr>
        <p:txBody>
          <a:bodyPr vert="horz" lIns="91440" tIns="45720" rIns="91440" bIns="45720" rtlCol="0" anchor="t">
            <a:normAutofit/>
          </a:bodyPr>
          <a:lstStyle/>
          <a:p>
            <a:r>
              <a:rPr lang="en-US" sz="4000" b="1" kern="1200" dirty="0">
                <a:solidFill>
                  <a:schemeClr val="tx2"/>
                </a:solidFill>
                <a:latin typeface="+mj-lt"/>
                <a:ea typeface="+mj-ea"/>
                <a:cs typeface="+mj-cs"/>
              </a:rPr>
              <a:t>POLL 1</a:t>
            </a:r>
          </a:p>
        </p:txBody>
      </p:sp>
      <p:pic>
        <p:nvPicPr>
          <p:cNvPr id="4" name="Graphic 5" descr="Bar chart">
            <a:extLst>
              <a:ext uri="{FF2B5EF4-FFF2-40B4-BE49-F238E27FC236}">
                <a16:creationId xmlns:a16="http://schemas.microsoft.com/office/drawing/2014/main" id="{1B838249-D17B-44A2-B444-49F6976035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7"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3071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535B3B53-BC25-4915-BFCA-A668AFCDCF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73" y="0"/>
            <a:ext cx="12204700" cy="1455767"/>
          </a:xfrm>
          <a:prstGeom prst="rect">
            <a:avLst/>
          </a:prstGeom>
        </p:spPr>
      </p:pic>
      <p:sp>
        <p:nvSpPr>
          <p:cNvPr id="36" name="Title 1">
            <a:extLst>
              <a:ext uri="{FF2B5EF4-FFF2-40B4-BE49-F238E27FC236}">
                <a16:creationId xmlns:a16="http://schemas.microsoft.com/office/drawing/2014/main" id="{59BCF957-D5EF-41C4-907F-431D2EA70F17}"/>
              </a:ext>
            </a:extLst>
          </p:cNvPr>
          <p:cNvSpPr>
            <a:spLocks noGrp="1"/>
          </p:cNvSpPr>
          <p:nvPr>
            <p:ph type="title"/>
          </p:nvPr>
        </p:nvSpPr>
        <p:spPr>
          <a:xfrm rot="21196759">
            <a:off x="206536" y="-314797"/>
            <a:ext cx="10515600" cy="1325563"/>
          </a:xfrm>
        </p:spPr>
        <p:txBody>
          <a:bodyPr>
            <a:normAutofit/>
          </a:bodyPr>
          <a:lstStyle/>
          <a:p>
            <a:r>
              <a:rPr lang="en-US" sz="5400" b="1" spc="300" dirty="0">
                <a:solidFill>
                  <a:schemeClr val="bg1"/>
                </a:solidFill>
                <a:latin typeface="Geometria" panose="020B0503020204020204" pitchFamily="34" charset="0"/>
              </a:rPr>
              <a:t>THE CLC</a:t>
            </a:r>
          </a:p>
        </p:txBody>
      </p:sp>
      <p:sp>
        <p:nvSpPr>
          <p:cNvPr id="14" name="TextBox 13">
            <a:extLst>
              <a:ext uri="{FF2B5EF4-FFF2-40B4-BE49-F238E27FC236}">
                <a16:creationId xmlns:a16="http://schemas.microsoft.com/office/drawing/2014/main" id="{1099F44A-2602-453E-8EB6-EB9E80AAD79B}"/>
              </a:ext>
            </a:extLst>
          </p:cNvPr>
          <p:cNvSpPr txBox="1"/>
          <p:nvPr/>
        </p:nvSpPr>
        <p:spPr>
          <a:xfrm>
            <a:off x="5657850" y="1175223"/>
            <a:ext cx="6248399" cy="4985980"/>
          </a:xfrm>
          <a:prstGeom prst="rect">
            <a:avLst/>
          </a:prstGeom>
          <a:noFill/>
        </p:spPr>
        <p:txBody>
          <a:bodyPr wrap="square" rtlCol="0">
            <a:spAutoFit/>
          </a:bodyPr>
          <a:lstStyle/>
          <a:p>
            <a:pPr>
              <a:spcAft>
                <a:spcPts val="1200"/>
              </a:spcAft>
              <a:buClr>
                <a:srgbClr val="70AD47"/>
              </a:buClr>
            </a:pPr>
            <a:r>
              <a:rPr lang="en-US" sz="2400" b="1" dirty="0">
                <a:latin typeface="Geometria" panose="020B0604020202020204" charset="0"/>
              </a:rPr>
              <a:t>The CLC of the Comprehensive Plan was established to ensure that:</a:t>
            </a:r>
          </a:p>
          <a:p>
            <a:pPr marL="342900" indent="-342900">
              <a:spcAft>
                <a:spcPts val="1200"/>
              </a:spcAft>
              <a:buClr>
                <a:srgbClr val="953885"/>
              </a:buClr>
              <a:buFont typeface="Wingdings" panose="05000000000000000000" pitchFamily="2" charset="2"/>
              <a:buChar char="v"/>
            </a:pPr>
            <a:r>
              <a:rPr lang="en-US" sz="2400" dirty="0">
                <a:latin typeface="Geometria" panose="020B0604020202020204" charset="0"/>
              </a:rPr>
              <a:t>residents can meet their </a:t>
            </a:r>
            <a:r>
              <a:rPr lang="en-US" sz="2400" dirty="0">
                <a:solidFill>
                  <a:srgbClr val="953885"/>
                </a:solidFill>
                <a:latin typeface="Geometria" panose="020B0604020202020204" charset="0"/>
              </a:rPr>
              <a:t>daily needs </a:t>
            </a:r>
            <a:r>
              <a:rPr lang="en-US" sz="2400" dirty="0">
                <a:latin typeface="Geometria" panose="020B0604020202020204" charset="0"/>
              </a:rPr>
              <a:t>for goods and services within a reasonable distance from their neighborhood </a:t>
            </a:r>
          </a:p>
          <a:p>
            <a:pPr marL="342900" indent="-342900">
              <a:spcAft>
                <a:spcPts val="1200"/>
              </a:spcAft>
              <a:buClr>
                <a:srgbClr val="953885"/>
              </a:buClr>
              <a:buFont typeface="Wingdings" panose="05000000000000000000" pitchFamily="2" charset="2"/>
              <a:buChar char="v"/>
            </a:pPr>
            <a:r>
              <a:rPr lang="en-US" sz="2400" dirty="0">
                <a:latin typeface="Geometria" panose="020B0604020202020204" charset="0"/>
              </a:rPr>
              <a:t>commercial activities are integrated seamlessly into nearby residential neighborhoods </a:t>
            </a:r>
          </a:p>
          <a:p>
            <a:pPr marL="342900" indent="-342900">
              <a:spcAft>
                <a:spcPts val="1200"/>
              </a:spcAft>
              <a:buClr>
                <a:srgbClr val="953885"/>
              </a:buClr>
              <a:buFont typeface="Wingdings" panose="05000000000000000000" pitchFamily="2" charset="2"/>
              <a:buChar char="v"/>
            </a:pPr>
            <a:r>
              <a:rPr lang="en-US" sz="2400" dirty="0">
                <a:latin typeface="Geometria" panose="020B0604020202020204" charset="0"/>
              </a:rPr>
              <a:t>new commercial which services nearby neighborhoods do not require a Comprehensive Plan amendment</a:t>
            </a:r>
            <a:endParaRPr lang="en-US" sz="2000" dirty="0">
              <a:latin typeface="Geometria" panose="020B0604020202020204" charset="0"/>
            </a:endParaRPr>
          </a:p>
        </p:txBody>
      </p:sp>
      <p:pic>
        <p:nvPicPr>
          <p:cNvPr id="6" name="Picture 5" descr="Diagram, engineering drawing&#10;&#10;Description automatically generated">
            <a:extLst>
              <a:ext uri="{FF2B5EF4-FFF2-40B4-BE49-F238E27FC236}">
                <a16:creationId xmlns:a16="http://schemas.microsoft.com/office/drawing/2014/main" id="{FEEEE30F-DB7E-481B-83E6-911D663A38D6}"/>
              </a:ext>
            </a:extLst>
          </p:cNvPr>
          <p:cNvPicPr>
            <a:picLocks noChangeAspect="1"/>
          </p:cNvPicPr>
          <p:nvPr/>
        </p:nvPicPr>
        <p:blipFill rotWithShape="1">
          <a:blip r:embed="rId5">
            <a:extLst>
              <a:ext uri="{28A0092B-C50C-407E-A947-70E740481C1C}">
                <a14:useLocalDpi xmlns:a14="http://schemas.microsoft.com/office/drawing/2010/main" val="0"/>
              </a:ext>
            </a:extLst>
          </a:blip>
          <a:srcRect l="20292" r="11985"/>
          <a:stretch/>
        </p:blipFill>
        <p:spPr>
          <a:xfrm>
            <a:off x="285751" y="1594512"/>
            <a:ext cx="5065008" cy="4659283"/>
          </a:xfrm>
          <a:prstGeom prst="rect">
            <a:avLst/>
          </a:prstGeom>
        </p:spPr>
      </p:pic>
    </p:spTree>
    <p:extLst>
      <p:ext uri="{BB962C8B-B14F-4D97-AF65-F5344CB8AC3E}">
        <p14:creationId xmlns:p14="http://schemas.microsoft.com/office/powerpoint/2010/main" val="1196932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3BB7ED7-83C9-4CBE-9AC7-E5B7C93ABF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73" y="0"/>
            <a:ext cx="12204700" cy="1455767"/>
          </a:xfrm>
          <a:prstGeom prst="rect">
            <a:avLst/>
          </a:prstGeom>
        </p:spPr>
      </p:pic>
      <p:sp>
        <p:nvSpPr>
          <p:cNvPr id="6" name="Title 1">
            <a:extLst>
              <a:ext uri="{FF2B5EF4-FFF2-40B4-BE49-F238E27FC236}">
                <a16:creationId xmlns:a16="http://schemas.microsoft.com/office/drawing/2014/main" id="{05A35C22-4CF4-42C7-A5B1-9D61583E7D59}"/>
              </a:ext>
            </a:extLst>
          </p:cNvPr>
          <p:cNvSpPr>
            <a:spLocks noGrp="1"/>
          </p:cNvSpPr>
          <p:nvPr>
            <p:ph type="title"/>
          </p:nvPr>
        </p:nvSpPr>
        <p:spPr>
          <a:xfrm rot="21196759">
            <a:off x="206536" y="-314797"/>
            <a:ext cx="10515600" cy="1325563"/>
          </a:xfrm>
        </p:spPr>
        <p:txBody>
          <a:bodyPr>
            <a:normAutofit/>
          </a:bodyPr>
          <a:lstStyle/>
          <a:p>
            <a:r>
              <a:rPr lang="en-US" sz="5400" b="1" spc="300" dirty="0">
                <a:solidFill>
                  <a:schemeClr val="bg1"/>
                </a:solidFill>
                <a:latin typeface="Geometria" panose="020B0503020204020204" pitchFamily="34" charset="0"/>
              </a:rPr>
              <a:t>THE CLC</a:t>
            </a:r>
          </a:p>
        </p:txBody>
      </p:sp>
      <p:pic>
        <p:nvPicPr>
          <p:cNvPr id="8" name="Graphic 7" descr="Grocery bag with solid fill">
            <a:extLst>
              <a:ext uri="{FF2B5EF4-FFF2-40B4-BE49-F238E27FC236}">
                <a16:creationId xmlns:a16="http://schemas.microsoft.com/office/drawing/2014/main" id="{336EBCF3-C76E-4E78-AEFF-F5645B69B5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2569" y="2796774"/>
            <a:ext cx="1989340" cy="1989340"/>
          </a:xfrm>
          <a:prstGeom prst="rect">
            <a:avLst/>
          </a:prstGeom>
        </p:spPr>
      </p:pic>
      <p:pic>
        <p:nvPicPr>
          <p:cNvPr id="11" name="Graphic 10" descr="Medicine with solid fill">
            <a:extLst>
              <a:ext uri="{FF2B5EF4-FFF2-40B4-BE49-F238E27FC236}">
                <a16:creationId xmlns:a16="http://schemas.microsoft.com/office/drawing/2014/main" id="{AFF59FD8-86AA-40BE-85F2-1541097A55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03981" y="2939689"/>
            <a:ext cx="1867786" cy="1867786"/>
          </a:xfrm>
          <a:prstGeom prst="rect">
            <a:avLst/>
          </a:prstGeom>
        </p:spPr>
      </p:pic>
      <p:grpSp>
        <p:nvGrpSpPr>
          <p:cNvPr id="32" name="Group 31">
            <a:extLst>
              <a:ext uri="{FF2B5EF4-FFF2-40B4-BE49-F238E27FC236}">
                <a16:creationId xmlns:a16="http://schemas.microsoft.com/office/drawing/2014/main" id="{F73E8983-758D-4BE4-9511-6F1C0D7BFA25}"/>
              </a:ext>
            </a:extLst>
          </p:cNvPr>
          <p:cNvGrpSpPr/>
          <p:nvPr/>
        </p:nvGrpSpPr>
        <p:grpSpPr>
          <a:xfrm>
            <a:off x="890341" y="4993783"/>
            <a:ext cx="10411318" cy="461665"/>
            <a:chOff x="719580" y="4993783"/>
            <a:chExt cx="10411318" cy="461665"/>
          </a:xfrm>
        </p:grpSpPr>
        <p:sp>
          <p:nvSpPr>
            <p:cNvPr id="16" name="TextBox 15">
              <a:extLst>
                <a:ext uri="{FF2B5EF4-FFF2-40B4-BE49-F238E27FC236}">
                  <a16:creationId xmlns:a16="http://schemas.microsoft.com/office/drawing/2014/main" id="{DF99ADEC-0C67-4B22-B05E-AEBF5A119C1C}"/>
                </a:ext>
              </a:extLst>
            </p:cNvPr>
            <p:cNvSpPr txBox="1"/>
            <p:nvPr/>
          </p:nvSpPr>
          <p:spPr>
            <a:xfrm>
              <a:off x="719580" y="4993783"/>
              <a:ext cx="2468880" cy="461665"/>
            </a:xfrm>
            <a:prstGeom prst="rect">
              <a:avLst/>
            </a:prstGeom>
            <a:solidFill>
              <a:srgbClr val="39C1EC"/>
            </a:solidFill>
          </p:spPr>
          <p:txBody>
            <a:bodyPr wrap="square" rtlCol="0">
              <a:spAutoFit/>
            </a:bodyPr>
            <a:lstStyle/>
            <a:p>
              <a:pPr algn="ctr"/>
              <a:r>
                <a:rPr lang="en-US" sz="2400" b="1" dirty="0">
                  <a:solidFill>
                    <a:schemeClr val="bg1"/>
                  </a:solidFill>
                  <a:latin typeface="Geometria" panose="020B0604020202020204" charset="0"/>
                </a:rPr>
                <a:t>Fresh Foods</a:t>
              </a:r>
            </a:p>
          </p:txBody>
        </p:sp>
        <p:sp>
          <p:nvSpPr>
            <p:cNvPr id="17" name="TextBox 16">
              <a:extLst>
                <a:ext uri="{FF2B5EF4-FFF2-40B4-BE49-F238E27FC236}">
                  <a16:creationId xmlns:a16="http://schemas.microsoft.com/office/drawing/2014/main" id="{D6EF90CA-5E0E-4635-B6B1-4D3783596534}"/>
                </a:ext>
              </a:extLst>
            </p:cNvPr>
            <p:cNvSpPr txBox="1"/>
            <p:nvPr/>
          </p:nvSpPr>
          <p:spPr>
            <a:xfrm>
              <a:off x="6032673" y="4993783"/>
              <a:ext cx="2468880" cy="461665"/>
            </a:xfrm>
            <a:prstGeom prst="rect">
              <a:avLst/>
            </a:prstGeom>
            <a:solidFill>
              <a:srgbClr val="72AF49"/>
            </a:solidFill>
          </p:spPr>
          <p:txBody>
            <a:bodyPr wrap="square" rtlCol="0">
              <a:spAutoFit/>
            </a:bodyPr>
            <a:lstStyle/>
            <a:p>
              <a:pPr algn="ctr"/>
              <a:r>
                <a:rPr lang="en-US" sz="2400" b="1" dirty="0">
                  <a:solidFill>
                    <a:schemeClr val="bg1"/>
                  </a:solidFill>
                  <a:latin typeface="Geometria" panose="020B0604020202020204" charset="0"/>
                </a:rPr>
                <a:t>Health Care</a:t>
              </a:r>
            </a:p>
          </p:txBody>
        </p:sp>
        <p:sp>
          <p:nvSpPr>
            <p:cNvPr id="18" name="TextBox 17">
              <a:extLst>
                <a:ext uri="{FF2B5EF4-FFF2-40B4-BE49-F238E27FC236}">
                  <a16:creationId xmlns:a16="http://schemas.microsoft.com/office/drawing/2014/main" id="{640D97E9-7599-41D1-A840-DF89B8A599E1}"/>
                </a:ext>
              </a:extLst>
            </p:cNvPr>
            <p:cNvSpPr txBox="1"/>
            <p:nvPr/>
          </p:nvSpPr>
          <p:spPr>
            <a:xfrm>
              <a:off x="3352228" y="4993783"/>
              <a:ext cx="2468880" cy="461665"/>
            </a:xfrm>
            <a:prstGeom prst="rect">
              <a:avLst/>
            </a:prstGeom>
            <a:solidFill>
              <a:srgbClr val="A6A6A6"/>
            </a:solidFill>
          </p:spPr>
          <p:txBody>
            <a:bodyPr wrap="square" rtlCol="0">
              <a:spAutoFit/>
            </a:bodyPr>
            <a:lstStyle/>
            <a:p>
              <a:pPr algn="ctr"/>
              <a:r>
                <a:rPr lang="en-US" sz="2400" b="1" dirty="0">
                  <a:solidFill>
                    <a:schemeClr val="bg1"/>
                  </a:solidFill>
                  <a:latin typeface="Geometria" panose="020B0604020202020204" charset="0"/>
                </a:rPr>
                <a:t>Prof. Services</a:t>
              </a:r>
            </a:p>
          </p:txBody>
        </p:sp>
        <p:sp>
          <p:nvSpPr>
            <p:cNvPr id="19" name="TextBox 18">
              <a:extLst>
                <a:ext uri="{FF2B5EF4-FFF2-40B4-BE49-F238E27FC236}">
                  <a16:creationId xmlns:a16="http://schemas.microsoft.com/office/drawing/2014/main" id="{A6221282-EF5A-4219-A394-4FF786A08F54}"/>
                </a:ext>
              </a:extLst>
            </p:cNvPr>
            <p:cNvSpPr txBox="1"/>
            <p:nvPr/>
          </p:nvSpPr>
          <p:spPr>
            <a:xfrm>
              <a:off x="8662018" y="4993783"/>
              <a:ext cx="2468880" cy="461665"/>
            </a:xfrm>
            <a:prstGeom prst="rect">
              <a:avLst/>
            </a:prstGeom>
            <a:solidFill>
              <a:srgbClr val="3592CF"/>
            </a:solidFill>
          </p:spPr>
          <p:txBody>
            <a:bodyPr wrap="square" rtlCol="0">
              <a:spAutoFit/>
            </a:bodyPr>
            <a:lstStyle/>
            <a:p>
              <a:pPr algn="ctr"/>
              <a:r>
                <a:rPr lang="en-US" sz="2400" b="1" dirty="0">
                  <a:solidFill>
                    <a:schemeClr val="bg1"/>
                  </a:solidFill>
                  <a:latin typeface="Geometria" panose="020B0604020202020204" charset="0"/>
                </a:rPr>
                <a:t>Restaurants</a:t>
              </a:r>
            </a:p>
          </p:txBody>
        </p:sp>
      </p:grpSp>
      <p:grpSp>
        <p:nvGrpSpPr>
          <p:cNvPr id="33" name="Group 32">
            <a:extLst>
              <a:ext uri="{FF2B5EF4-FFF2-40B4-BE49-F238E27FC236}">
                <a16:creationId xmlns:a16="http://schemas.microsoft.com/office/drawing/2014/main" id="{D7964162-75BB-4C6E-9BC8-4BC81F31713D}"/>
              </a:ext>
            </a:extLst>
          </p:cNvPr>
          <p:cNvGrpSpPr/>
          <p:nvPr/>
        </p:nvGrpSpPr>
        <p:grpSpPr>
          <a:xfrm>
            <a:off x="3760314" y="3002418"/>
            <a:ext cx="1994229" cy="1783696"/>
            <a:chOff x="3535304" y="3002418"/>
            <a:chExt cx="1994229" cy="1783696"/>
          </a:xfrm>
        </p:grpSpPr>
        <p:pic>
          <p:nvPicPr>
            <p:cNvPr id="23" name="Graphic 22" descr="Scissors with solid fill">
              <a:extLst>
                <a:ext uri="{FF2B5EF4-FFF2-40B4-BE49-F238E27FC236}">
                  <a16:creationId xmlns:a16="http://schemas.microsoft.com/office/drawing/2014/main" id="{BC8CF8DC-C023-4CE1-AF55-37F7DEC65B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35304" y="3002418"/>
              <a:ext cx="1570074" cy="1570074"/>
            </a:xfrm>
            <a:prstGeom prst="rect">
              <a:avLst/>
            </a:prstGeom>
          </p:spPr>
        </p:pic>
        <p:pic>
          <p:nvPicPr>
            <p:cNvPr id="25" name="Graphic 24" descr="Comb with solid fill">
              <a:extLst>
                <a:ext uri="{FF2B5EF4-FFF2-40B4-BE49-F238E27FC236}">
                  <a16:creationId xmlns:a16="http://schemas.microsoft.com/office/drawing/2014/main" id="{675ECAE2-1FAD-4437-8293-F5D815C76A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71551" y="3728132"/>
              <a:ext cx="1057982" cy="1057982"/>
            </a:xfrm>
            <a:prstGeom prst="rect">
              <a:avLst/>
            </a:prstGeom>
          </p:spPr>
        </p:pic>
      </p:grpSp>
      <p:sp>
        <p:nvSpPr>
          <p:cNvPr id="28" name="Title 1">
            <a:extLst>
              <a:ext uri="{FF2B5EF4-FFF2-40B4-BE49-F238E27FC236}">
                <a16:creationId xmlns:a16="http://schemas.microsoft.com/office/drawing/2014/main" id="{9E3E563E-EDD4-408A-8D1E-9F544688E955}"/>
              </a:ext>
            </a:extLst>
          </p:cNvPr>
          <p:cNvSpPr txBox="1">
            <a:spLocks/>
          </p:cNvSpPr>
          <p:nvPr/>
        </p:nvSpPr>
        <p:spPr>
          <a:xfrm>
            <a:off x="173" y="1402552"/>
            <a:ext cx="121918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spc="300" dirty="0">
                <a:solidFill>
                  <a:srgbClr val="953885"/>
                </a:solidFill>
                <a:latin typeface="Geometria" panose="020B0503020204020204" pitchFamily="34" charset="0"/>
              </a:rPr>
              <a:t>Daily needs typically include…</a:t>
            </a:r>
          </a:p>
        </p:txBody>
      </p:sp>
      <p:pic>
        <p:nvPicPr>
          <p:cNvPr id="20" name="Graphic 19" descr="Fork and knife with solid fill">
            <a:extLst>
              <a:ext uri="{FF2B5EF4-FFF2-40B4-BE49-F238E27FC236}">
                <a16:creationId xmlns:a16="http://schemas.microsoft.com/office/drawing/2014/main" id="{6618424D-9351-481B-A372-6ABA8AA457D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72938" y="3092916"/>
            <a:ext cx="1588561" cy="1588561"/>
          </a:xfrm>
          <a:prstGeom prst="rect">
            <a:avLst/>
          </a:prstGeom>
        </p:spPr>
      </p:pic>
    </p:spTree>
    <p:extLst>
      <p:ext uri="{BB962C8B-B14F-4D97-AF65-F5344CB8AC3E}">
        <p14:creationId xmlns:p14="http://schemas.microsoft.com/office/powerpoint/2010/main" val="2692216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535B3B53-BC25-4915-BFCA-A668AFCDCF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73" y="0"/>
            <a:ext cx="12204700" cy="1455767"/>
          </a:xfrm>
          <a:prstGeom prst="rect">
            <a:avLst/>
          </a:prstGeom>
        </p:spPr>
      </p:pic>
      <p:sp>
        <p:nvSpPr>
          <p:cNvPr id="36" name="Title 1">
            <a:extLst>
              <a:ext uri="{FF2B5EF4-FFF2-40B4-BE49-F238E27FC236}">
                <a16:creationId xmlns:a16="http://schemas.microsoft.com/office/drawing/2014/main" id="{59BCF957-D5EF-41C4-907F-431D2EA70F17}"/>
              </a:ext>
            </a:extLst>
          </p:cNvPr>
          <p:cNvSpPr>
            <a:spLocks noGrp="1"/>
          </p:cNvSpPr>
          <p:nvPr>
            <p:ph type="title"/>
          </p:nvPr>
        </p:nvSpPr>
        <p:spPr>
          <a:xfrm rot="21196759">
            <a:off x="206536" y="-314797"/>
            <a:ext cx="10515600" cy="1325563"/>
          </a:xfrm>
        </p:spPr>
        <p:txBody>
          <a:bodyPr>
            <a:normAutofit/>
          </a:bodyPr>
          <a:lstStyle/>
          <a:p>
            <a:r>
              <a:rPr lang="en-US" sz="5400" b="1" spc="300" dirty="0">
                <a:solidFill>
                  <a:schemeClr val="bg1"/>
                </a:solidFill>
                <a:latin typeface="Geometria" panose="020B0503020204020204" pitchFamily="34" charset="0"/>
              </a:rPr>
              <a:t>THE CLC</a:t>
            </a:r>
          </a:p>
        </p:txBody>
      </p:sp>
      <p:sp>
        <p:nvSpPr>
          <p:cNvPr id="15" name="Rectangle 14">
            <a:extLst>
              <a:ext uri="{FF2B5EF4-FFF2-40B4-BE49-F238E27FC236}">
                <a16:creationId xmlns:a16="http://schemas.microsoft.com/office/drawing/2014/main" id="{3F663491-5B85-4311-812F-3C433FAB6BA2}"/>
              </a:ext>
            </a:extLst>
          </p:cNvPr>
          <p:cNvSpPr/>
          <p:nvPr/>
        </p:nvSpPr>
        <p:spPr>
          <a:xfrm>
            <a:off x="4305301" y="5015162"/>
            <a:ext cx="3975102" cy="496638"/>
          </a:xfrm>
          <a:prstGeom prst="rect">
            <a:avLst/>
          </a:prstGeom>
          <a:solidFill>
            <a:srgbClr val="953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Community</a:t>
            </a:r>
          </a:p>
        </p:txBody>
      </p:sp>
      <p:sp>
        <p:nvSpPr>
          <p:cNvPr id="16" name="Rectangle 15">
            <a:extLst>
              <a:ext uri="{FF2B5EF4-FFF2-40B4-BE49-F238E27FC236}">
                <a16:creationId xmlns:a16="http://schemas.microsoft.com/office/drawing/2014/main" id="{FA93F654-CF2E-4973-B405-DE8D3AB28239}"/>
              </a:ext>
            </a:extLst>
          </p:cNvPr>
          <p:cNvSpPr/>
          <p:nvPr/>
        </p:nvSpPr>
        <p:spPr>
          <a:xfrm>
            <a:off x="8343902" y="5015162"/>
            <a:ext cx="3644900" cy="496638"/>
          </a:xfrm>
          <a:prstGeom prst="rect">
            <a:avLst/>
          </a:prstGeom>
          <a:solidFill>
            <a:srgbClr val="953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Regional</a:t>
            </a:r>
          </a:p>
        </p:txBody>
      </p:sp>
      <p:pic>
        <p:nvPicPr>
          <p:cNvPr id="23" name="Picture 22">
            <a:extLst>
              <a:ext uri="{FF2B5EF4-FFF2-40B4-BE49-F238E27FC236}">
                <a16:creationId xmlns:a16="http://schemas.microsoft.com/office/drawing/2014/main" id="{06C9CD7E-CFDB-4D30-A875-DEF4F6562E81}"/>
              </a:ext>
            </a:extLst>
          </p:cNvPr>
          <p:cNvPicPr>
            <a:picLocks noChangeAspect="1"/>
          </p:cNvPicPr>
          <p:nvPr/>
        </p:nvPicPr>
        <p:blipFill rotWithShape="1">
          <a:blip r:embed="rId5"/>
          <a:srcRect l="-76"/>
          <a:stretch/>
        </p:blipFill>
        <p:spPr>
          <a:xfrm>
            <a:off x="266698" y="2147476"/>
            <a:ext cx="3975103" cy="2885792"/>
          </a:xfrm>
          <a:prstGeom prst="rect">
            <a:avLst/>
          </a:prstGeom>
        </p:spPr>
      </p:pic>
      <p:sp>
        <p:nvSpPr>
          <p:cNvPr id="2" name="Rectangle 1">
            <a:extLst>
              <a:ext uri="{FF2B5EF4-FFF2-40B4-BE49-F238E27FC236}">
                <a16:creationId xmlns:a16="http://schemas.microsoft.com/office/drawing/2014/main" id="{C82CCD06-75C7-4DFA-94F6-55C49C5ADBBB}"/>
              </a:ext>
            </a:extLst>
          </p:cNvPr>
          <p:cNvSpPr/>
          <p:nvPr/>
        </p:nvSpPr>
        <p:spPr>
          <a:xfrm>
            <a:off x="266700" y="5689600"/>
            <a:ext cx="11722102" cy="609600"/>
          </a:xfrm>
          <a:prstGeom prst="rect">
            <a:avLst/>
          </a:prstGeom>
          <a:noFill/>
          <a:ln w="76200">
            <a:solidFill>
              <a:srgbClr val="953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953885"/>
                </a:solidFill>
              </a:rPr>
              <a:t>Commercial Service Areas (Urban)</a:t>
            </a:r>
          </a:p>
        </p:txBody>
      </p:sp>
      <p:pic>
        <p:nvPicPr>
          <p:cNvPr id="3074" name="Picture 2">
            <a:extLst>
              <a:ext uri="{FF2B5EF4-FFF2-40B4-BE49-F238E27FC236}">
                <a16:creationId xmlns:a16="http://schemas.microsoft.com/office/drawing/2014/main" id="{BBCEF5F6-DD2C-4707-B4E0-0DA5BA1FEE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16" r="4367"/>
          <a:stretch/>
        </p:blipFill>
        <p:spPr bwMode="auto">
          <a:xfrm>
            <a:off x="4305301" y="2142722"/>
            <a:ext cx="3975102" cy="28724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F8ADF9D-6C70-4406-B4A7-2468E46334F6}"/>
              </a:ext>
            </a:extLst>
          </p:cNvPr>
          <p:cNvSpPr/>
          <p:nvPr/>
        </p:nvSpPr>
        <p:spPr>
          <a:xfrm>
            <a:off x="266700" y="5015162"/>
            <a:ext cx="3975102" cy="496638"/>
          </a:xfrm>
          <a:prstGeom prst="rect">
            <a:avLst/>
          </a:prstGeom>
          <a:solidFill>
            <a:srgbClr val="953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Neighborhood</a:t>
            </a:r>
          </a:p>
        </p:txBody>
      </p:sp>
      <p:pic>
        <p:nvPicPr>
          <p:cNvPr id="7" name="Picture 6">
            <a:extLst>
              <a:ext uri="{FF2B5EF4-FFF2-40B4-BE49-F238E27FC236}">
                <a16:creationId xmlns:a16="http://schemas.microsoft.com/office/drawing/2014/main" id="{FFDD5F5E-A03D-471C-A120-F000C14F1203}"/>
              </a:ext>
            </a:extLst>
          </p:cNvPr>
          <p:cNvPicPr>
            <a:picLocks noChangeAspect="1"/>
          </p:cNvPicPr>
          <p:nvPr/>
        </p:nvPicPr>
        <p:blipFill rotWithShape="1">
          <a:blip r:embed="rId7"/>
          <a:srcRect r="2382"/>
          <a:stretch/>
        </p:blipFill>
        <p:spPr>
          <a:xfrm>
            <a:off x="8343901" y="2142723"/>
            <a:ext cx="3644900" cy="2872440"/>
          </a:xfrm>
          <a:prstGeom prst="rect">
            <a:avLst/>
          </a:prstGeom>
        </p:spPr>
      </p:pic>
    </p:spTree>
    <p:extLst>
      <p:ext uri="{BB962C8B-B14F-4D97-AF65-F5344CB8AC3E}">
        <p14:creationId xmlns:p14="http://schemas.microsoft.com/office/powerpoint/2010/main" val="2634623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535B3B53-BC25-4915-BFCA-A668AFCDCF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73" y="0"/>
            <a:ext cx="12204700" cy="1455767"/>
          </a:xfrm>
          <a:prstGeom prst="rect">
            <a:avLst/>
          </a:prstGeom>
        </p:spPr>
      </p:pic>
      <p:sp>
        <p:nvSpPr>
          <p:cNvPr id="36" name="Title 1">
            <a:extLst>
              <a:ext uri="{FF2B5EF4-FFF2-40B4-BE49-F238E27FC236}">
                <a16:creationId xmlns:a16="http://schemas.microsoft.com/office/drawing/2014/main" id="{59BCF957-D5EF-41C4-907F-431D2EA70F17}"/>
              </a:ext>
            </a:extLst>
          </p:cNvPr>
          <p:cNvSpPr>
            <a:spLocks noGrp="1"/>
          </p:cNvSpPr>
          <p:nvPr>
            <p:ph type="title"/>
          </p:nvPr>
        </p:nvSpPr>
        <p:spPr>
          <a:xfrm rot="21196759">
            <a:off x="206536" y="-314797"/>
            <a:ext cx="10515600" cy="1325563"/>
          </a:xfrm>
        </p:spPr>
        <p:txBody>
          <a:bodyPr>
            <a:normAutofit/>
          </a:bodyPr>
          <a:lstStyle/>
          <a:p>
            <a:r>
              <a:rPr lang="en-US" sz="5400" b="1" spc="300" dirty="0">
                <a:solidFill>
                  <a:schemeClr val="bg1"/>
                </a:solidFill>
                <a:latin typeface="Geometria" panose="020B0503020204020204" pitchFamily="34" charset="0"/>
              </a:rPr>
              <a:t>THE CLC</a:t>
            </a:r>
          </a:p>
        </p:txBody>
      </p:sp>
      <p:pic>
        <p:nvPicPr>
          <p:cNvPr id="9" name="Picture 8" descr="A picture containing outdoor, highway&#10;&#10;Description automatically generated">
            <a:extLst>
              <a:ext uri="{FF2B5EF4-FFF2-40B4-BE49-F238E27FC236}">
                <a16:creationId xmlns:a16="http://schemas.microsoft.com/office/drawing/2014/main" id="{060D6C4D-0722-4C16-BFD9-6CF16445D99A}"/>
              </a:ext>
            </a:extLst>
          </p:cNvPr>
          <p:cNvPicPr>
            <a:picLocks noChangeAspect="1"/>
          </p:cNvPicPr>
          <p:nvPr/>
        </p:nvPicPr>
        <p:blipFill rotWithShape="1">
          <a:blip r:embed="rId5">
            <a:extLst>
              <a:ext uri="{28A0092B-C50C-407E-A947-70E740481C1C}">
                <a14:useLocalDpi xmlns:a14="http://schemas.microsoft.com/office/drawing/2010/main" val="0"/>
              </a:ext>
            </a:extLst>
          </a:blip>
          <a:srcRect l="12019" t="15909" r="18990"/>
          <a:stretch/>
        </p:blipFill>
        <p:spPr>
          <a:xfrm>
            <a:off x="8343902" y="2359337"/>
            <a:ext cx="3644900" cy="2655825"/>
          </a:xfrm>
          <a:prstGeom prst="rect">
            <a:avLst/>
          </a:prstGeom>
        </p:spPr>
      </p:pic>
      <p:sp>
        <p:nvSpPr>
          <p:cNvPr id="2" name="Rectangle 1">
            <a:extLst>
              <a:ext uri="{FF2B5EF4-FFF2-40B4-BE49-F238E27FC236}">
                <a16:creationId xmlns:a16="http://schemas.microsoft.com/office/drawing/2014/main" id="{C82CCD06-75C7-4DFA-94F6-55C49C5ADBBB}"/>
              </a:ext>
            </a:extLst>
          </p:cNvPr>
          <p:cNvSpPr/>
          <p:nvPr/>
        </p:nvSpPr>
        <p:spPr>
          <a:xfrm>
            <a:off x="266700" y="5689600"/>
            <a:ext cx="11722102" cy="609600"/>
          </a:xfrm>
          <a:prstGeom prst="rect">
            <a:avLst/>
          </a:prstGeom>
          <a:noFill/>
          <a:ln w="76200">
            <a:solidFill>
              <a:srgbClr val="953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953885"/>
                </a:solidFill>
              </a:rPr>
              <a:t>Commercial Service Areas (Suburban)</a:t>
            </a:r>
          </a:p>
        </p:txBody>
      </p:sp>
      <p:pic>
        <p:nvPicPr>
          <p:cNvPr id="2052" name="Picture 4" descr="Greensboro Village Shopping Center - New Market Properties">
            <a:extLst>
              <a:ext uri="{FF2B5EF4-FFF2-40B4-BE49-F238E27FC236}">
                <a16:creationId xmlns:a16="http://schemas.microsoft.com/office/drawing/2014/main" id="{2ADD98C6-CC47-4B73-BF2B-B605C7FD27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00"/>
          <a:stretch/>
        </p:blipFill>
        <p:spPr bwMode="auto">
          <a:xfrm>
            <a:off x="4305300" y="2359337"/>
            <a:ext cx="3975101" cy="2655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AD2C5A-CA82-4FF9-83A6-4D0855ED8726}"/>
              </a:ext>
            </a:extLst>
          </p:cNvPr>
          <p:cNvPicPr>
            <a:picLocks noChangeAspect="1"/>
          </p:cNvPicPr>
          <p:nvPr/>
        </p:nvPicPr>
        <p:blipFill rotWithShape="1">
          <a:blip r:embed="rId7"/>
          <a:srcRect t="5119" b="2211"/>
          <a:stretch/>
        </p:blipFill>
        <p:spPr>
          <a:xfrm>
            <a:off x="266700" y="2359337"/>
            <a:ext cx="3975099" cy="2655825"/>
          </a:xfrm>
          <a:prstGeom prst="rect">
            <a:avLst/>
          </a:prstGeom>
        </p:spPr>
      </p:pic>
      <p:sp>
        <p:nvSpPr>
          <p:cNvPr id="13" name="Rectangle 12">
            <a:extLst>
              <a:ext uri="{FF2B5EF4-FFF2-40B4-BE49-F238E27FC236}">
                <a16:creationId xmlns:a16="http://schemas.microsoft.com/office/drawing/2014/main" id="{FF8ADF9D-6C70-4406-B4A7-2468E46334F6}"/>
              </a:ext>
            </a:extLst>
          </p:cNvPr>
          <p:cNvSpPr/>
          <p:nvPr/>
        </p:nvSpPr>
        <p:spPr>
          <a:xfrm>
            <a:off x="266700" y="5006109"/>
            <a:ext cx="3975102" cy="496638"/>
          </a:xfrm>
          <a:prstGeom prst="rect">
            <a:avLst/>
          </a:prstGeom>
          <a:solidFill>
            <a:srgbClr val="953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Neighborhood</a:t>
            </a:r>
          </a:p>
        </p:txBody>
      </p:sp>
      <p:sp>
        <p:nvSpPr>
          <p:cNvPr id="15" name="Rectangle 14">
            <a:extLst>
              <a:ext uri="{FF2B5EF4-FFF2-40B4-BE49-F238E27FC236}">
                <a16:creationId xmlns:a16="http://schemas.microsoft.com/office/drawing/2014/main" id="{3F663491-5B85-4311-812F-3C433FAB6BA2}"/>
              </a:ext>
            </a:extLst>
          </p:cNvPr>
          <p:cNvSpPr/>
          <p:nvPr/>
        </p:nvSpPr>
        <p:spPr>
          <a:xfrm>
            <a:off x="4305301" y="5006109"/>
            <a:ext cx="3975102" cy="496638"/>
          </a:xfrm>
          <a:prstGeom prst="rect">
            <a:avLst/>
          </a:prstGeom>
          <a:solidFill>
            <a:srgbClr val="953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Community</a:t>
            </a:r>
          </a:p>
        </p:txBody>
      </p:sp>
      <p:sp>
        <p:nvSpPr>
          <p:cNvPr id="16" name="Rectangle 15">
            <a:extLst>
              <a:ext uri="{FF2B5EF4-FFF2-40B4-BE49-F238E27FC236}">
                <a16:creationId xmlns:a16="http://schemas.microsoft.com/office/drawing/2014/main" id="{FA93F654-CF2E-4973-B405-DE8D3AB28239}"/>
              </a:ext>
            </a:extLst>
          </p:cNvPr>
          <p:cNvSpPr/>
          <p:nvPr/>
        </p:nvSpPr>
        <p:spPr>
          <a:xfrm>
            <a:off x="8343902" y="5006109"/>
            <a:ext cx="3644900" cy="496638"/>
          </a:xfrm>
          <a:prstGeom prst="rect">
            <a:avLst/>
          </a:prstGeom>
          <a:solidFill>
            <a:srgbClr val="953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Regional</a:t>
            </a:r>
          </a:p>
        </p:txBody>
      </p:sp>
    </p:spTree>
    <p:extLst>
      <p:ext uri="{BB962C8B-B14F-4D97-AF65-F5344CB8AC3E}">
        <p14:creationId xmlns:p14="http://schemas.microsoft.com/office/powerpoint/2010/main" val="296474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4061</TotalTime>
  <Words>1363</Words>
  <Application>Microsoft Office PowerPoint</Application>
  <PresentationFormat>Widescreen</PresentationFormat>
  <Paragraphs>198</Paragraphs>
  <Slides>25</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Wingdings</vt:lpstr>
      <vt:lpstr>Arial Black</vt:lpstr>
      <vt:lpstr>Arial</vt:lpstr>
      <vt:lpstr>Calibri</vt:lpstr>
      <vt:lpstr>Proxima Nova Rg</vt:lpstr>
      <vt:lpstr>Geometria</vt:lpstr>
      <vt:lpstr>Calibri Light</vt:lpstr>
      <vt:lpstr>Office Theme</vt:lpstr>
      <vt:lpstr>Hillsborough  Planning Commission CLC UPDATE  Public Workshop #2  01.20.22 </vt:lpstr>
      <vt:lpstr>AGENDA</vt:lpstr>
      <vt:lpstr>INTRODUCTIONS</vt:lpstr>
      <vt:lpstr>POLLING INSTRUCTIONS</vt:lpstr>
      <vt:lpstr>POLL 1</vt:lpstr>
      <vt:lpstr>THE CLC</vt:lpstr>
      <vt:lpstr>THE CLC</vt:lpstr>
      <vt:lpstr>THE CLC</vt:lpstr>
      <vt:lpstr>THE CLC</vt:lpstr>
      <vt:lpstr>THE CLC</vt:lpstr>
      <vt:lpstr>THE CLC</vt:lpstr>
      <vt:lpstr>POLL 2</vt:lpstr>
      <vt:lpstr>THE CLC</vt:lpstr>
      <vt:lpstr>RESEARCH &amp; ANALYSIS</vt:lpstr>
      <vt:lpstr>PowerPoint Presentation</vt:lpstr>
      <vt:lpstr>PUBLIC ENGAGEMENT</vt:lpstr>
      <vt:lpstr>PUBLIC ENGAGEMENT</vt:lpstr>
      <vt:lpstr>STAKEHOLDER INTERVIEWS</vt:lpstr>
      <vt:lpstr>PUBLIC WORKSHOP</vt:lpstr>
      <vt:lpstr>PowerPoint Presentation</vt:lpstr>
      <vt:lpstr>PowerPoint Presentation</vt:lpstr>
      <vt:lpstr>PowerPoint Presentation</vt:lpstr>
      <vt:lpstr>NEXT STEPS</vt:lpstr>
      <vt:lpstr>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Hillsborough Planning Commission CLC</dc:title>
  <dc:creator>LEA</dc:creator>
  <cp:lastModifiedBy>Andrea Papandrew</cp:lastModifiedBy>
  <cp:revision>322</cp:revision>
  <dcterms:created xsi:type="dcterms:W3CDTF">2021-07-12T13:26:29Z</dcterms:created>
  <dcterms:modified xsi:type="dcterms:W3CDTF">2022-01-19T20:03:02Z</dcterms:modified>
</cp:coreProperties>
</file>