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1"/>
  </p:sldMasterIdLst>
  <p:notesMasterIdLst>
    <p:notesMasterId r:id="rId59"/>
  </p:notesMasterIdLst>
  <p:sldIdLst>
    <p:sldId id="257" r:id="rId2"/>
    <p:sldId id="806" r:id="rId3"/>
    <p:sldId id="787" r:id="rId4"/>
    <p:sldId id="808" r:id="rId5"/>
    <p:sldId id="759" r:id="rId6"/>
    <p:sldId id="761" r:id="rId7"/>
    <p:sldId id="749" r:id="rId8"/>
    <p:sldId id="784" r:id="rId9"/>
    <p:sldId id="809" r:id="rId10"/>
    <p:sldId id="760" r:id="rId11"/>
    <p:sldId id="807" r:id="rId12"/>
    <p:sldId id="791" r:id="rId13"/>
    <p:sldId id="814" r:id="rId14"/>
    <p:sldId id="392" r:id="rId15"/>
    <p:sldId id="393" r:id="rId16"/>
    <p:sldId id="394" r:id="rId17"/>
    <p:sldId id="775" r:id="rId18"/>
    <p:sldId id="774" r:id="rId19"/>
    <p:sldId id="739" r:id="rId20"/>
    <p:sldId id="810" r:id="rId21"/>
    <p:sldId id="813" r:id="rId22"/>
    <p:sldId id="811" r:id="rId23"/>
    <p:sldId id="812" r:id="rId24"/>
    <p:sldId id="786" r:id="rId25"/>
    <p:sldId id="815" r:id="rId26"/>
    <p:sldId id="772" r:id="rId27"/>
    <p:sldId id="778" r:id="rId28"/>
    <p:sldId id="400" r:id="rId29"/>
    <p:sldId id="422" r:id="rId30"/>
    <p:sldId id="795" r:id="rId31"/>
    <p:sldId id="798" r:id="rId32"/>
    <p:sldId id="796" r:id="rId33"/>
    <p:sldId id="797" r:id="rId34"/>
    <p:sldId id="799" r:id="rId35"/>
    <p:sldId id="801" r:id="rId36"/>
    <p:sldId id="779" r:id="rId37"/>
    <p:sldId id="752" r:id="rId38"/>
    <p:sldId id="753" r:id="rId39"/>
    <p:sldId id="789" r:id="rId40"/>
    <p:sldId id="816" r:id="rId41"/>
    <p:sldId id="790" r:id="rId42"/>
    <p:sldId id="781" r:id="rId43"/>
    <p:sldId id="399" r:id="rId44"/>
    <p:sldId id="747" r:id="rId45"/>
    <p:sldId id="746" r:id="rId46"/>
    <p:sldId id="424" r:id="rId47"/>
    <p:sldId id="397" r:id="rId48"/>
    <p:sldId id="425" r:id="rId49"/>
    <p:sldId id="401" r:id="rId50"/>
    <p:sldId id="426" r:id="rId51"/>
    <p:sldId id="800" r:id="rId52"/>
    <p:sldId id="802" r:id="rId53"/>
    <p:sldId id="419" r:id="rId54"/>
    <p:sldId id="803" r:id="rId55"/>
    <p:sldId id="804" r:id="rId56"/>
    <p:sldId id="818" r:id="rId57"/>
    <p:sldId id="819"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p15:clr>
            <a:srgbClr val="A4A3A4"/>
          </p15:clr>
        </p15:guide>
        <p15:guide id="2" pos="71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Musselman" initials="JM" lastIdx="1" clrIdx="0">
    <p:extLst>
      <p:ext uri="{19B8F6BF-5375-455C-9EA6-DF929625EA0E}">
        <p15:presenceInfo xmlns:p15="http://schemas.microsoft.com/office/powerpoint/2012/main" userId="Jennifer Musselman" providerId="None"/>
      </p:ext>
    </p:extLst>
  </p:cmAuthor>
  <p:cmAuthor id="2" name="Guest User" initials="GU" lastIdx="15" clrIdx="1">
    <p:extLst>
      <p:ext uri="{19B8F6BF-5375-455C-9EA6-DF929625EA0E}">
        <p15:presenceInfo xmlns:p15="http://schemas.microsoft.com/office/powerpoint/2012/main" userId="S::urn:spo:anon#b31308045509b0e1701f684f66a54033f718313222d1797705c7dda1eb4d5ef4::" providerId="AD"/>
      </p:ext>
    </p:extLst>
  </p:cmAuthor>
  <p:cmAuthor id="3" name="Alana Brasier" initials="AB" lastIdx="1" clrIdx="2">
    <p:extLst>
      <p:ext uri="{19B8F6BF-5375-455C-9EA6-DF929625EA0E}">
        <p15:presenceInfo xmlns:p15="http://schemas.microsoft.com/office/powerpoint/2012/main" userId="S::abrasier@kittelson.com::744dbe40-da9c-4031-a59c-a107b9025e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472C4"/>
    <a:srgbClr val="FF7C80"/>
    <a:srgbClr val="00A251"/>
    <a:srgbClr val="972FFF"/>
    <a:srgbClr val="BD92DE"/>
    <a:srgbClr val="D1B2E8"/>
    <a:srgbClr val="DFC9EF"/>
    <a:srgbClr val="CC99FF"/>
    <a:srgbClr val="9225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3920" autoAdjust="0"/>
  </p:normalViewPr>
  <p:slideViewPr>
    <p:cSldViewPr snapToGrid="0">
      <p:cViewPr varScale="1">
        <p:scale>
          <a:sx n="95" d="100"/>
          <a:sy n="95" d="100"/>
        </p:scale>
        <p:origin x="1128" y="96"/>
      </p:cViewPr>
      <p:guideLst>
        <p:guide orient="horz" pos="912"/>
        <p:guide pos="711"/>
      </p:guideLst>
    </p:cSldViewPr>
  </p:slideViewPr>
  <p:notesTextViewPr>
    <p:cViewPr>
      <p:scale>
        <a:sx n="1" d="1"/>
        <a:sy n="1" d="1"/>
      </p:scale>
      <p:origin x="0" y="0"/>
    </p:cViewPr>
  </p:notesTextViewPr>
  <p:notesViewPr>
    <p:cSldViewPr snapToGrid="0">
      <p:cViewPr varScale="1">
        <p:scale>
          <a:sx n="78" d="100"/>
          <a:sy n="78" d="100"/>
        </p:scale>
        <p:origin x="273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35D7E2-F5A8-47A5-8763-23F00A5A6A55}"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404D15A0-17C6-47AD-AE1C-6B40A0F8E526}">
      <dgm:prSet/>
      <dgm:spPr/>
      <dgm:t>
        <a:bodyPr/>
        <a:lstStyle/>
        <a:p>
          <a:r>
            <a:rPr lang="en-US"/>
            <a:t>Explore</a:t>
          </a:r>
        </a:p>
      </dgm:t>
    </dgm:pt>
    <dgm:pt modelId="{97A2CEC5-523B-4308-BC8A-EDE6D2E292A2}" type="parTrans" cxnId="{C40C7623-6A3F-4B2A-B47A-EE05557F7670}">
      <dgm:prSet/>
      <dgm:spPr/>
      <dgm:t>
        <a:bodyPr/>
        <a:lstStyle/>
        <a:p>
          <a:endParaRPr lang="en-US"/>
        </a:p>
      </dgm:t>
    </dgm:pt>
    <dgm:pt modelId="{CDA00CBA-389E-48C7-ADD9-4F42DBB3D866}" type="sibTrans" cxnId="{C40C7623-6A3F-4B2A-B47A-EE05557F7670}">
      <dgm:prSet/>
      <dgm:spPr/>
      <dgm:t>
        <a:bodyPr/>
        <a:lstStyle/>
        <a:p>
          <a:endParaRPr lang="en-US"/>
        </a:p>
      </dgm:t>
    </dgm:pt>
    <dgm:pt modelId="{E00847EE-9731-4B56-A2F2-31667AD38AD4}">
      <dgm:prSet/>
      <dgm:spPr/>
      <dgm:t>
        <a:bodyPr/>
        <a:lstStyle/>
        <a:p>
          <a:r>
            <a:rPr lang="en-US"/>
            <a:t>Explore options for transit in Plant City:</a:t>
          </a:r>
        </a:p>
      </dgm:t>
    </dgm:pt>
    <dgm:pt modelId="{53BE545C-912C-4852-95A9-5DE00F9A9035}" type="parTrans" cxnId="{BD7C79D1-ED05-42D3-A4B2-DEC15F8A634A}">
      <dgm:prSet/>
      <dgm:spPr/>
      <dgm:t>
        <a:bodyPr/>
        <a:lstStyle/>
        <a:p>
          <a:endParaRPr lang="en-US"/>
        </a:p>
      </dgm:t>
    </dgm:pt>
    <dgm:pt modelId="{29FEB826-B5D2-4FCF-A752-CBA976915843}" type="sibTrans" cxnId="{BD7C79D1-ED05-42D3-A4B2-DEC15F8A634A}">
      <dgm:prSet/>
      <dgm:spPr/>
      <dgm:t>
        <a:bodyPr/>
        <a:lstStyle/>
        <a:p>
          <a:endParaRPr lang="en-US"/>
        </a:p>
      </dgm:t>
    </dgm:pt>
    <dgm:pt modelId="{E5A4623C-4205-46EA-B575-86308B8295DF}">
      <dgm:prSet/>
      <dgm:spPr/>
      <dgm:t>
        <a:bodyPr/>
        <a:lstStyle/>
        <a:p>
          <a:r>
            <a:rPr lang="en-US"/>
            <a:t>Transit circulator to serve transit needs within Plant City</a:t>
          </a:r>
        </a:p>
      </dgm:t>
    </dgm:pt>
    <dgm:pt modelId="{56591F8A-C63B-4850-B39F-73C4E2F61622}" type="parTrans" cxnId="{8140201E-FBD1-443C-8CB7-583B2F0824C3}">
      <dgm:prSet/>
      <dgm:spPr/>
      <dgm:t>
        <a:bodyPr/>
        <a:lstStyle/>
        <a:p>
          <a:endParaRPr lang="en-US"/>
        </a:p>
      </dgm:t>
    </dgm:pt>
    <dgm:pt modelId="{E32A112D-DAA8-4478-8BB7-42CF6DCA71A1}" type="sibTrans" cxnId="{8140201E-FBD1-443C-8CB7-583B2F0824C3}">
      <dgm:prSet/>
      <dgm:spPr/>
      <dgm:t>
        <a:bodyPr/>
        <a:lstStyle/>
        <a:p>
          <a:endParaRPr lang="en-US"/>
        </a:p>
      </dgm:t>
    </dgm:pt>
    <dgm:pt modelId="{D9B8BD21-A236-4EAA-A704-F8AF94ED5E73}">
      <dgm:prSet/>
      <dgm:spPr/>
      <dgm:t>
        <a:bodyPr/>
        <a:lstStyle/>
        <a:p>
          <a:r>
            <a:rPr lang="en-US"/>
            <a:t>Express route connecting Plant City to Tampa and potentially Lakeland</a:t>
          </a:r>
        </a:p>
      </dgm:t>
    </dgm:pt>
    <dgm:pt modelId="{3C1B7B94-7162-492E-AF1E-D5C9BE59EE79}" type="parTrans" cxnId="{10068798-8553-4540-B46C-EF981A2A9929}">
      <dgm:prSet/>
      <dgm:spPr/>
      <dgm:t>
        <a:bodyPr/>
        <a:lstStyle/>
        <a:p>
          <a:endParaRPr lang="en-US"/>
        </a:p>
      </dgm:t>
    </dgm:pt>
    <dgm:pt modelId="{EC794ADF-8F4B-4B78-BFD0-32D48E7ADA31}" type="sibTrans" cxnId="{10068798-8553-4540-B46C-EF981A2A9929}">
      <dgm:prSet/>
      <dgm:spPr/>
      <dgm:t>
        <a:bodyPr/>
        <a:lstStyle/>
        <a:p>
          <a:endParaRPr lang="en-US"/>
        </a:p>
      </dgm:t>
    </dgm:pt>
    <dgm:pt modelId="{C737817C-6272-47F9-B011-E5A1952253D1}">
      <dgm:prSet/>
      <dgm:spPr/>
      <dgm:t>
        <a:bodyPr/>
        <a:lstStyle/>
        <a:p>
          <a:r>
            <a:rPr lang="en-US"/>
            <a:t>Evaluate</a:t>
          </a:r>
        </a:p>
      </dgm:t>
    </dgm:pt>
    <dgm:pt modelId="{9A66E8E9-3DA8-4B43-8025-490D3116D870}" type="parTrans" cxnId="{7BB949B6-A100-4AF2-8E57-B37CE17C61A4}">
      <dgm:prSet/>
      <dgm:spPr/>
      <dgm:t>
        <a:bodyPr/>
        <a:lstStyle/>
        <a:p>
          <a:endParaRPr lang="en-US"/>
        </a:p>
      </dgm:t>
    </dgm:pt>
    <dgm:pt modelId="{AC843107-6258-4A9D-BCA6-B1789BAC91C8}" type="sibTrans" cxnId="{7BB949B6-A100-4AF2-8E57-B37CE17C61A4}">
      <dgm:prSet/>
      <dgm:spPr/>
      <dgm:t>
        <a:bodyPr/>
        <a:lstStyle/>
        <a:p>
          <a:endParaRPr lang="en-US"/>
        </a:p>
      </dgm:t>
    </dgm:pt>
    <dgm:pt modelId="{62D00DBE-61B3-4261-B1D9-07A7BDE9E13B}">
      <dgm:prSet/>
      <dgm:spPr/>
      <dgm:t>
        <a:bodyPr/>
        <a:lstStyle/>
        <a:p>
          <a:r>
            <a:rPr lang="en-US"/>
            <a:t>Evaluate alternative routes and service based on:</a:t>
          </a:r>
        </a:p>
      </dgm:t>
    </dgm:pt>
    <dgm:pt modelId="{7CD9950F-7489-4373-8E7D-F0E0AAE7A593}" type="parTrans" cxnId="{987DA14B-3AD5-486A-8140-E77929F0322C}">
      <dgm:prSet/>
      <dgm:spPr/>
      <dgm:t>
        <a:bodyPr/>
        <a:lstStyle/>
        <a:p>
          <a:endParaRPr lang="en-US"/>
        </a:p>
      </dgm:t>
    </dgm:pt>
    <dgm:pt modelId="{1F4355D7-6AC1-4AF1-889C-716FDABF2AEF}" type="sibTrans" cxnId="{987DA14B-3AD5-486A-8140-E77929F0322C}">
      <dgm:prSet/>
      <dgm:spPr/>
      <dgm:t>
        <a:bodyPr/>
        <a:lstStyle/>
        <a:p>
          <a:endParaRPr lang="en-US"/>
        </a:p>
      </dgm:t>
    </dgm:pt>
    <dgm:pt modelId="{21E8B2F0-CBBE-46B9-9342-D4DAFF9955F1}">
      <dgm:prSet/>
      <dgm:spPr/>
      <dgm:t>
        <a:bodyPr/>
        <a:lstStyle/>
        <a:p>
          <a:r>
            <a:rPr lang="en-US"/>
            <a:t>Identify</a:t>
          </a:r>
        </a:p>
      </dgm:t>
    </dgm:pt>
    <dgm:pt modelId="{4F3C24A3-0BDE-4952-88BE-56DC152CE713}" type="parTrans" cxnId="{6841E64F-1B8B-43E1-8A75-6030ED85F891}">
      <dgm:prSet/>
      <dgm:spPr/>
      <dgm:t>
        <a:bodyPr/>
        <a:lstStyle/>
        <a:p>
          <a:endParaRPr lang="en-US"/>
        </a:p>
      </dgm:t>
    </dgm:pt>
    <dgm:pt modelId="{40B9DF91-7F37-45E1-8031-A85A59D578E4}" type="sibTrans" cxnId="{6841E64F-1B8B-43E1-8A75-6030ED85F891}">
      <dgm:prSet/>
      <dgm:spPr/>
      <dgm:t>
        <a:bodyPr/>
        <a:lstStyle/>
        <a:p>
          <a:endParaRPr lang="en-US"/>
        </a:p>
      </dgm:t>
    </dgm:pt>
    <dgm:pt modelId="{83B608D8-02D4-4E00-A0F6-5F1D2B1AE055}">
      <dgm:prSet/>
      <dgm:spPr/>
      <dgm:t>
        <a:bodyPr/>
        <a:lstStyle/>
        <a:p>
          <a:pPr>
            <a:buNone/>
          </a:pPr>
          <a:r>
            <a:rPr lang="en-US" dirty="0"/>
            <a:t>Recommend final set of proposed transit alternatives</a:t>
          </a:r>
        </a:p>
      </dgm:t>
    </dgm:pt>
    <dgm:pt modelId="{7949779B-AAC7-4BD5-B2AE-BC602B4231A2}" type="parTrans" cxnId="{BECE7EB3-A1C6-434A-A978-BF2D7D42A848}">
      <dgm:prSet/>
      <dgm:spPr/>
      <dgm:t>
        <a:bodyPr/>
        <a:lstStyle/>
        <a:p>
          <a:endParaRPr lang="en-US"/>
        </a:p>
      </dgm:t>
    </dgm:pt>
    <dgm:pt modelId="{7C8E7555-1C35-48AE-9183-63FF80CFEA86}" type="sibTrans" cxnId="{BECE7EB3-A1C6-434A-A978-BF2D7D42A848}">
      <dgm:prSet/>
      <dgm:spPr/>
      <dgm:t>
        <a:bodyPr/>
        <a:lstStyle/>
        <a:p>
          <a:endParaRPr lang="en-US"/>
        </a:p>
      </dgm:t>
    </dgm:pt>
    <dgm:pt modelId="{E2117E02-FE55-4363-84E7-FB934395AA8D}">
      <dgm:prSet/>
      <dgm:spPr/>
      <dgm:t>
        <a:bodyPr/>
        <a:lstStyle/>
        <a:p>
          <a:r>
            <a:rPr lang="en-US"/>
            <a:t>Identify areas to serve in the future to meet projected growth</a:t>
          </a:r>
        </a:p>
      </dgm:t>
    </dgm:pt>
    <dgm:pt modelId="{7E3A87BC-F347-45CE-A813-633B23CF17A9}" type="parTrans" cxnId="{87D789DA-8FBB-4002-8759-B3A0F924E10F}">
      <dgm:prSet/>
      <dgm:spPr/>
      <dgm:t>
        <a:bodyPr/>
        <a:lstStyle/>
        <a:p>
          <a:endParaRPr lang="en-US"/>
        </a:p>
      </dgm:t>
    </dgm:pt>
    <dgm:pt modelId="{3FAA137F-52CF-450C-9042-C0E50BF3502A}" type="sibTrans" cxnId="{87D789DA-8FBB-4002-8759-B3A0F924E10F}">
      <dgm:prSet/>
      <dgm:spPr/>
      <dgm:t>
        <a:bodyPr/>
        <a:lstStyle/>
        <a:p>
          <a:endParaRPr lang="en-US"/>
        </a:p>
      </dgm:t>
    </dgm:pt>
    <dgm:pt modelId="{4D905261-D567-490F-BD10-A9FAB33DE56F}">
      <dgm:prSet/>
      <dgm:spPr/>
      <dgm:t>
        <a:bodyPr/>
        <a:lstStyle/>
        <a:p>
          <a:r>
            <a:rPr lang="en-US"/>
            <a:t>Recommend</a:t>
          </a:r>
        </a:p>
      </dgm:t>
    </dgm:pt>
    <dgm:pt modelId="{948A0793-7EC8-451B-899E-77EBD1306DAA}" type="parTrans" cxnId="{9ECE54CF-2F9A-4097-AA66-CF2F3710D70D}">
      <dgm:prSet/>
      <dgm:spPr/>
      <dgm:t>
        <a:bodyPr/>
        <a:lstStyle/>
        <a:p>
          <a:endParaRPr lang="en-US"/>
        </a:p>
      </dgm:t>
    </dgm:pt>
    <dgm:pt modelId="{E38A35C7-1A5D-43F3-9C42-C46CA5391F06}" type="sibTrans" cxnId="{9ECE54CF-2F9A-4097-AA66-CF2F3710D70D}">
      <dgm:prSet/>
      <dgm:spPr/>
      <dgm:t>
        <a:bodyPr/>
        <a:lstStyle/>
        <a:p>
          <a:endParaRPr lang="en-US"/>
        </a:p>
      </dgm:t>
    </dgm:pt>
    <dgm:pt modelId="{D91F29B5-36AA-495D-8D3E-187E5A20DB2A}">
      <dgm:prSet/>
      <dgm:spPr/>
      <dgm:t>
        <a:bodyPr/>
        <a:lstStyle/>
        <a:p>
          <a:r>
            <a:rPr lang="en-US"/>
            <a:t>Costs</a:t>
          </a:r>
        </a:p>
      </dgm:t>
    </dgm:pt>
    <dgm:pt modelId="{09DCC0F5-7F32-4407-A62A-DAED5491F51A}" type="parTrans" cxnId="{3225AE71-CE7D-41F5-A4C4-A6BE226055AE}">
      <dgm:prSet/>
      <dgm:spPr/>
      <dgm:t>
        <a:bodyPr/>
        <a:lstStyle/>
        <a:p>
          <a:endParaRPr lang="en-US"/>
        </a:p>
      </dgm:t>
    </dgm:pt>
    <dgm:pt modelId="{8CCE3E71-6EBF-434D-89B1-0E4AE7F7B63C}" type="sibTrans" cxnId="{3225AE71-CE7D-41F5-A4C4-A6BE226055AE}">
      <dgm:prSet/>
      <dgm:spPr/>
      <dgm:t>
        <a:bodyPr/>
        <a:lstStyle/>
        <a:p>
          <a:endParaRPr lang="en-US"/>
        </a:p>
      </dgm:t>
    </dgm:pt>
    <dgm:pt modelId="{AABFF0C0-DEC3-41C5-8DAC-4E4E23F8C863}">
      <dgm:prSet/>
      <dgm:spPr/>
      <dgm:t>
        <a:bodyPr/>
        <a:lstStyle/>
        <a:p>
          <a:r>
            <a:rPr lang="en-US"/>
            <a:t>Potential ridership </a:t>
          </a:r>
        </a:p>
      </dgm:t>
    </dgm:pt>
    <dgm:pt modelId="{9D25E356-7B38-41F6-A6D5-6F72AB1DBDAD}" type="parTrans" cxnId="{E5405913-545F-442C-8809-F9418F8BF7C7}">
      <dgm:prSet/>
      <dgm:spPr/>
      <dgm:t>
        <a:bodyPr/>
        <a:lstStyle/>
        <a:p>
          <a:endParaRPr lang="en-US"/>
        </a:p>
      </dgm:t>
    </dgm:pt>
    <dgm:pt modelId="{E51EC2F2-1E3B-4F7E-BDAC-788F32BA494F}" type="sibTrans" cxnId="{E5405913-545F-442C-8809-F9418F8BF7C7}">
      <dgm:prSet/>
      <dgm:spPr/>
      <dgm:t>
        <a:bodyPr/>
        <a:lstStyle/>
        <a:p>
          <a:endParaRPr lang="en-US"/>
        </a:p>
      </dgm:t>
    </dgm:pt>
    <dgm:pt modelId="{098CBFAB-F350-480D-B977-C4D8EDF74EA2}">
      <dgm:prSet/>
      <dgm:spPr/>
      <dgm:t>
        <a:bodyPr/>
        <a:lstStyle/>
        <a:p>
          <a:r>
            <a:rPr lang="en-US"/>
            <a:t>And other performance measures</a:t>
          </a:r>
        </a:p>
      </dgm:t>
    </dgm:pt>
    <dgm:pt modelId="{C5A98B38-CB30-43A6-B40B-1660A4CF6524}" type="parTrans" cxnId="{646BDD4E-DDA1-48E0-BB9E-87AD2503B2E6}">
      <dgm:prSet/>
      <dgm:spPr/>
      <dgm:t>
        <a:bodyPr/>
        <a:lstStyle/>
        <a:p>
          <a:endParaRPr lang="en-US"/>
        </a:p>
      </dgm:t>
    </dgm:pt>
    <dgm:pt modelId="{117180A3-0C6D-46CE-A77E-DBDCF0C1BADD}" type="sibTrans" cxnId="{646BDD4E-DDA1-48E0-BB9E-87AD2503B2E6}">
      <dgm:prSet/>
      <dgm:spPr/>
      <dgm:t>
        <a:bodyPr/>
        <a:lstStyle/>
        <a:p>
          <a:endParaRPr lang="en-US"/>
        </a:p>
      </dgm:t>
    </dgm:pt>
    <dgm:pt modelId="{E30BFCEF-0812-4654-910A-022F5187D4A8}" type="pres">
      <dgm:prSet presAssocID="{8C35D7E2-F5A8-47A5-8763-23F00A5A6A55}" presName="Name0" presStyleCnt="0">
        <dgm:presLayoutVars>
          <dgm:dir/>
          <dgm:animLvl val="lvl"/>
          <dgm:resizeHandles val="exact"/>
        </dgm:presLayoutVars>
      </dgm:prSet>
      <dgm:spPr/>
    </dgm:pt>
    <dgm:pt modelId="{B748D8DC-A9A4-4B22-8803-BF7B2069F1FD}" type="pres">
      <dgm:prSet presAssocID="{404D15A0-17C6-47AD-AE1C-6B40A0F8E526}" presName="composite" presStyleCnt="0"/>
      <dgm:spPr/>
    </dgm:pt>
    <dgm:pt modelId="{9D90621F-958B-45C8-A67F-F16A75F02F92}" type="pres">
      <dgm:prSet presAssocID="{404D15A0-17C6-47AD-AE1C-6B40A0F8E526}" presName="parTx" presStyleLbl="alignNode1" presStyleIdx="0" presStyleCnt="4">
        <dgm:presLayoutVars>
          <dgm:chMax val="0"/>
          <dgm:chPref val="0"/>
        </dgm:presLayoutVars>
      </dgm:prSet>
      <dgm:spPr/>
    </dgm:pt>
    <dgm:pt modelId="{C4907A0E-48D5-4BCF-8ACF-93AE64635665}" type="pres">
      <dgm:prSet presAssocID="{404D15A0-17C6-47AD-AE1C-6B40A0F8E526}" presName="desTx" presStyleLbl="alignAccFollowNode1" presStyleIdx="0" presStyleCnt="4">
        <dgm:presLayoutVars/>
      </dgm:prSet>
      <dgm:spPr/>
    </dgm:pt>
    <dgm:pt modelId="{AB779192-9610-4D13-B4A3-E683FA8479C4}" type="pres">
      <dgm:prSet presAssocID="{CDA00CBA-389E-48C7-ADD9-4F42DBB3D866}" presName="space" presStyleCnt="0"/>
      <dgm:spPr/>
    </dgm:pt>
    <dgm:pt modelId="{ED7DE217-AFE5-47DF-B6F5-2015F621FDCE}" type="pres">
      <dgm:prSet presAssocID="{C737817C-6272-47F9-B011-E5A1952253D1}" presName="composite" presStyleCnt="0"/>
      <dgm:spPr/>
    </dgm:pt>
    <dgm:pt modelId="{77119710-FB74-40FB-8F42-F5941F8BB29E}" type="pres">
      <dgm:prSet presAssocID="{C737817C-6272-47F9-B011-E5A1952253D1}" presName="parTx" presStyleLbl="alignNode1" presStyleIdx="1" presStyleCnt="4">
        <dgm:presLayoutVars>
          <dgm:chMax val="0"/>
          <dgm:chPref val="0"/>
        </dgm:presLayoutVars>
      </dgm:prSet>
      <dgm:spPr/>
    </dgm:pt>
    <dgm:pt modelId="{A8EF6B4F-A4BE-4AE6-862F-0942B48FCACE}" type="pres">
      <dgm:prSet presAssocID="{C737817C-6272-47F9-B011-E5A1952253D1}" presName="desTx" presStyleLbl="alignAccFollowNode1" presStyleIdx="1" presStyleCnt="4">
        <dgm:presLayoutVars/>
      </dgm:prSet>
      <dgm:spPr/>
    </dgm:pt>
    <dgm:pt modelId="{479140C3-8D5E-4A48-A602-B3D3C48393F7}" type="pres">
      <dgm:prSet presAssocID="{AC843107-6258-4A9D-BCA6-B1789BAC91C8}" presName="space" presStyleCnt="0"/>
      <dgm:spPr/>
    </dgm:pt>
    <dgm:pt modelId="{9F9ABEB2-784C-4D39-8D70-91E98BCE79AA}" type="pres">
      <dgm:prSet presAssocID="{21E8B2F0-CBBE-46B9-9342-D4DAFF9955F1}" presName="composite" presStyleCnt="0"/>
      <dgm:spPr/>
    </dgm:pt>
    <dgm:pt modelId="{DD9B3D9B-C994-4D20-94F4-49B198A51AA2}" type="pres">
      <dgm:prSet presAssocID="{21E8B2F0-CBBE-46B9-9342-D4DAFF9955F1}" presName="parTx" presStyleLbl="alignNode1" presStyleIdx="2" presStyleCnt="4">
        <dgm:presLayoutVars>
          <dgm:chMax val="0"/>
          <dgm:chPref val="0"/>
        </dgm:presLayoutVars>
      </dgm:prSet>
      <dgm:spPr/>
    </dgm:pt>
    <dgm:pt modelId="{2E7BD0DB-7725-4A34-B68D-B83585726D13}" type="pres">
      <dgm:prSet presAssocID="{21E8B2F0-CBBE-46B9-9342-D4DAFF9955F1}" presName="desTx" presStyleLbl="alignAccFollowNode1" presStyleIdx="2" presStyleCnt="4">
        <dgm:presLayoutVars/>
      </dgm:prSet>
      <dgm:spPr/>
    </dgm:pt>
    <dgm:pt modelId="{9BFC16EE-9899-409B-86B0-0E1B617AA917}" type="pres">
      <dgm:prSet presAssocID="{40B9DF91-7F37-45E1-8031-A85A59D578E4}" presName="space" presStyleCnt="0"/>
      <dgm:spPr/>
    </dgm:pt>
    <dgm:pt modelId="{8D7B1455-48F8-476A-A11A-FD446EF8BDE3}" type="pres">
      <dgm:prSet presAssocID="{4D905261-D567-490F-BD10-A9FAB33DE56F}" presName="composite" presStyleCnt="0"/>
      <dgm:spPr/>
    </dgm:pt>
    <dgm:pt modelId="{C70B3DC1-D2B7-40CF-8C59-7D6F28EDC017}" type="pres">
      <dgm:prSet presAssocID="{4D905261-D567-490F-BD10-A9FAB33DE56F}" presName="parTx" presStyleLbl="alignNode1" presStyleIdx="3" presStyleCnt="4">
        <dgm:presLayoutVars>
          <dgm:chMax val="0"/>
          <dgm:chPref val="0"/>
        </dgm:presLayoutVars>
      </dgm:prSet>
      <dgm:spPr/>
    </dgm:pt>
    <dgm:pt modelId="{969DC915-D334-46CF-B290-5D6711DAB69F}" type="pres">
      <dgm:prSet presAssocID="{4D905261-D567-490F-BD10-A9FAB33DE56F}" presName="desTx" presStyleLbl="alignAccFollowNode1" presStyleIdx="3" presStyleCnt="4">
        <dgm:presLayoutVars/>
      </dgm:prSet>
      <dgm:spPr/>
    </dgm:pt>
  </dgm:ptLst>
  <dgm:cxnLst>
    <dgm:cxn modelId="{AAFDD904-D64E-4373-B76A-7EFA489946AB}" type="presOf" srcId="{C737817C-6272-47F9-B011-E5A1952253D1}" destId="{77119710-FB74-40FB-8F42-F5941F8BB29E}" srcOrd="0" destOrd="0" presId="urn:microsoft.com/office/officeart/2016/7/layout/ChevronBlockProcess"/>
    <dgm:cxn modelId="{E2889C07-DCAA-4E52-8C73-524D11C8BB97}" type="presOf" srcId="{E5A4623C-4205-46EA-B575-86308B8295DF}" destId="{C4907A0E-48D5-4BCF-8ACF-93AE64635665}" srcOrd="0" destOrd="1" presId="urn:microsoft.com/office/officeart/2016/7/layout/ChevronBlockProcess"/>
    <dgm:cxn modelId="{E5405913-545F-442C-8809-F9418F8BF7C7}" srcId="{62D00DBE-61B3-4261-B1D9-07A7BDE9E13B}" destId="{AABFF0C0-DEC3-41C5-8DAC-4E4E23F8C863}" srcOrd="1" destOrd="0" parTransId="{9D25E356-7B38-41F6-A6D5-6F72AB1DBDAD}" sibTransId="{E51EC2F2-1E3B-4F7E-BDAC-788F32BA494F}"/>
    <dgm:cxn modelId="{0CE2FC1B-5982-47A9-8CEE-DE35C93CF118}" type="presOf" srcId="{4D905261-D567-490F-BD10-A9FAB33DE56F}" destId="{C70B3DC1-D2B7-40CF-8C59-7D6F28EDC017}" srcOrd="0" destOrd="0" presId="urn:microsoft.com/office/officeart/2016/7/layout/ChevronBlockProcess"/>
    <dgm:cxn modelId="{DA97081E-99E5-4C8E-9197-8DA91EE6DEF3}" type="presOf" srcId="{D9B8BD21-A236-4EAA-A704-F8AF94ED5E73}" destId="{C4907A0E-48D5-4BCF-8ACF-93AE64635665}" srcOrd="0" destOrd="2" presId="urn:microsoft.com/office/officeart/2016/7/layout/ChevronBlockProcess"/>
    <dgm:cxn modelId="{8140201E-FBD1-443C-8CB7-583B2F0824C3}" srcId="{E00847EE-9731-4B56-A2F2-31667AD38AD4}" destId="{E5A4623C-4205-46EA-B575-86308B8295DF}" srcOrd="0" destOrd="0" parTransId="{56591F8A-C63B-4850-B39F-73C4E2F61622}" sibTransId="{E32A112D-DAA8-4478-8BB7-42CF6DCA71A1}"/>
    <dgm:cxn modelId="{C40C7623-6A3F-4B2A-B47A-EE05557F7670}" srcId="{8C35D7E2-F5A8-47A5-8763-23F00A5A6A55}" destId="{404D15A0-17C6-47AD-AE1C-6B40A0F8E526}" srcOrd="0" destOrd="0" parTransId="{97A2CEC5-523B-4308-BC8A-EDE6D2E292A2}" sibTransId="{CDA00CBA-389E-48C7-ADD9-4F42DBB3D866}"/>
    <dgm:cxn modelId="{DD7EC831-620A-455A-B7D3-0830FADC879D}" type="presOf" srcId="{62D00DBE-61B3-4261-B1D9-07A7BDE9E13B}" destId="{A8EF6B4F-A4BE-4AE6-862F-0942B48FCACE}" srcOrd="0" destOrd="0" presId="urn:microsoft.com/office/officeart/2016/7/layout/ChevronBlockProcess"/>
    <dgm:cxn modelId="{7206E443-BE88-47F3-AA84-CCDED489E5F0}" type="presOf" srcId="{E2117E02-FE55-4363-84E7-FB934395AA8D}" destId="{2E7BD0DB-7725-4A34-B68D-B83585726D13}" srcOrd="0" destOrd="0" presId="urn:microsoft.com/office/officeart/2016/7/layout/ChevronBlockProcess"/>
    <dgm:cxn modelId="{D8482E68-7194-4FA0-8A5E-B65A7C359D33}" type="presOf" srcId="{21E8B2F0-CBBE-46B9-9342-D4DAFF9955F1}" destId="{DD9B3D9B-C994-4D20-94F4-49B198A51AA2}" srcOrd="0" destOrd="0" presId="urn:microsoft.com/office/officeart/2016/7/layout/ChevronBlockProcess"/>
    <dgm:cxn modelId="{6D663E6A-815E-463F-BD5F-D6F048A16370}" type="presOf" srcId="{AABFF0C0-DEC3-41C5-8DAC-4E4E23F8C863}" destId="{A8EF6B4F-A4BE-4AE6-862F-0942B48FCACE}" srcOrd="0" destOrd="2" presId="urn:microsoft.com/office/officeart/2016/7/layout/ChevronBlockProcess"/>
    <dgm:cxn modelId="{987DA14B-3AD5-486A-8140-E77929F0322C}" srcId="{C737817C-6272-47F9-B011-E5A1952253D1}" destId="{62D00DBE-61B3-4261-B1D9-07A7BDE9E13B}" srcOrd="0" destOrd="0" parTransId="{7CD9950F-7489-4373-8E7D-F0E0AAE7A593}" sibTransId="{1F4355D7-6AC1-4AF1-889C-716FDABF2AEF}"/>
    <dgm:cxn modelId="{646BDD4E-DDA1-48E0-BB9E-87AD2503B2E6}" srcId="{62D00DBE-61B3-4261-B1D9-07A7BDE9E13B}" destId="{098CBFAB-F350-480D-B977-C4D8EDF74EA2}" srcOrd="2" destOrd="0" parTransId="{C5A98B38-CB30-43A6-B40B-1660A4CF6524}" sibTransId="{117180A3-0C6D-46CE-A77E-DBDCF0C1BADD}"/>
    <dgm:cxn modelId="{6841E64F-1B8B-43E1-8A75-6030ED85F891}" srcId="{8C35D7E2-F5A8-47A5-8763-23F00A5A6A55}" destId="{21E8B2F0-CBBE-46B9-9342-D4DAFF9955F1}" srcOrd="2" destOrd="0" parTransId="{4F3C24A3-0BDE-4952-88BE-56DC152CE713}" sibTransId="{40B9DF91-7F37-45E1-8031-A85A59D578E4}"/>
    <dgm:cxn modelId="{3225AE71-CE7D-41F5-A4C4-A6BE226055AE}" srcId="{62D00DBE-61B3-4261-B1D9-07A7BDE9E13B}" destId="{D91F29B5-36AA-495D-8D3E-187E5A20DB2A}" srcOrd="0" destOrd="0" parTransId="{09DCC0F5-7F32-4407-A62A-DAED5491F51A}" sibTransId="{8CCE3E71-6EBF-434D-89B1-0E4AE7F7B63C}"/>
    <dgm:cxn modelId="{10068798-8553-4540-B46C-EF981A2A9929}" srcId="{E00847EE-9731-4B56-A2F2-31667AD38AD4}" destId="{D9B8BD21-A236-4EAA-A704-F8AF94ED5E73}" srcOrd="1" destOrd="0" parTransId="{3C1B7B94-7162-492E-AF1E-D5C9BE59EE79}" sibTransId="{EC794ADF-8F4B-4B78-BFD0-32D48E7ADA31}"/>
    <dgm:cxn modelId="{BECE7EB3-A1C6-434A-A978-BF2D7D42A848}" srcId="{4D905261-D567-490F-BD10-A9FAB33DE56F}" destId="{83B608D8-02D4-4E00-A0F6-5F1D2B1AE055}" srcOrd="0" destOrd="0" parTransId="{7949779B-AAC7-4BD5-B2AE-BC602B4231A2}" sibTransId="{7C8E7555-1C35-48AE-9183-63FF80CFEA86}"/>
    <dgm:cxn modelId="{7BB949B6-A100-4AF2-8E57-B37CE17C61A4}" srcId="{8C35D7E2-F5A8-47A5-8763-23F00A5A6A55}" destId="{C737817C-6272-47F9-B011-E5A1952253D1}" srcOrd="1" destOrd="0" parTransId="{9A66E8E9-3DA8-4B43-8025-490D3116D870}" sibTransId="{AC843107-6258-4A9D-BCA6-B1789BAC91C8}"/>
    <dgm:cxn modelId="{B375D5B8-2836-4FFC-A9BF-FA959F368B93}" type="presOf" srcId="{8C35D7E2-F5A8-47A5-8763-23F00A5A6A55}" destId="{E30BFCEF-0812-4654-910A-022F5187D4A8}" srcOrd="0" destOrd="0" presId="urn:microsoft.com/office/officeart/2016/7/layout/ChevronBlockProcess"/>
    <dgm:cxn modelId="{9E5AF7BB-9AE1-4A1C-ABF2-BFAFB8F25618}" type="presOf" srcId="{404D15A0-17C6-47AD-AE1C-6B40A0F8E526}" destId="{9D90621F-958B-45C8-A67F-F16A75F02F92}" srcOrd="0" destOrd="0" presId="urn:microsoft.com/office/officeart/2016/7/layout/ChevronBlockProcess"/>
    <dgm:cxn modelId="{9ECE54CF-2F9A-4097-AA66-CF2F3710D70D}" srcId="{8C35D7E2-F5A8-47A5-8763-23F00A5A6A55}" destId="{4D905261-D567-490F-BD10-A9FAB33DE56F}" srcOrd="3" destOrd="0" parTransId="{948A0793-7EC8-451B-899E-77EBD1306DAA}" sibTransId="{E38A35C7-1A5D-43F3-9C42-C46CA5391F06}"/>
    <dgm:cxn modelId="{BD7C79D1-ED05-42D3-A4B2-DEC15F8A634A}" srcId="{404D15A0-17C6-47AD-AE1C-6B40A0F8E526}" destId="{E00847EE-9731-4B56-A2F2-31667AD38AD4}" srcOrd="0" destOrd="0" parTransId="{53BE545C-912C-4852-95A9-5DE00F9A9035}" sibTransId="{29FEB826-B5D2-4FCF-A752-CBA976915843}"/>
    <dgm:cxn modelId="{13F020D8-4C7A-4492-8061-B4BA23C10047}" type="presOf" srcId="{E00847EE-9731-4B56-A2F2-31667AD38AD4}" destId="{C4907A0E-48D5-4BCF-8ACF-93AE64635665}" srcOrd="0" destOrd="0" presId="urn:microsoft.com/office/officeart/2016/7/layout/ChevronBlockProcess"/>
    <dgm:cxn modelId="{87D789DA-8FBB-4002-8759-B3A0F924E10F}" srcId="{21E8B2F0-CBBE-46B9-9342-D4DAFF9955F1}" destId="{E2117E02-FE55-4363-84E7-FB934395AA8D}" srcOrd="0" destOrd="0" parTransId="{7E3A87BC-F347-45CE-A813-633B23CF17A9}" sibTransId="{3FAA137F-52CF-450C-9042-C0E50BF3502A}"/>
    <dgm:cxn modelId="{6E5BDFE8-8D37-4B35-B53D-35573C5C76E1}" type="presOf" srcId="{83B608D8-02D4-4E00-A0F6-5F1D2B1AE055}" destId="{969DC915-D334-46CF-B290-5D6711DAB69F}" srcOrd="0" destOrd="0" presId="urn:microsoft.com/office/officeart/2016/7/layout/ChevronBlockProcess"/>
    <dgm:cxn modelId="{FFDC63F6-78E2-4DEB-8338-EB35E7806E6F}" type="presOf" srcId="{D91F29B5-36AA-495D-8D3E-187E5A20DB2A}" destId="{A8EF6B4F-A4BE-4AE6-862F-0942B48FCACE}" srcOrd="0" destOrd="1" presId="urn:microsoft.com/office/officeart/2016/7/layout/ChevronBlockProcess"/>
    <dgm:cxn modelId="{DBB55FFA-7D2D-4E74-A7B2-F93D171C58C8}" type="presOf" srcId="{098CBFAB-F350-480D-B977-C4D8EDF74EA2}" destId="{A8EF6B4F-A4BE-4AE6-862F-0942B48FCACE}" srcOrd="0" destOrd="3" presId="urn:microsoft.com/office/officeart/2016/7/layout/ChevronBlockProcess"/>
    <dgm:cxn modelId="{B92F8390-FC2B-46D5-BC16-10F26F3B4368}" type="presParOf" srcId="{E30BFCEF-0812-4654-910A-022F5187D4A8}" destId="{B748D8DC-A9A4-4B22-8803-BF7B2069F1FD}" srcOrd="0" destOrd="0" presId="urn:microsoft.com/office/officeart/2016/7/layout/ChevronBlockProcess"/>
    <dgm:cxn modelId="{3F346363-3DD7-4016-9988-B0825A3FE467}" type="presParOf" srcId="{B748D8DC-A9A4-4B22-8803-BF7B2069F1FD}" destId="{9D90621F-958B-45C8-A67F-F16A75F02F92}" srcOrd="0" destOrd="0" presId="urn:microsoft.com/office/officeart/2016/7/layout/ChevronBlockProcess"/>
    <dgm:cxn modelId="{6E84347E-E3BD-47DF-B3C0-CCAF74D1340B}" type="presParOf" srcId="{B748D8DC-A9A4-4B22-8803-BF7B2069F1FD}" destId="{C4907A0E-48D5-4BCF-8ACF-93AE64635665}" srcOrd="1" destOrd="0" presId="urn:microsoft.com/office/officeart/2016/7/layout/ChevronBlockProcess"/>
    <dgm:cxn modelId="{E8E398A9-2839-4667-9037-212405721E1A}" type="presParOf" srcId="{E30BFCEF-0812-4654-910A-022F5187D4A8}" destId="{AB779192-9610-4D13-B4A3-E683FA8479C4}" srcOrd="1" destOrd="0" presId="urn:microsoft.com/office/officeart/2016/7/layout/ChevronBlockProcess"/>
    <dgm:cxn modelId="{9E98648D-BD96-4877-B3A9-67E2D7D0FA00}" type="presParOf" srcId="{E30BFCEF-0812-4654-910A-022F5187D4A8}" destId="{ED7DE217-AFE5-47DF-B6F5-2015F621FDCE}" srcOrd="2" destOrd="0" presId="urn:microsoft.com/office/officeart/2016/7/layout/ChevronBlockProcess"/>
    <dgm:cxn modelId="{11BFDA61-22C2-42FE-B066-084F61D9D5E4}" type="presParOf" srcId="{ED7DE217-AFE5-47DF-B6F5-2015F621FDCE}" destId="{77119710-FB74-40FB-8F42-F5941F8BB29E}" srcOrd="0" destOrd="0" presId="urn:microsoft.com/office/officeart/2016/7/layout/ChevronBlockProcess"/>
    <dgm:cxn modelId="{FC5237FD-A41F-42FE-9E12-CA081660C547}" type="presParOf" srcId="{ED7DE217-AFE5-47DF-B6F5-2015F621FDCE}" destId="{A8EF6B4F-A4BE-4AE6-862F-0942B48FCACE}" srcOrd="1" destOrd="0" presId="urn:microsoft.com/office/officeart/2016/7/layout/ChevronBlockProcess"/>
    <dgm:cxn modelId="{8F2775AA-84F7-4F24-A1B9-A0987C716BB6}" type="presParOf" srcId="{E30BFCEF-0812-4654-910A-022F5187D4A8}" destId="{479140C3-8D5E-4A48-A602-B3D3C48393F7}" srcOrd="3" destOrd="0" presId="urn:microsoft.com/office/officeart/2016/7/layout/ChevronBlockProcess"/>
    <dgm:cxn modelId="{E380B2FA-79E8-4ACD-A00F-4E9E262C307F}" type="presParOf" srcId="{E30BFCEF-0812-4654-910A-022F5187D4A8}" destId="{9F9ABEB2-784C-4D39-8D70-91E98BCE79AA}" srcOrd="4" destOrd="0" presId="urn:microsoft.com/office/officeart/2016/7/layout/ChevronBlockProcess"/>
    <dgm:cxn modelId="{7A1820A8-617A-4D0C-986F-B06E0EE1DEDE}" type="presParOf" srcId="{9F9ABEB2-784C-4D39-8D70-91E98BCE79AA}" destId="{DD9B3D9B-C994-4D20-94F4-49B198A51AA2}" srcOrd="0" destOrd="0" presId="urn:microsoft.com/office/officeart/2016/7/layout/ChevronBlockProcess"/>
    <dgm:cxn modelId="{9CE9F17A-3B05-4FB4-B640-CE97D62928D6}" type="presParOf" srcId="{9F9ABEB2-784C-4D39-8D70-91E98BCE79AA}" destId="{2E7BD0DB-7725-4A34-B68D-B83585726D13}" srcOrd="1" destOrd="0" presId="urn:microsoft.com/office/officeart/2016/7/layout/ChevronBlockProcess"/>
    <dgm:cxn modelId="{C3DC84C7-75DF-40F8-BCB0-CCB9CC28D472}" type="presParOf" srcId="{E30BFCEF-0812-4654-910A-022F5187D4A8}" destId="{9BFC16EE-9899-409B-86B0-0E1B617AA917}" srcOrd="5" destOrd="0" presId="urn:microsoft.com/office/officeart/2016/7/layout/ChevronBlockProcess"/>
    <dgm:cxn modelId="{B3FBBE93-FC5B-4F85-8C98-4A3C37E4D4F1}" type="presParOf" srcId="{E30BFCEF-0812-4654-910A-022F5187D4A8}" destId="{8D7B1455-48F8-476A-A11A-FD446EF8BDE3}" srcOrd="6" destOrd="0" presId="urn:microsoft.com/office/officeart/2016/7/layout/ChevronBlockProcess"/>
    <dgm:cxn modelId="{B9B22E65-0AB8-4843-9185-D0304021E472}" type="presParOf" srcId="{8D7B1455-48F8-476A-A11A-FD446EF8BDE3}" destId="{C70B3DC1-D2B7-40CF-8C59-7D6F28EDC017}" srcOrd="0" destOrd="0" presId="urn:microsoft.com/office/officeart/2016/7/layout/ChevronBlockProcess"/>
    <dgm:cxn modelId="{53D960A8-5CB4-4A29-9591-F44D975C0DFC}" type="presParOf" srcId="{8D7B1455-48F8-476A-A11A-FD446EF8BDE3}" destId="{969DC915-D334-46CF-B290-5D6711DAB69F}"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0621F-958B-45C8-A67F-F16A75F02F92}">
      <dsp:nvSpPr>
        <dsp:cNvPr id="0" name=""/>
        <dsp:cNvSpPr/>
      </dsp:nvSpPr>
      <dsp:spPr>
        <a:xfrm>
          <a:off x="11370" y="114598"/>
          <a:ext cx="2499466" cy="749840"/>
        </a:xfrm>
        <a:prstGeom prst="chevron">
          <a:avLst>
            <a:gd name="adj" fmla="val 30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584" tIns="92584" rIns="92584" bIns="92584" numCol="1" spcCol="1270" anchor="ctr" anchorCtr="0">
          <a:noAutofit/>
        </a:bodyPr>
        <a:lstStyle/>
        <a:p>
          <a:pPr marL="0" lvl="0" indent="0" algn="ctr" defTabSz="1111250">
            <a:lnSpc>
              <a:spcPct val="90000"/>
            </a:lnSpc>
            <a:spcBef>
              <a:spcPct val="0"/>
            </a:spcBef>
            <a:spcAft>
              <a:spcPct val="35000"/>
            </a:spcAft>
            <a:buNone/>
          </a:pPr>
          <a:r>
            <a:rPr lang="en-US" sz="2500" kern="1200"/>
            <a:t>Explore</a:t>
          </a:r>
        </a:p>
      </dsp:txBody>
      <dsp:txXfrm>
        <a:off x="236322" y="114598"/>
        <a:ext cx="2049562" cy="749840"/>
      </dsp:txXfrm>
    </dsp:sp>
    <dsp:sp modelId="{C4907A0E-48D5-4BCF-8ACF-93AE64635665}">
      <dsp:nvSpPr>
        <dsp:cNvPr id="0" name=""/>
        <dsp:cNvSpPr/>
      </dsp:nvSpPr>
      <dsp:spPr>
        <a:xfrm>
          <a:off x="11370" y="864438"/>
          <a:ext cx="2274514" cy="281843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737" tIns="179737" rIns="179737" bIns="359474" numCol="1" spcCol="1270" anchor="t" anchorCtr="0">
          <a:noAutofit/>
        </a:bodyPr>
        <a:lstStyle/>
        <a:p>
          <a:pPr marL="0" lvl="0" indent="0" algn="l" defTabSz="844550">
            <a:lnSpc>
              <a:spcPct val="90000"/>
            </a:lnSpc>
            <a:spcBef>
              <a:spcPct val="0"/>
            </a:spcBef>
            <a:spcAft>
              <a:spcPct val="35000"/>
            </a:spcAft>
            <a:buNone/>
          </a:pPr>
          <a:r>
            <a:rPr lang="en-US" sz="1900" kern="1200"/>
            <a:t>Explore options for transit in Plant City:</a:t>
          </a:r>
        </a:p>
        <a:p>
          <a:pPr marL="114300" lvl="1" indent="-114300" algn="l" defTabSz="666750">
            <a:lnSpc>
              <a:spcPct val="90000"/>
            </a:lnSpc>
            <a:spcBef>
              <a:spcPct val="0"/>
            </a:spcBef>
            <a:spcAft>
              <a:spcPct val="15000"/>
            </a:spcAft>
            <a:buChar char="•"/>
          </a:pPr>
          <a:r>
            <a:rPr lang="en-US" sz="1500" kern="1200"/>
            <a:t>Transit circulator to serve transit needs within Plant City</a:t>
          </a:r>
        </a:p>
        <a:p>
          <a:pPr marL="114300" lvl="1" indent="-114300" algn="l" defTabSz="666750">
            <a:lnSpc>
              <a:spcPct val="90000"/>
            </a:lnSpc>
            <a:spcBef>
              <a:spcPct val="0"/>
            </a:spcBef>
            <a:spcAft>
              <a:spcPct val="15000"/>
            </a:spcAft>
            <a:buChar char="•"/>
          </a:pPr>
          <a:r>
            <a:rPr lang="en-US" sz="1500" kern="1200"/>
            <a:t>Express route connecting Plant City to Tampa and potentially Lakeland</a:t>
          </a:r>
        </a:p>
      </dsp:txBody>
      <dsp:txXfrm>
        <a:off x="11370" y="864438"/>
        <a:ext cx="2274514" cy="2818432"/>
      </dsp:txXfrm>
    </dsp:sp>
    <dsp:sp modelId="{77119710-FB74-40FB-8F42-F5941F8BB29E}">
      <dsp:nvSpPr>
        <dsp:cNvPr id="0" name=""/>
        <dsp:cNvSpPr/>
      </dsp:nvSpPr>
      <dsp:spPr>
        <a:xfrm>
          <a:off x="2461522" y="114598"/>
          <a:ext cx="2499466" cy="749840"/>
        </a:xfrm>
        <a:prstGeom prst="chevron">
          <a:avLst>
            <a:gd name="adj" fmla="val 30000"/>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584" tIns="92584" rIns="92584" bIns="92584" numCol="1" spcCol="1270" anchor="ctr" anchorCtr="0">
          <a:noAutofit/>
        </a:bodyPr>
        <a:lstStyle/>
        <a:p>
          <a:pPr marL="0" lvl="0" indent="0" algn="ctr" defTabSz="1111250">
            <a:lnSpc>
              <a:spcPct val="90000"/>
            </a:lnSpc>
            <a:spcBef>
              <a:spcPct val="0"/>
            </a:spcBef>
            <a:spcAft>
              <a:spcPct val="35000"/>
            </a:spcAft>
            <a:buNone/>
          </a:pPr>
          <a:r>
            <a:rPr lang="en-US" sz="2500" kern="1200"/>
            <a:t>Evaluate</a:t>
          </a:r>
        </a:p>
      </dsp:txBody>
      <dsp:txXfrm>
        <a:off x="2686474" y="114598"/>
        <a:ext cx="2049562" cy="749840"/>
      </dsp:txXfrm>
    </dsp:sp>
    <dsp:sp modelId="{A8EF6B4F-A4BE-4AE6-862F-0942B48FCACE}">
      <dsp:nvSpPr>
        <dsp:cNvPr id="0" name=""/>
        <dsp:cNvSpPr/>
      </dsp:nvSpPr>
      <dsp:spPr>
        <a:xfrm>
          <a:off x="2461522" y="864438"/>
          <a:ext cx="2274514" cy="281843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737" tIns="179737" rIns="179737" bIns="359474" numCol="1" spcCol="1270" anchor="t" anchorCtr="0">
          <a:noAutofit/>
        </a:bodyPr>
        <a:lstStyle/>
        <a:p>
          <a:pPr marL="0" lvl="0" indent="0" algn="l" defTabSz="844550">
            <a:lnSpc>
              <a:spcPct val="90000"/>
            </a:lnSpc>
            <a:spcBef>
              <a:spcPct val="0"/>
            </a:spcBef>
            <a:spcAft>
              <a:spcPct val="35000"/>
            </a:spcAft>
            <a:buNone/>
          </a:pPr>
          <a:r>
            <a:rPr lang="en-US" sz="1900" kern="1200"/>
            <a:t>Evaluate alternative routes and service based on:</a:t>
          </a:r>
        </a:p>
        <a:p>
          <a:pPr marL="114300" lvl="1" indent="-114300" algn="l" defTabSz="666750">
            <a:lnSpc>
              <a:spcPct val="90000"/>
            </a:lnSpc>
            <a:spcBef>
              <a:spcPct val="0"/>
            </a:spcBef>
            <a:spcAft>
              <a:spcPct val="15000"/>
            </a:spcAft>
            <a:buChar char="•"/>
          </a:pPr>
          <a:r>
            <a:rPr lang="en-US" sz="1500" kern="1200"/>
            <a:t>Costs</a:t>
          </a:r>
        </a:p>
        <a:p>
          <a:pPr marL="114300" lvl="1" indent="-114300" algn="l" defTabSz="666750">
            <a:lnSpc>
              <a:spcPct val="90000"/>
            </a:lnSpc>
            <a:spcBef>
              <a:spcPct val="0"/>
            </a:spcBef>
            <a:spcAft>
              <a:spcPct val="15000"/>
            </a:spcAft>
            <a:buChar char="•"/>
          </a:pPr>
          <a:r>
            <a:rPr lang="en-US" sz="1500" kern="1200"/>
            <a:t>Potential ridership </a:t>
          </a:r>
        </a:p>
        <a:p>
          <a:pPr marL="114300" lvl="1" indent="-114300" algn="l" defTabSz="666750">
            <a:lnSpc>
              <a:spcPct val="90000"/>
            </a:lnSpc>
            <a:spcBef>
              <a:spcPct val="0"/>
            </a:spcBef>
            <a:spcAft>
              <a:spcPct val="15000"/>
            </a:spcAft>
            <a:buChar char="•"/>
          </a:pPr>
          <a:r>
            <a:rPr lang="en-US" sz="1500" kern="1200"/>
            <a:t>And other performance measures</a:t>
          </a:r>
        </a:p>
      </dsp:txBody>
      <dsp:txXfrm>
        <a:off x="2461522" y="864438"/>
        <a:ext cx="2274514" cy="2818432"/>
      </dsp:txXfrm>
    </dsp:sp>
    <dsp:sp modelId="{DD9B3D9B-C994-4D20-94F4-49B198A51AA2}">
      <dsp:nvSpPr>
        <dsp:cNvPr id="0" name=""/>
        <dsp:cNvSpPr/>
      </dsp:nvSpPr>
      <dsp:spPr>
        <a:xfrm>
          <a:off x="4911673" y="114598"/>
          <a:ext cx="2499466" cy="749840"/>
        </a:xfrm>
        <a:prstGeom prst="chevron">
          <a:avLst>
            <a:gd name="adj" fmla="val 30000"/>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584" tIns="92584" rIns="92584" bIns="92584" numCol="1" spcCol="1270" anchor="ctr" anchorCtr="0">
          <a:noAutofit/>
        </a:bodyPr>
        <a:lstStyle/>
        <a:p>
          <a:pPr marL="0" lvl="0" indent="0" algn="ctr" defTabSz="1111250">
            <a:lnSpc>
              <a:spcPct val="90000"/>
            </a:lnSpc>
            <a:spcBef>
              <a:spcPct val="0"/>
            </a:spcBef>
            <a:spcAft>
              <a:spcPct val="35000"/>
            </a:spcAft>
            <a:buNone/>
          </a:pPr>
          <a:r>
            <a:rPr lang="en-US" sz="2500" kern="1200"/>
            <a:t>Identify</a:t>
          </a:r>
        </a:p>
      </dsp:txBody>
      <dsp:txXfrm>
        <a:off x="5136625" y="114598"/>
        <a:ext cx="2049562" cy="749840"/>
      </dsp:txXfrm>
    </dsp:sp>
    <dsp:sp modelId="{2E7BD0DB-7725-4A34-B68D-B83585726D13}">
      <dsp:nvSpPr>
        <dsp:cNvPr id="0" name=""/>
        <dsp:cNvSpPr/>
      </dsp:nvSpPr>
      <dsp:spPr>
        <a:xfrm>
          <a:off x="4911673" y="864438"/>
          <a:ext cx="2274514" cy="2818432"/>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737" tIns="179737" rIns="179737" bIns="359474" numCol="1" spcCol="1270" anchor="t" anchorCtr="0">
          <a:noAutofit/>
        </a:bodyPr>
        <a:lstStyle/>
        <a:p>
          <a:pPr marL="0" lvl="0" indent="0" algn="l" defTabSz="844550">
            <a:lnSpc>
              <a:spcPct val="90000"/>
            </a:lnSpc>
            <a:spcBef>
              <a:spcPct val="0"/>
            </a:spcBef>
            <a:spcAft>
              <a:spcPct val="35000"/>
            </a:spcAft>
            <a:buNone/>
          </a:pPr>
          <a:r>
            <a:rPr lang="en-US" sz="1900" kern="1200"/>
            <a:t>Identify areas to serve in the future to meet projected growth</a:t>
          </a:r>
        </a:p>
      </dsp:txBody>
      <dsp:txXfrm>
        <a:off x="4911673" y="864438"/>
        <a:ext cx="2274514" cy="2818432"/>
      </dsp:txXfrm>
    </dsp:sp>
    <dsp:sp modelId="{C70B3DC1-D2B7-40CF-8C59-7D6F28EDC017}">
      <dsp:nvSpPr>
        <dsp:cNvPr id="0" name=""/>
        <dsp:cNvSpPr/>
      </dsp:nvSpPr>
      <dsp:spPr>
        <a:xfrm>
          <a:off x="7361825" y="114598"/>
          <a:ext cx="2499466" cy="749840"/>
        </a:xfrm>
        <a:prstGeom prst="chevron">
          <a:avLst>
            <a:gd name="adj" fmla="val 30000"/>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584" tIns="92584" rIns="92584" bIns="92584" numCol="1" spcCol="1270" anchor="ctr" anchorCtr="0">
          <a:noAutofit/>
        </a:bodyPr>
        <a:lstStyle/>
        <a:p>
          <a:pPr marL="0" lvl="0" indent="0" algn="ctr" defTabSz="1111250">
            <a:lnSpc>
              <a:spcPct val="90000"/>
            </a:lnSpc>
            <a:spcBef>
              <a:spcPct val="0"/>
            </a:spcBef>
            <a:spcAft>
              <a:spcPct val="35000"/>
            </a:spcAft>
            <a:buNone/>
          </a:pPr>
          <a:r>
            <a:rPr lang="en-US" sz="2500" kern="1200"/>
            <a:t>Recommend</a:t>
          </a:r>
        </a:p>
      </dsp:txBody>
      <dsp:txXfrm>
        <a:off x="7586777" y="114598"/>
        <a:ext cx="2049562" cy="749840"/>
      </dsp:txXfrm>
    </dsp:sp>
    <dsp:sp modelId="{969DC915-D334-46CF-B290-5D6711DAB69F}">
      <dsp:nvSpPr>
        <dsp:cNvPr id="0" name=""/>
        <dsp:cNvSpPr/>
      </dsp:nvSpPr>
      <dsp:spPr>
        <a:xfrm>
          <a:off x="7361825" y="864438"/>
          <a:ext cx="2274514" cy="281843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737" tIns="179737" rIns="179737" bIns="359474" numCol="1" spcCol="1270" anchor="t" anchorCtr="0">
          <a:noAutofit/>
        </a:bodyPr>
        <a:lstStyle/>
        <a:p>
          <a:pPr marL="0" lvl="0" indent="0" algn="l" defTabSz="844550">
            <a:lnSpc>
              <a:spcPct val="90000"/>
            </a:lnSpc>
            <a:spcBef>
              <a:spcPct val="0"/>
            </a:spcBef>
            <a:spcAft>
              <a:spcPct val="35000"/>
            </a:spcAft>
            <a:buNone/>
          </a:pPr>
          <a:r>
            <a:rPr lang="en-US" sz="1900" kern="1200" dirty="0"/>
            <a:t>Recommend final set of proposed transit alternatives</a:t>
          </a:r>
        </a:p>
      </dsp:txBody>
      <dsp:txXfrm>
        <a:off x="7361825" y="864438"/>
        <a:ext cx="2274514" cy="2818432"/>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908376E4-9866-4122-AA99-244E7B46477E}" type="datetimeFigureOut">
              <a:rPr lang="en-US" smtClean="0"/>
              <a:t>8/26/2020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6D137DD-6912-4579-B3BA-45F633DE445A}" type="slidenum">
              <a:rPr lang="en-US" smtClean="0"/>
              <a:t>‹#›</a:t>
            </a:fld>
            <a:endParaRPr lang="en-US"/>
          </a:p>
        </p:txBody>
      </p:sp>
    </p:spTree>
    <p:extLst>
      <p:ext uri="{BB962C8B-B14F-4D97-AF65-F5344CB8AC3E}">
        <p14:creationId xmlns:p14="http://schemas.microsoft.com/office/powerpoint/2010/main" val="104384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everybody. </a:t>
            </a:r>
            <a:r>
              <a:rPr lang="en-US" sz="1200" b="1" kern="1200" dirty="0">
                <a:solidFill>
                  <a:schemeClr val="tx1"/>
                </a:solidFill>
                <a:effectLst/>
                <a:latin typeface="+mn-lt"/>
                <a:ea typeface="+mn-ea"/>
                <a:cs typeface="+mn-cs"/>
              </a:rPr>
              <a:t>Welcome to the Plant City Transit Study Virtual Open House Live Presentation. </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Today we will be presenting the virtual open house and walking you through the project website where you can see the different rooms and provide your feedback.</a:t>
            </a:r>
          </a:p>
          <a:p>
            <a:r>
              <a:rPr lang="en-US" sz="1200" kern="1200" dirty="0">
                <a:solidFill>
                  <a:schemeClr val="tx1"/>
                </a:solidFill>
                <a:effectLst/>
                <a:latin typeface="+mn-lt"/>
                <a:ea typeface="+mn-ea"/>
                <a:cs typeface="+mn-cs"/>
              </a:rPr>
              <a:t>I am Vishaka Shiva Raman, MPO staff. </a:t>
            </a:r>
          </a:p>
          <a:p>
            <a:r>
              <a:rPr lang="en-US" sz="1200" kern="1200" dirty="0">
                <a:solidFill>
                  <a:schemeClr val="tx1"/>
                </a:solidFill>
                <a:effectLst/>
                <a:latin typeface="+mn-lt"/>
                <a:ea typeface="+mn-ea"/>
                <a:cs typeface="+mn-cs"/>
              </a:rPr>
              <a:t>I have with me Nicole McCleary from HART who is my </a:t>
            </a:r>
            <a:r>
              <a:rPr lang="en-US" sz="1200" kern="1200" dirty="0" err="1">
                <a:solidFill>
                  <a:schemeClr val="tx1"/>
                </a:solidFill>
                <a:effectLst/>
                <a:latin typeface="+mn-lt"/>
                <a:ea typeface="+mn-ea"/>
                <a:cs typeface="+mn-cs"/>
              </a:rPr>
              <a:t>coproject</a:t>
            </a:r>
            <a:r>
              <a:rPr lang="en-US" sz="1200" kern="1200" dirty="0">
                <a:solidFill>
                  <a:schemeClr val="tx1"/>
                </a:solidFill>
                <a:effectLst/>
                <a:latin typeface="+mn-lt"/>
                <a:ea typeface="+mn-ea"/>
                <a:cs typeface="+mn-cs"/>
              </a:rPr>
              <a:t> manager and </a:t>
            </a:r>
          </a:p>
          <a:p>
            <a:r>
              <a:rPr lang="en-US" sz="1200" kern="1200" dirty="0">
                <a:solidFill>
                  <a:schemeClr val="tx1"/>
                </a:solidFill>
                <a:effectLst/>
                <a:latin typeface="+mn-lt"/>
                <a:ea typeface="+mn-ea"/>
                <a:cs typeface="+mn-cs"/>
              </a:rPr>
              <a:t>Sarah McKinley from MPO. </a:t>
            </a:r>
          </a:p>
          <a:p>
            <a:r>
              <a:rPr lang="en-US" sz="1200" kern="1200" dirty="0">
                <a:solidFill>
                  <a:schemeClr val="tx1"/>
                </a:solidFill>
                <a:effectLst/>
                <a:latin typeface="+mn-lt"/>
                <a:ea typeface="+mn-ea"/>
                <a:cs typeface="+mn-cs"/>
              </a:rPr>
              <a:t>Other staff for supporting me.</a:t>
            </a:r>
          </a:p>
          <a:p>
            <a:r>
              <a:rPr lang="en-US" sz="1200" kern="1200" dirty="0">
                <a:solidFill>
                  <a:schemeClr val="tx1"/>
                </a:solidFill>
                <a:effectLst/>
                <a:latin typeface="+mn-lt"/>
                <a:ea typeface="+mn-ea"/>
                <a:cs typeface="+mn-cs"/>
              </a:rPr>
              <a:t>At any time you can raise your hands for questions. I will pause after every section for questions if you might have but will take more questions at the end of the presentation</a:t>
            </a:r>
          </a:p>
          <a:p>
            <a:r>
              <a:rPr lang="en-US" sz="1200" kern="1200" dirty="0">
                <a:solidFill>
                  <a:schemeClr val="tx1"/>
                </a:solidFill>
                <a:effectLst/>
                <a:latin typeface="+mn-lt"/>
                <a:ea typeface="+mn-ea"/>
                <a:cs typeface="+mn-cs"/>
              </a:rPr>
              <a:t>With this I will move on to the presentation</a:t>
            </a:r>
          </a:p>
        </p:txBody>
      </p:sp>
      <p:sp>
        <p:nvSpPr>
          <p:cNvPr id="4" name="Slide Number Placeholder 3"/>
          <p:cNvSpPr>
            <a:spLocks noGrp="1"/>
          </p:cNvSpPr>
          <p:nvPr>
            <p:ph type="sldNum" sz="quarter" idx="5"/>
          </p:nvPr>
        </p:nvSpPr>
        <p:spPr/>
        <p:txBody>
          <a:bodyPr/>
          <a:lstStyle/>
          <a:p>
            <a:fld id="{26D137DD-6912-4579-B3BA-45F633DE445A}" type="slidenum">
              <a:rPr lang="en-US" smtClean="0"/>
              <a:t>1</a:t>
            </a:fld>
            <a:endParaRPr lang="en-US"/>
          </a:p>
        </p:txBody>
      </p:sp>
    </p:spTree>
    <p:extLst>
      <p:ext uri="{BB962C8B-B14F-4D97-AF65-F5344CB8AC3E}">
        <p14:creationId xmlns:p14="http://schemas.microsoft.com/office/powerpoint/2010/main" val="274290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33333"/>
                </a:solidFill>
                <a:effectLst/>
                <a:latin typeface="&amp;quot"/>
              </a:rPr>
              <a:t>Plant City was also previously served by the Strawberry Connector, a community circulator that took residents to work, shopping, recreational, and other trips. Service began on March 19, 2001 through a mutual cooperation agreement between Plant City and HART. Funding for this service was provided by a grant under the Congestion Mitigation and Air Quality Improvement Program (CMAQ), which was designed to promote the shift from single occupant vehicles (SOVs) to a fixed route transportation service. From 2001 to June 2005, the service was operated by HART. Plant City operated the service from June 6, 2005 to the end of operation in June of 2008. In the final year of service, the Strawberry Express experienced an annual ridership of over 37000 riders and 12.3 riders per hour. Ridership was at its peak in the early days of the service when it was provided fare-free, but as fares increased, ridership decreased. Ridership also increased as wait times between buses decreased to every 30 minutes.</a:t>
            </a:r>
          </a:p>
          <a:p>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10</a:t>
            </a:fld>
            <a:endParaRPr lang="en-US"/>
          </a:p>
        </p:txBody>
      </p:sp>
    </p:spTree>
    <p:extLst>
      <p:ext uri="{BB962C8B-B14F-4D97-AF65-F5344CB8AC3E}">
        <p14:creationId xmlns:p14="http://schemas.microsoft.com/office/powerpoint/2010/main" val="1542469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33333"/>
                </a:solidFill>
                <a:effectLst/>
                <a:latin typeface="&amp;quot"/>
              </a:rPr>
              <a:t>Route 28X was a commuter express service operated by HART from 2010 to 2017. It operated along I-4 and connected Tampa to the western edge of Plant City. It exited I-4 at Thonotosassa Rd to pick up and drop off passengers at a Park and Ride stop at the Mount Zion Assembly of God. The peak of annual ridership was in 2012 with 14,363 riders, with an average of 17.3 riders per bus trip. Initially the service provided two pickups and drop-offs per day but was cut down to one pickup and drop-off per day in 2012. In 2017, the year service was cut, there was a total ridership of 7,474 riders and an average of 15.1 riders per bus trip. It was removed from service in 2017 during the Mission Max Comprehensive Operations Analysis in which service throughout Hillsborough County was scaled back due to budget restraints.</a:t>
            </a:r>
          </a:p>
          <a:p>
            <a:pPr algn="l"/>
            <a:r>
              <a:rPr lang="en-US" b="1" i="0" u="none" strike="noStrike" dirty="0">
                <a:solidFill>
                  <a:srgbClr val="333333"/>
                </a:solidFill>
                <a:effectLst/>
                <a:latin typeface="&amp;quot"/>
              </a:rPr>
              <a:t>We can take any questions at this time if you have. </a:t>
            </a:r>
          </a:p>
          <a:p>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11</a:t>
            </a:fld>
            <a:endParaRPr lang="en-US"/>
          </a:p>
        </p:txBody>
      </p:sp>
    </p:spTree>
    <p:extLst>
      <p:ext uri="{BB962C8B-B14F-4D97-AF65-F5344CB8AC3E}">
        <p14:creationId xmlns:p14="http://schemas.microsoft.com/office/powerpoint/2010/main" val="1640350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Vishaka will talk </a:t>
            </a:r>
          </a:p>
          <a:p>
            <a:r>
              <a:rPr lang="en-US" dirty="0"/>
              <a:t>This transit study included an analysis of existing conditions and travel market characteristics of people living and working in Plant City. This information helped to inform the proposed transit options and routes. </a:t>
            </a:r>
          </a:p>
        </p:txBody>
      </p:sp>
      <p:sp>
        <p:nvSpPr>
          <p:cNvPr id="4" name="Slide Number Placeholder 3"/>
          <p:cNvSpPr>
            <a:spLocks noGrp="1"/>
          </p:cNvSpPr>
          <p:nvPr>
            <p:ph type="sldNum" sz="quarter" idx="5"/>
          </p:nvPr>
        </p:nvSpPr>
        <p:spPr/>
        <p:txBody>
          <a:bodyPr/>
          <a:lstStyle/>
          <a:p>
            <a:fld id="{26D137DD-6912-4579-B3BA-45F633DE445A}" type="slidenum">
              <a:rPr lang="en-US" smtClean="0"/>
              <a:t>12</a:t>
            </a:fld>
            <a:endParaRPr lang="en-US"/>
          </a:p>
        </p:txBody>
      </p:sp>
    </p:spTree>
    <p:extLst>
      <p:ext uri="{BB962C8B-B14F-4D97-AF65-F5344CB8AC3E}">
        <p14:creationId xmlns:p14="http://schemas.microsoft.com/office/powerpoint/2010/main" val="274512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existing conditions tab where you can find more information about where Plant City residents live and work. This will help to understand who would benefit from transit the most. Click on the existing conditions report to read more.</a:t>
            </a:r>
          </a:p>
        </p:txBody>
      </p:sp>
      <p:sp>
        <p:nvSpPr>
          <p:cNvPr id="4" name="Slide Number Placeholder 3"/>
          <p:cNvSpPr>
            <a:spLocks noGrp="1"/>
          </p:cNvSpPr>
          <p:nvPr>
            <p:ph type="sldNum" sz="quarter" idx="5"/>
          </p:nvPr>
        </p:nvSpPr>
        <p:spPr/>
        <p:txBody>
          <a:bodyPr/>
          <a:lstStyle/>
          <a:p>
            <a:fld id="{26D137DD-6912-4579-B3BA-45F633DE445A}" type="slidenum">
              <a:rPr lang="en-US" smtClean="0"/>
              <a:t>13</a:t>
            </a:fld>
            <a:endParaRPr lang="en-US"/>
          </a:p>
        </p:txBody>
      </p:sp>
    </p:spTree>
    <p:extLst>
      <p:ext uri="{BB962C8B-B14F-4D97-AF65-F5344CB8AC3E}">
        <p14:creationId xmlns:p14="http://schemas.microsoft.com/office/powerpoint/2010/main" val="121258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U.S. Census Bureau, there are over 17,000 primary jobs in Plant City. We developed this using the US Census tool called ON the MAP. </a:t>
            </a:r>
          </a:p>
          <a:p>
            <a:r>
              <a:rPr lang="en-US" dirty="0"/>
              <a:t>\</a:t>
            </a:r>
          </a:p>
          <a:p>
            <a:r>
              <a:rPr lang="en-US" dirty="0"/>
              <a:t> Over 13,000 people live in Plant City but work outside of the city. Over 16,000 Live outside of Plant City but work in the City. Only about 2500 people both live and work in Plant City.</a:t>
            </a:r>
          </a:p>
          <a:p>
            <a:r>
              <a:rPr lang="en-US" dirty="0"/>
              <a:t>Primary jobs are your highest paying job.</a:t>
            </a:r>
          </a:p>
        </p:txBody>
      </p:sp>
      <p:sp>
        <p:nvSpPr>
          <p:cNvPr id="4" name="Slide Number Placeholder 3"/>
          <p:cNvSpPr>
            <a:spLocks noGrp="1"/>
          </p:cNvSpPr>
          <p:nvPr>
            <p:ph type="sldNum" sz="quarter" idx="5"/>
          </p:nvPr>
        </p:nvSpPr>
        <p:spPr/>
        <p:txBody>
          <a:bodyPr/>
          <a:lstStyle/>
          <a:p>
            <a:fld id="{26D137DD-6912-4579-B3BA-45F633DE445A}" type="slidenum">
              <a:rPr lang="en-US" smtClean="0"/>
              <a:t>14</a:t>
            </a:fld>
            <a:endParaRPr lang="en-US"/>
          </a:p>
        </p:txBody>
      </p:sp>
    </p:spTree>
    <p:extLst>
      <p:ext uri="{BB962C8B-B14F-4D97-AF65-F5344CB8AC3E}">
        <p14:creationId xmlns:p14="http://schemas.microsoft.com/office/powerpoint/2010/main" val="379386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where Plant City residents work, Tampa is the top place, followed by Plant City and Lakeland.</a:t>
            </a:r>
          </a:p>
        </p:txBody>
      </p:sp>
      <p:sp>
        <p:nvSpPr>
          <p:cNvPr id="4" name="Slide Number Placeholder 3"/>
          <p:cNvSpPr>
            <a:spLocks noGrp="1"/>
          </p:cNvSpPr>
          <p:nvPr>
            <p:ph type="sldNum" sz="quarter" idx="5"/>
          </p:nvPr>
        </p:nvSpPr>
        <p:spPr/>
        <p:txBody>
          <a:bodyPr/>
          <a:lstStyle/>
          <a:p>
            <a:fld id="{26D137DD-6912-4579-B3BA-45F633DE445A}" type="slidenum">
              <a:rPr lang="en-US" smtClean="0"/>
              <a:t>15</a:t>
            </a:fld>
            <a:endParaRPr lang="en-US"/>
          </a:p>
        </p:txBody>
      </p:sp>
    </p:spTree>
    <p:extLst>
      <p:ext uri="{BB962C8B-B14F-4D97-AF65-F5344CB8AC3E}">
        <p14:creationId xmlns:p14="http://schemas.microsoft.com/office/powerpoint/2010/main" val="78074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where Plant City workers live, most live in Plant City. This is followed by Lakeland and Brandon. </a:t>
            </a:r>
          </a:p>
        </p:txBody>
      </p:sp>
      <p:sp>
        <p:nvSpPr>
          <p:cNvPr id="4" name="Slide Number Placeholder 3"/>
          <p:cNvSpPr>
            <a:spLocks noGrp="1"/>
          </p:cNvSpPr>
          <p:nvPr>
            <p:ph type="sldNum" sz="quarter" idx="5"/>
          </p:nvPr>
        </p:nvSpPr>
        <p:spPr/>
        <p:txBody>
          <a:bodyPr/>
          <a:lstStyle/>
          <a:p>
            <a:fld id="{26D137DD-6912-4579-B3BA-45F633DE445A}" type="slidenum">
              <a:rPr lang="en-US" smtClean="0"/>
              <a:t>16</a:t>
            </a:fld>
            <a:endParaRPr lang="en-US"/>
          </a:p>
        </p:txBody>
      </p:sp>
    </p:spTree>
    <p:extLst>
      <p:ext uri="{BB962C8B-B14F-4D97-AF65-F5344CB8AC3E}">
        <p14:creationId xmlns:p14="http://schemas.microsoft.com/office/powerpoint/2010/main" val="2221725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shown on this slide shows the percentage of households with no vehicle by Census Tract. The darker areas have higher percentages of households with no vehicle. These are areas where transit service is more likely to see higher ridership</a:t>
            </a:r>
          </a:p>
          <a:p>
            <a:r>
              <a:rPr lang="en-US" dirty="0"/>
              <a:t>  84% of workers drive alone, and the mean travel time is 23.6 minutes. 18% of Plant City residents travel less than 10 minutes to work. 1.5% of households in Plant City do not own a vehicle. The map shown on this slide shows the percentage of households with no vehicle by Census Tract. The darker areas have higher percentages of households with no vehicle. These are areas where transit service is more likely to see higher ridership. </a:t>
            </a:r>
          </a:p>
        </p:txBody>
      </p:sp>
      <p:sp>
        <p:nvSpPr>
          <p:cNvPr id="4" name="Slide Number Placeholder 3"/>
          <p:cNvSpPr>
            <a:spLocks noGrp="1"/>
          </p:cNvSpPr>
          <p:nvPr>
            <p:ph type="sldNum" sz="quarter" idx="5"/>
          </p:nvPr>
        </p:nvSpPr>
        <p:spPr/>
        <p:txBody>
          <a:bodyPr/>
          <a:lstStyle/>
          <a:p>
            <a:fld id="{26D137DD-6912-4579-B3BA-45F633DE445A}" type="slidenum">
              <a:rPr lang="en-US" smtClean="0"/>
              <a:t>17</a:t>
            </a:fld>
            <a:endParaRPr lang="en-US"/>
          </a:p>
        </p:txBody>
      </p:sp>
    </p:spTree>
    <p:extLst>
      <p:ext uri="{BB962C8B-B14F-4D97-AF65-F5344CB8AC3E}">
        <p14:creationId xmlns:p14="http://schemas.microsoft.com/office/powerpoint/2010/main" val="197258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also looked at the Communities of Concern as defined above. The darker areas have more characteristics as shown. (point to the map) </a:t>
            </a:r>
          </a:p>
          <a:p>
            <a:r>
              <a:rPr lang="en-US" dirty="0"/>
              <a:t>This almost overlaps with the Zero car HH map. These areas are potentially more likely to need access to transit and would provide higher ridership than other parts of Plant City.</a:t>
            </a:r>
          </a:p>
        </p:txBody>
      </p:sp>
      <p:sp>
        <p:nvSpPr>
          <p:cNvPr id="4" name="Slide Number Placeholder 3"/>
          <p:cNvSpPr>
            <a:spLocks noGrp="1"/>
          </p:cNvSpPr>
          <p:nvPr>
            <p:ph type="sldNum" sz="quarter" idx="5"/>
          </p:nvPr>
        </p:nvSpPr>
        <p:spPr/>
        <p:txBody>
          <a:bodyPr/>
          <a:lstStyle/>
          <a:p>
            <a:fld id="{26D137DD-6912-4579-B3BA-45F633DE445A}" type="slidenum">
              <a:rPr lang="en-US" smtClean="0"/>
              <a:t>18</a:t>
            </a:fld>
            <a:endParaRPr lang="en-US"/>
          </a:p>
        </p:txBody>
      </p:sp>
    </p:spTree>
    <p:extLst>
      <p:ext uri="{BB962C8B-B14F-4D97-AF65-F5344CB8AC3E}">
        <p14:creationId xmlns:p14="http://schemas.microsoft.com/office/powerpoint/2010/main" val="129670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Sunshine Line is the only service that is currently available to residents who qualify. These trips help people meet their daily needs such as groceries, medical appointments, or community centers.</a:t>
            </a:r>
          </a:p>
          <a:p>
            <a:endParaRPr lang="en-US" dirty="0"/>
          </a:p>
          <a:p>
            <a:r>
              <a:rPr lang="en-US" dirty="0"/>
              <a:t>The Sunshine Line is a service provided by Hillsborough County that provides door-to-door service for certain types of trips for people who qualify. People who qualify meet certain criteria such as seniors, lower income, disabilities, or others.. The map on the slide shows the top Sunshine Line trip origins (where people get picked up) and the highest destinations (where people get dropped off). These are potential locations that could be served by a circulator service.</a:t>
            </a:r>
          </a:p>
          <a:p>
            <a:endParaRPr lang="en-US" dirty="0"/>
          </a:p>
          <a:p>
            <a:r>
              <a:rPr lang="en-US" b="1" dirty="0"/>
              <a:t>We can take any questions after this</a:t>
            </a:r>
          </a:p>
        </p:txBody>
      </p:sp>
      <p:sp>
        <p:nvSpPr>
          <p:cNvPr id="4" name="Slide Number Placeholder 3"/>
          <p:cNvSpPr>
            <a:spLocks noGrp="1"/>
          </p:cNvSpPr>
          <p:nvPr>
            <p:ph type="sldNum" sz="quarter" idx="5"/>
          </p:nvPr>
        </p:nvSpPr>
        <p:spPr/>
        <p:txBody>
          <a:bodyPr/>
          <a:lstStyle/>
          <a:p>
            <a:fld id="{26D137DD-6912-4579-B3BA-45F633DE445A}" type="slidenum">
              <a:rPr lang="en-US" smtClean="0"/>
              <a:t>19</a:t>
            </a:fld>
            <a:endParaRPr lang="en-US"/>
          </a:p>
        </p:txBody>
      </p:sp>
    </p:spTree>
    <p:extLst>
      <p:ext uri="{BB962C8B-B14F-4D97-AF65-F5344CB8AC3E}">
        <p14:creationId xmlns:p14="http://schemas.microsoft.com/office/powerpoint/2010/main" val="1540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Virtual Open House main page. This is how the main page will look like. The address is given at the bottom of this page. Please take your time reviewing the materials presented in this open house, starting with the Study Overview tab. Then you will work your way through each tab or room, reviewing the text, exhibits, and video recordings. </a:t>
            </a:r>
          </a:p>
          <a:p>
            <a:r>
              <a:rPr lang="en-US" dirty="0"/>
              <a:t>Throughout the open house there are opportunities to gather feedback and preferences on how you move around Plant City and what types of transit options you would like to see in the future. Please fill out the survey which will help us to understand the needs better.</a:t>
            </a:r>
          </a:p>
          <a:p>
            <a:r>
              <a:rPr lang="en-US" dirty="0"/>
              <a:t>If you have questions, contact info is provided at the bottom of the page. Let’s get started!</a:t>
            </a:r>
          </a:p>
          <a:p>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2</a:t>
            </a:fld>
            <a:endParaRPr lang="en-US"/>
          </a:p>
        </p:txBody>
      </p:sp>
    </p:spTree>
    <p:extLst>
      <p:ext uri="{BB962C8B-B14F-4D97-AF65-F5344CB8AC3E}">
        <p14:creationId xmlns:p14="http://schemas.microsoft.com/office/powerpoint/2010/main" val="3649789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Nicole will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researched the previous transit service that was provided in the early 2000s to understand what worked well and what could be modified in future transit service. Plant City was previously served by two transit options, including a commuter express bus (Route 28X) and a local circulator called the Strawberry Connector.  </a:t>
            </a:r>
          </a:p>
        </p:txBody>
      </p:sp>
      <p:sp>
        <p:nvSpPr>
          <p:cNvPr id="4" name="Slide Number Placeholder 3"/>
          <p:cNvSpPr>
            <a:spLocks noGrp="1"/>
          </p:cNvSpPr>
          <p:nvPr>
            <p:ph type="sldNum" sz="quarter" idx="5"/>
          </p:nvPr>
        </p:nvSpPr>
        <p:spPr/>
        <p:txBody>
          <a:bodyPr/>
          <a:lstStyle/>
          <a:p>
            <a:fld id="{26D137DD-6912-4579-B3BA-45F633DE445A}" type="slidenum">
              <a:rPr lang="en-US" smtClean="0"/>
              <a:t>20</a:t>
            </a:fld>
            <a:endParaRPr lang="en-US"/>
          </a:p>
        </p:txBody>
      </p:sp>
    </p:spTree>
    <p:extLst>
      <p:ext uri="{BB962C8B-B14F-4D97-AF65-F5344CB8AC3E}">
        <p14:creationId xmlns:p14="http://schemas.microsoft.com/office/powerpoint/2010/main" val="448587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Transit Land Use and Density tab will look like. Where you will get more idea about the population and employment patterns. </a:t>
            </a:r>
          </a:p>
        </p:txBody>
      </p:sp>
      <p:sp>
        <p:nvSpPr>
          <p:cNvPr id="4" name="Slide Number Placeholder 3"/>
          <p:cNvSpPr>
            <a:spLocks noGrp="1"/>
          </p:cNvSpPr>
          <p:nvPr>
            <p:ph type="sldNum" sz="quarter" idx="5"/>
          </p:nvPr>
        </p:nvSpPr>
        <p:spPr/>
        <p:txBody>
          <a:bodyPr/>
          <a:lstStyle/>
          <a:p>
            <a:fld id="{26D137DD-6912-4579-B3BA-45F633DE445A}" type="slidenum">
              <a:rPr lang="en-US" smtClean="0"/>
              <a:t>21</a:t>
            </a:fld>
            <a:endParaRPr lang="en-US"/>
          </a:p>
        </p:txBody>
      </p:sp>
    </p:spTree>
    <p:extLst>
      <p:ext uri="{BB962C8B-B14F-4D97-AF65-F5344CB8AC3E}">
        <p14:creationId xmlns:p14="http://schemas.microsoft.com/office/powerpoint/2010/main" val="4052009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2018, there are more than 39000 residents in PC. Population density is very essential to support transit service</a:t>
            </a:r>
          </a:p>
          <a:p>
            <a:r>
              <a:rPr lang="en-US" dirty="0"/>
              <a:t>The downtown core is mostly residential, and density varies from 5 to 2.5 residents per acre as you move away from downtown, it further reduces to 1.5 per acre beyond the city core.</a:t>
            </a:r>
          </a:p>
          <a:p>
            <a:endParaRPr lang="en-US" dirty="0"/>
          </a:p>
          <a:p>
            <a:r>
              <a:rPr lang="en-US" dirty="0"/>
              <a:t>Just FYI The Hillsborough MPO forecasts that by 2045, Plant City’s population may reach 75,400 people, a nearly 50 percent increase over present day figures</a:t>
            </a:r>
          </a:p>
        </p:txBody>
      </p:sp>
      <p:sp>
        <p:nvSpPr>
          <p:cNvPr id="4" name="Slide Number Placeholder 3"/>
          <p:cNvSpPr>
            <a:spLocks noGrp="1"/>
          </p:cNvSpPr>
          <p:nvPr>
            <p:ph type="sldNum" sz="quarter" idx="5"/>
          </p:nvPr>
        </p:nvSpPr>
        <p:spPr/>
        <p:txBody>
          <a:bodyPr/>
          <a:lstStyle/>
          <a:p>
            <a:fld id="{26D137DD-6912-4579-B3BA-45F633DE445A}" type="slidenum">
              <a:rPr lang="en-US" smtClean="0"/>
              <a:t>22</a:t>
            </a:fld>
            <a:endParaRPr lang="en-US"/>
          </a:p>
        </p:txBody>
      </p:sp>
    </p:spTree>
    <p:extLst>
      <p:ext uri="{BB962C8B-B14F-4D97-AF65-F5344CB8AC3E}">
        <p14:creationId xmlns:p14="http://schemas.microsoft.com/office/powerpoint/2010/main" val="397072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17000 jobs as of 2018 </a:t>
            </a:r>
          </a:p>
          <a:p>
            <a:r>
              <a:rPr lang="en-US" dirty="0"/>
              <a:t>Employment center concentrated in downtown core, and reduces from core.</a:t>
            </a:r>
          </a:p>
          <a:p>
            <a:r>
              <a:rPr lang="en-US" dirty="0"/>
              <a:t>Biggest employer is Hospital</a:t>
            </a:r>
          </a:p>
          <a:p>
            <a:r>
              <a:rPr lang="en-US" dirty="0"/>
              <a:t>Almost all of the areas along the Plant City boundary have employment densities of less than 1 employee per acre</a:t>
            </a:r>
          </a:p>
          <a:p>
            <a:r>
              <a:rPr lang="en-US" dirty="0"/>
              <a:t>The Hillsborough MPO forecasts that by 2045, Plant City’s employment may reach 88,400, an 80 percent increase over present day figures. Much of the growth is concentrated along the eastern boundary of the study area, and the eastern border of Hillsborough County.</a:t>
            </a:r>
          </a:p>
          <a:p>
            <a:r>
              <a:rPr lang="en-US" b="1" dirty="0"/>
              <a:t>From here we move on to the alternative analysis. </a:t>
            </a:r>
          </a:p>
          <a:p>
            <a:r>
              <a:rPr lang="en-US" b="0" dirty="0"/>
              <a:t>Moving to Vishaka</a:t>
            </a:r>
          </a:p>
        </p:txBody>
      </p:sp>
      <p:sp>
        <p:nvSpPr>
          <p:cNvPr id="4" name="Slide Number Placeholder 3"/>
          <p:cNvSpPr>
            <a:spLocks noGrp="1"/>
          </p:cNvSpPr>
          <p:nvPr>
            <p:ph type="sldNum" sz="quarter" idx="5"/>
          </p:nvPr>
        </p:nvSpPr>
        <p:spPr/>
        <p:txBody>
          <a:bodyPr/>
          <a:lstStyle/>
          <a:p>
            <a:fld id="{26D137DD-6912-4579-B3BA-45F633DE445A}" type="slidenum">
              <a:rPr lang="en-US" smtClean="0"/>
              <a:t>23</a:t>
            </a:fld>
            <a:endParaRPr lang="en-US"/>
          </a:p>
        </p:txBody>
      </p:sp>
    </p:spTree>
    <p:extLst>
      <p:ext uri="{BB962C8B-B14F-4D97-AF65-F5344CB8AC3E}">
        <p14:creationId xmlns:p14="http://schemas.microsoft.com/office/powerpoint/2010/main" val="481839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Vishaka </a:t>
            </a:r>
            <a:r>
              <a:rPr lang="en-US" dirty="0"/>
              <a:t>– </a:t>
            </a:r>
          </a:p>
          <a:p>
            <a:r>
              <a:rPr lang="en-US" dirty="0"/>
              <a:t>A local circulator service was one of the transit service options evaluated as part of this study.  The alternatives evaluated were developed through input from stakeholders, the public, and research on the previous circulator service. </a:t>
            </a:r>
          </a:p>
        </p:txBody>
      </p:sp>
      <p:sp>
        <p:nvSpPr>
          <p:cNvPr id="4" name="Slide Number Placeholder 3"/>
          <p:cNvSpPr>
            <a:spLocks noGrp="1"/>
          </p:cNvSpPr>
          <p:nvPr>
            <p:ph type="sldNum" sz="quarter" idx="5"/>
          </p:nvPr>
        </p:nvSpPr>
        <p:spPr/>
        <p:txBody>
          <a:bodyPr/>
          <a:lstStyle/>
          <a:p>
            <a:fld id="{26D137DD-6912-4579-B3BA-45F633DE445A}" type="slidenum">
              <a:rPr lang="en-US" smtClean="0"/>
              <a:t>24</a:t>
            </a:fld>
            <a:endParaRPr lang="en-US"/>
          </a:p>
        </p:txBody>
      </p:sp>
    </p:spTree>
    <p:extLst>
      <p:ext uri="{BB962C8B-B14F-4D97-AF65-F5344CB8AC3E}">
        <p14:creationId xmlns:p14="http://schemas.microsoft.com/office/powerpoint/2010/main" val="303456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local circulator tab where you can see the various alternatives that the study team analyzed. Please provide your feedback at the bottom of the page</a:t>
            </a:r>
          </a:p>
        </p:txBody>
      </p:sp>
      <p:sp>
        <p:nvSpPr>
          <p:cNvPr id="4" name="Slide Number Placeholder 3"/>
          <p:cNvSpPr>
            <a:spLocks noGrp="1"/>
          </p:cNvSpPr>
          <p:nvPr>
            <p:ph type="sldNum" sz="quarter" idx="5"/>
          </p:nvPr>
        </p:nvSpPr>
        <p:spPr/>
        <p:txBody>
          <a:bodyPr/>
          <a:lstStyle/>
          <a:p>
            <a:fld id="{26D137DD-6912-4579-B3BA-45F633DE445A}" type="slidenum">
              <a:rPr lang="en-US" smtClean="0"/>
              <a:t>25</a:t>
            </a:fld>
            <a:endParaRPr lang="en-US"/>
          </a:p>
        </p:txBody>
      </p:sp>
    </p:spTree>
    <p:extLst>
      <p:ext uri="{BB962C8B-B14F-4D97-AF65-F5344CB8AC3E}">
        <p14:creationId xmlns:p14="http://schemas.microsoft.com/office/powerpoint/2010/main" val="3537499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stakeholder meetings and public input, these 3 goals were identified to help guide the identification of circulator route alternatives. </a:t>
            </a:r>
          </a:p>
        </p:txBody>
      </p:sp>
      <p:sp>
        <p:nvSpPr>
          <p:cNvPr id="4" name="Slide Number Placeholder 3"/>
          <p:cNvSpPr>
            <a:spLocks noGrp="1"/>
          </p:cNvSpPr>
          <p:nvPr>
            <p:ph type="sldNum" sz="quarter" idx="5"/>
          </p:nvPr>
        </p:nvSpPr>
        <p:spPr/>
        <p:txBody>
          <a:bodyPr/>
          <a:lstStyle/>
          <a:p>
            <a:fld id="{26D137DD-6912-4579-B3BA-45F633DE445A}" type="slidenum">
              <a:rPr lang="en-US" smtClean="0"/>
              <a:t>26</a:t>
            </a:fld>
            <a:endParaRPr lang="en-US"/>
          </a:p>
        </p:txBody>
      </p:sp>
    </p:spTree>
    <p:extLst>
      <p:ext uri="{BB962C8B-B14F-4D97-AF65-F5344CB8AC3E}">
        <p14:creationId xmlns:p14="http://schemas.microsoft.com/office/powerpoint/2010/main" val="557161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evaluate the circulator options, the following assumptions were made</a:t>
            </a:r>
          </a:p>
          <a:p>
            <a:r>
              <a:rPr lang="en-US" sz="1200" b="0" i="0" kern="1200" dirty="0">
                <a:solidFill>
                  <a:schemeClr val="tx1"/>
                </a:solidFill>
                <a:effectLst/>
                <a:latin typeface="+mn-lt"/>
                <a:ea typeface="+mn-ea"/>
                <a:cs typeface="+mn-cs"/>
              </a:rPr>
              <a:t>You will only qualify for </a:t>
            </a:r>
            <a:r>
              <a:rPr lang="en-US" sz="1200" b="1" i="0" kern="1200" dirty="0">
                <a:solidFill>
                  <a:schemeClr val="tx1"/>
                </a:solidFill>
                <a:effectLst/>
                <a:latin typeface="+mn-lt"/>
                <a:ea typeface="+mn-ea"/>
                <a:cs typeface="+mn-cs"/>
              </a:rPr>
              <a:t>paratransit</a:t>
            </a:r>
            <a:r>
              <a:rPr lang="en-US" sz="1200" b="0" i="0" kern="1200" dirty="0">
                <a:solidFill>
                  <a:schemeClr val="tx1"/>
                </a:solidFill>
                <a:effectLst/>
                <a:latin typeface="+mn-lt"/>
                <a:ea typeface="+mn-ea"/>
                <a:cs typeface="+mn-cs"/>
              </a:rPr>
              <a:t> if you have difficulty using public transportation because of your disability to provide door to door service.</a:t>
            </a:r>
            <a:br>
              <a:rPr lang="en-US" dirty="0"/>
            </a:br>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27</a:t>
            </a:fld>
            <a:endParaRPr lang="en-US"/>
          </a:p>
        </p:txBody>
      </p:sp>
    </p:spTree>
    <p:extLst>
      <p:ext uri="{BB962C8B-B14F-4D97-AF65-F5344CB8AC3E}">
        <p14:creationId xmlns:p14="http://schemas.microsoft.com/office/powerpoint/2010/main" val="381646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first option evaluated, option A, is a combination of two of the more popular routes (70 and 71) from the previous service. This option would be one route with one bus that arrives every 60 minutes. The roundtrip runtime would be about 50 minutes and it would connect the residences and hospitals, downtown to the hospital, Strawberry Festival Grounds, and shopping plazas along Redman Pkwy.</a:t>
            </a:r>
          </a:p>
        </p:txBody>
      </p:sp>
      <p:sp>
        <p:nvSpPr>
          <p:cNvPr id="4" name="Slide Number Placeholder 3"/>
          <p:cNvSpPr>
            <a:spLocks noGrp="1"/>
          </p:cNvSpPr>
          <p:nvPr>
            <p:ph type="sldNum" sz="quarter" idx="5"/>
          </p:nvPr>
        </p:nvSpPr>
        <p:spPr/>
        <p:txBody>
          <a:bodyPr/>
          <a:lstStyle/>
          <a:p>
            <a:fld id="{26D137DD-6912-4579-B3BA-45F633DE445A}" type="slidenum">
              <a:rPr lang="en-US" smtClean="0"/>
              <a:t>28</a:t>
            </a:fld>
            <a:endParaRPr lang="en-US"/>
          </a:p>
        </p:txBody>
      </p:sp>
    </p:spTree>
    <p:extLst>
      <p:ext uri="{BB962C8B-B14F-4D97-AF65-F5344CB8AC3E}">
        <p14:creationId xmlns:p14="http://schemas.microsoft.com/office/powerpoint/2010/main" val="1253009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service would cost roughly $600-650K per year with an additional paratransit cost of $72K to 78K per year. </a:t>
            </a:r>
          </a:p>
          <a:p>
            <a:pPr marL="0" indent="0">
              <a:buFont typeface="Arial" panose="020B0604020202020204" pitchFamily="34" charset="0"/>
              <a:buNone/>
            </a:pPr>
            <a:r>
              <a:rPr lang="en-US" dirty="0"/>
              <a:t>It will serve 10,000 people within ½ mile radius.</a:t>
            </a:r>
          </a:p>
        </p:txBody>
      </p:sp>
      <p:sp>
        <p:nvSpPr>
          <p:cNvPr id="4" name="Slide Number Placeholder 3"/>
          <p:cNvSpPr>
            <a:spLocks noGrp="1"/>
          </p:cNvSpPr>
          <p:nvPr>
            <p:ph type="sldNum" sz="quarter" idx="5"/>
          </p:nvPr>
        </p:nvSpPr>
        <p:spPr/>
        <p:txBody>
          <a:bodyPr/>
          <a:lstStyle/>
          <a:p>
            <a:fld id="{26D137DD-6912-4579-B3BA-45F633DE445A}" type="slidenum">
              <a:rPr lang="en-US" smtClean="0"/>
              <a:t>29</a:t>
            </a:fld>
            <a:endParaRPr lang="en-US"/>
          </a:p>
        </p:txBody>
      </p:sp>
    </p:spTree>
    <p:extLst>
      <p:ext uri="{BB962C8B-B14F-4D97-AF65-F5344CB8AC3E}">
        <p14:creationId xmlns:p14="http://schemas.microsoft.com/office/powerpoint/2010/main" val="184240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an idea about the study, The Plant City Transit Study is being led by the Hillsborough MPO, in partnership with (HART) Hillsborough Area Regional Transit Authority and Plant City</a:t>
            </a:r>
          </a:p>
        </p:txBody>
      </p:sp>
      <p:sp>
        <p:nvSpPr>
          <p:cNvPr id="4" name="Slide Number Placeholder 3"/>
          <p:cNvSpPr>
            <a:spLocks noGrp="1"/>
          </p:cNvSpPr>
          <p:nvPr>
            <p:ph type="sldNum" sz="quarter" idx="5"/>
          </p:nvPr>
        </p:nvSpPr>
        <p:spPr/>
        <p:txBody>
          <a:bodyPr/>
          <a:lstStyle/>
          <a:p>
            <a:fld id="{26D137DD-6912-4579-B3BA-45F633DE445A}" type="slidenum">
              <a:rPr lang="en-US" smtClean="0"/>
              <a:t>3</a:t>
            </a:fld>
            <a:endParaRPr lang="en-US"/>
          </a:p>
        </p:txBody>
      </p:sp>
    </p:spTree>
    <p:extLst>
      <p:ext uri="{BB962C8B-B14F-4D97-AF65-F5344CB8AC3E}">
        <p14:creationId xmlns:p14="http://schemas.microsoft.com/office/powerpoint/2010/main" val="177802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second option splits the first option into two routes and expands the areas reached by transit service. </a:t>
            </a:r>
          </a:p>
        </p:txBody>
      </p:sp>
      <p:sp>
        <p:nvSpPr>
          <p:cNvPr id="4" name="Slide Number Placeholder 3"/>
          <p:cNvSpPr>
            <a:spLocks noGrp="1"/>
          </p:cNvSpPr>
          <p:nvPr>
            <p:ph type="sldNum" sz="quarter" idx="5"/>
          </p:nvPr>
        </p:nvSpPr>
        <p:spPr/>
        <p:txBody>
          <a:bodyPr/>
          <a:lstStyle/>
          <a:p>
            <a:fld id="{26D137DD-6912-4579-B3BA-45F633DE445A}" type="slidenum">
              <a:rPr lang="en-US" smtClean="0"/>
              <a:t>30</a:t>
            </a:fld>
            <a:endParaRPr lang="en-US"/>
          </a:p>
        </p:txBody>
      </p:sp>
    </p:spTree>
    <p:extLst>
      <p:ext uri="{BB962C8B-B14F-4D97-AF65-F5344CB8AC3E}">
        <p14:creationId xmlns:p14="http://schemas.microsoft.com/office/powerpoint/2010/main" val="2438917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first route in Option B would start from downtown near McCall park and head west along Baker St toward the Strawberry Festival Grounds. And the residential area just to the west. It would loop back east passing by the hospital and the medical offices along Alexander St. It would cut back east towards downtown along Grant St and Ball St, and finally up Collins St to McCall Park.</a:t>
            </a:r>
          </a:p>
        </p:txBody>
      </p:sp>
      <p:sp>
        <p:nvSpPr>
          <p:cNvPr id="4" name="Slide Number Placeholder 3"/>
          <p:cNvSpPr>
            <a:spLocks noGrp="1"/>
          </p:cNvSpPr>
          <p:nvPr>
            <p:ph type="sldNum" sz="quarter" idx="5"/>
          </p:nvPr>
        </p:nvSpPr>
        <p:spPr/>
        <p:txBody>
          <a:bodyPr/>
          <a:lstStyle/>
          <a:p>
            <a:fld id="{26D137DD-6912-4579-B3BA-45F633DE445A}" type="slidenum">
              <a:rPr lang="en-US" smtClean="0"/>
              <a:t>31</a:t>
            </a:fld>
            <a:endParaRPr lang="en-US"/>
          </a:p>
        </p:txBody>
      </p:sp>
    </p:spTree>
    <p:extLst>
      <p:ext uri="{BB962C8B-B14F-4D97-AF65-F5344CB8AC3E}">
        <p14:creationId xmlns:p14="http://schemas.microsoft.com/office/powerpoint/2010/main" val="1738699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 would arrive every 30 min with a round trip travel time of 26 min. The annual cost of the service would be between $600-650K per year, plus paratransit costs of $72-78K annually. </a:t>
            </a:r>
          </a:p>
        </p:txBody>
      </p:sp>
      <p:sp>
        <p:nvSpPr>
          <p:cNvPr id="4" name="Slide Number Placeholder 3"/>
          <p:cNvSpPr>
            <a:spLocks noGrp="1"/>
          </p:cNvSpPr>
          <p:nvPr>
            <p:ph type="sldNum" sz="quarter" idx="5"/>
          </p:nvPr>
        </p:nvSpPr>
        <p:spPr/>
        <p:txBody>
          <a:bodyPr/>
          <a:lstStyle/>
          <a:p>
            <a:fld id="{26D137DD-6912-4579-B3BA-45F633DE445A}" type="slidenum">
              <a:rPr lang="en-US" smtClean="0"/>
              <a:t>32</a:t>
            </a:fld>
            <a:endParaRPr lang="en-US"/>
          </a:p>
        </p:txBody>
      </p:sp>
    </p:spTree>
    <p:extLst>
      <p:ext uri="{BB962C8B-B14F-4D97-AF65-F5344CB8AC3E}">
        <p14:creationId xmlns:p14="http://schemas.microsoft.com/office/powerpoint/2010/main" val="3715509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second route in option B would also start near McCall Park in downtown. It would head south down Collins St towards the shopping plazas along Redman Pkwy. It was deviated to pass more closely by Plant City High School and then back to Redman Pkwy to the Walmart. It would then head back up Redman Pkwy and head east along </a:t>
            </a:r>
            <a:r>
              <a:rPr lang="en-US" dirty="0" err="1"/>
              <a:t>Alsobrook</a:t>
            </a:r>
            <a:r>
              <a:rPr lang="en-US" dirty="0"/>
              <a:t> to reach the residential area between Maryland Ave and Collins St. It would then head west along Baker St and back down Collins St to McCall Park.</a:t>
            </a:r>
          </a:p>
        </p:txBody>
      </p:sp>
      <p:sp>
        <p:nvSpPr>
          <p:cNvPr id="4" name="Slide Number Placeholder 3"/>
          <p:cNvSpPr>
            <a:spLocks noGrp="1"/>
          </p:cNvSpPr>
          <p:nvPr>
            <p:ph type="sldNum" sz="quarter" idx="5"/>
          </p:nvPr>
        </p:nvSpPr>
        <p:spPr/>
        <p:txBody>
          <a:bodyPr/>
          <a:lstStyle/>
          <a:p>
            <a:fld id="{26D137DD-6912-4579-B3BA-45F633DE445A}" type="slidenum">
              <a:rPr lang="en-US" smtClean="0"/>
              <a:t>33</a:t>
            </a:fld>
            <a:endParaRPr lang="en-US"/>
          </a:p>
        </p:txBody>
      </p:sp>
    </p:spTree>
    <p:extLst>
      <p:ext uri="{BB962C8B-B14F-4D97-AF65-F5344CB8AC3E}">
        <p14:creationId xmlns:p14="http://schemas.microsoft.com/office/powerpoint/2010/main" val="4270744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route would arrive every 40 min with a round trip travel time of 30 min. The annual cost would be in the range of $520K to 570K with a paratransit cost of $62K-68K per year.</a:t>
            </a:r>
          </a:p>
        </p:txBody>
      </p:sp>
      <p:sp>
        <p:nvSpPr>
          <p:cNvPr id="4" name="Slide Number Placeholder 3"/>
          <p:cNvSpPr>
            <a:spLocks noGrp="1"/>
          </p:cNvSpPr>
          <p:nvPr>
            <p:ph type="sldNum" sz="quarter" idx="5"/>
          </p:nvPr>
        </p:nvSpPr>
        <p:spPr/>
        <p:txBody>
          <a:bodyPr/>
          <a:lstStyle/>
          <a:p>
            <a:fld id="{26D137DD-6912-4579-B3BA-45F633DE445A}" type="slidenum">
              <a:rPr lang="en-US" smtClean="0"/>
              <a:t>34</a:t>
            </a:fld>
            <a:endParaRPr lang="en-US"/>
          </a:p>
        </p:txBody>
      </p:sp>
    </p:spTree>
    <p:extLst>
      <p:ext uri="{BB962C8B-B14F-4D97-AF65-F5344CB8AC3E}">
        <p14:creationId xmlns:p14="http://schemas.microsoft.com/office/powerpoint/2010/main" val="2435215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comparing the two circulator options, Option A would cost about half as much as Option B. However Option B reaches a greater number of people and jobs within a half-mile radius. </a:t>
            </a:r>
          </a:p>
        </p:txBody>
      </p:sp>
      <p:sp>
        <p:nvSpPr>
          <p:cNvPr id="4" name="Slide Number Placeholder 3"/>
          <p:cNvSpPr>
            <a:spLocks noGrp="1"/>
          </p:cNvSpPr>
          <p:nvPr>
            <p:ph type="sldNum" sz="quarter" idx="5"/>
          </p:nvPr>
        </p:nvSpPr>
        <p:spPr/>
        <p:txBody>
          <a:bodyPr/>
          <a:lstStyle/>
          <a:p>
            <a:fld id="{26D137DD-6912-4579-B3BA-45F633DE445A}" type="slidenum">
              <a:rPr lang="en-US" smtClean="0"/>
              <a:t>35</a:t>
            </a:fld>
            <a:endParaRPr lang="en-US"/>
          </a:p>
        </p:txBody>
      </p:sp>
    </p:spTree>
    <p:extLst>
      <p:ext uri="{BB962C8B-B14F-4D97-AF65-F5344CB8AC3E}">
        <p14:creationId xmlns:p14="http://schemas.microsoft.com/office/powerpoint/2010/main" val="128903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3</a:t>
            </a:r>
            <a:r>
              <a:rPr lang="en-US" baseline="30000" dirty="0"/>
              <a:t>rd</a:t>
            </a:r>
            <a:r>
              <a:rPr lang="en-US" dirty="0"/>
              <a:t> Option to consider is an on-demand flex route similar to the Downtowner in downtown Tampa. This was discussed through conversations and presentations with Plant City as an attractive alternative. For comparison, the Downtowner in Tampa costs approximately $1.6M per year to operate with 6 vehicles covering an area of 2 square miles</a:t>
            </a:r>
            <a:r>
              <a:rPr lang="en-US" b="1" dirty="0"/>
              <a:t>. </a:t>
            </a:r>
            <a:r>
              <a:rPr lang="en-US" b="1" i="0" dirty="0"/>
              <a:t>In Tampa, this </a:t>
            </a:r>
            <a:r>
              <a:rPr lang="en-US" b="1" dirty="0"/>
              <a:t>service is partially funded with grant funds from FDOT.</a:t>
            </a:r>
          </a:p>
        </p:txBody>
      </p:sp>
      <p:sp>
        <p:nvSpPr>
          <p:cNvPr id="4" name="Slide Number Placeholder 3"/>
          <p:cNvSpPr>
            <a:spLocks noGrp="1"/>
          </p:cNvSpPr>
          <p:nvPr>
            <p:ph type="sldNum" sz="quarter" idx="5"/>
          </p:nvPr>
        </p:nvSpPr>
        <p:spPr/>
        <p:txBody>
          <a:bodyPr/>
          <a:lstStyle/>
          <a:p>
            <a:fld id="{26D137DD-6912-4579-B3BA-45F633DE445A}" type="slidenum">
              <a:rPr lang="en-US" smtClean="0"/>
              <a:t>36</a:t>
            </a:fld>
            <a:endParaRPr lang="en-US"/>
          </a:p>
        </p:txBody>
      </p:sp>
    </p:spTree>
    <p:extLst>
      <p:ext uri="{BB962C8B-B14F-4D97-AF65-F5344CB8AC3E}">
        <p14:creationId xmlns:p14="http://schemas.microsoft.com/office/powerpoint/2010/main" val="208324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roughly the service area covered by the Downtowner in Tampa. – 2 </a:t>
            </a:r>
            <a:r>
              <a:rPr lang="en-US" dirty="0" err="1"/>
              <a:t>sq</a:t>
            </a:r>
            <a:r>
              <a:rPr lang="en-US" dirty="0"/>
              <a:t> miles</a:t>
            </a:r>
          </a:p>
        </p:txBody>
      </p:sp>
      <p:sp>
        <p:nvSpPr>
          <p:cNvPr id="4" name="Slide Number Placeholder 3"/>
          <p:cNvSpPr>
            <a:spLocks noGrp="1"/>
          </p:cNvSpPr>
          <p:nvPr>
            <p:ph type="sldNum" sz="quarter" idx="5"/>
          </p:nvPr>
        </p:nvSpPr>
        <p:spPr/>
        <p:txBody>
          <a:bodyPr/>
          <a:lstStyle/>
          <a:p>
            <a:fld id="{26D137DD-6912-4579-B3BA-45F633DE445A}" type="slidenum">
              <a:rPr lang="en-US" smtClean="0"/>
              <a:t>37</a:t>
            </a:fld>
            <a:endParaRPr lang="en-US"/>
          </a:p>
        </p:txBody>
      </p:sp>
    </p:spTree>
    <p:extLst>
      <p:ext uri="{BB962C8B-B14F-4D97-AF65-F5344CB8AC3E}">
        <p14:creationId xmlns:p14="http://schemas.microsoft.com/office/powerpoint/2010/main" val="1016994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size area at the same scale in Plant City if the downtowner were to operate in Plant City. By comparison, there is a much smaller number of people in this area than in downtown Tampa, so ridership would likely be lower than the Downtowner sees in Tampa. Expanding beyond these boundaries would add additional costs to the $1.6M per year operating cost.</a:t>
            </a:r>
          </a:p>
          <a:p>
            <a:r>
              <a:rPr lang="en-US" dirty="0"/>
              <a:t>If you have any questions at this time, we can take them.  </a:t>
            </a:r>
          </a:p>
          <a:p>
            <a:r>
              <a:rPr lang="en-US" dirty="0"/>
              <a:t>Handing it over to Nicole.</a:t>
            </a:r>
          </a:p>
        </p:txBody>
      </p:sp>
      <p:sp>
        <p:nvSpPr>
          <p:cNvPr id="4" name="Slide Number Placeholder 3"/>
          <p:cNvSpPr>
            <a:spLocks noGrp="1"/>
          </p:cNvSpPr>
          <p:nvPr>
            <p:ph type="sldNum" sz="quarter" idx="5"/>
          </p:nvPr>
        </p:nvSpPr>
        <p:spPr/>
        <p:txBody>
          <a:bodyPr/>
          <a:lstStyle/>
          <a:p>
            <a:fld id="{26D137DD-6912-4579-B3BA-45F633DE445A}" type="slidenum">
              <a:rPr lang="en-US" smtClean="0"/>
              <a:t>38</a:t>
            </a:fld>
            <a:endParaRPr lang="en-US"/>
          </a:p>
        </p:txBody>
      </p:sp>
    </p:spTree>
    <p:extLst>
      <p:ext uri="{BB962C8B-B14F-4D97-AF65-F5344CB8AC3E}">
        <p14:creationId xmlns:p14="http://schemas.microsoft.com/office/powerpoint/2010/main" val="24711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Nicole will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limited stop service was one of the transit service options evaluated as part of this study.  The alternatives evaluated were developed through input from stakeholders, the public, and research on the previous circulator service. </a:t>
            </a:r>
          </a:p>
          <a:p>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39</a:t>
            </a:fld>
            <a:endParaRPr lang="en-US"/>
          </a:p>
        </p:txBody>
      </p:sp>
    </p:spTree>
    <p:extLst>
      <p:ext uri="{BB962C8B-B14F-4D97-AF65-F5344CB8AC3E}">
        <p14:creationId xmlns:p14="http://schemas.microsoft.com/office/powerpoint/2010/main" val="238794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study overview tab room. In this room you will find more details on the Study Area Map , the Goals and Objectives and the Project Schedule. </a:t>
            </a:r>
          </a:p>
        </p:txBody>
      </p:sp>
      <p:sp>
        <p:nvSpPr>
          <p:cNvPr id="4" name="Slide Number Placeholder 3"/>
          <p:cNvSpPr>
            <a:spLocks noGrp="1"/>
          </p:cNvSpPr>
          <p:nvPr>
            <p:ph type="sldNum" sz="quarter" idx="5"/>
          </p:nvPr>
        </p:nvSpPr>
        <p:spPr/>
        <p:txBody>
          <a:bodyPr/>
          <a:lstStyle/>
          <a:p>
            <a:fld id="{26D137DD-6912-4579-B3BA-45F633DE445A}" type="slidenum">
              <a:rPr lang="en-US" smtClean="0"/>
              <a:t>4</a:t>
            </a:fld>
            <a:endParaRPr lang="en-US"/>
          </a:p>
        </p:txBody>
      </p:sp>
    </p:spTree>
    <p:extLst>
      <p:ext uri="{BB962C8B-B14F-4D97-AF65-F5344CB8AC3E}">
        <p14:creationId xmlns:p14="http://schemas.microsoft.com/office/powerpoint/2010/main" val="3521529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limited options tab would look like. We evaluated 5 options to connect to Tampa from Plant City and an additional option that would connect to downtown Lakeland.</a:t>
            </a:r>
          </a:p>
        </p:txBody>
      </p:sp>
      <p:sp>
        <p:nvSpPr>
          <p:cNvPr id="4" name="Slide Number Placeholder 3"/>
          <p:cNvSpPr>
            <a:spLocks noGrp="1"/>
          </p:cNvSpPr>
          <p:nvPr>
            <p:ph type="sldNum" sz="quarter" idx="5"/>
          </p:nvPr>
        </p:nvSpPr>
        <p:spPr/>
        <p:txBody>
          <a:bodyPr/>
          <a:lstStyle/>
          <a:p>
            <a:fld id="{26D137DD-6912-4579-B3BA-45F633DE445A}" type="slidenum">
              <a:rPr lang="en-US" smtClean="0"/>
              <a:t>40</a:t>
            </a:fld>
            <a:endParaRPr lang="en-US"/>
          </a:p>
        </p:txBody>
      </p:sp>
    </p:spTree>
    <p:extLst>
      <p:ext uri="{BB962C8B-B14F-4D97-AF65-F5344CB8AC3E}">
        <p14:creationId xmlns:p14="http://schemas.microsoft.com/office/powerpoint/2010/main" val="2515404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stakeholder meetings, these 3 goals were identified to help guide the identification of route alternatives. Collective goals of transit</a:t>
            </a:r>
          </a:p>
          <a:p>
            <a:r>
              <a:rPr lang="en-US" dirty="0"/>
              <a:t>Quick service from PC to Tampa and possibly to Polk County/ Lakeland,</a:t>
            </a:r>
          </a:p>
          <a:p>
            <a:r>
              <a:rPr lang="en-US" dirty="0"/>
              <a:t>Help people access jobs and destinations in Tampa and Lakeland</a:t>
            </a:r>
          </a:p>
        </p:txBody>
      </p:sp>
      <p:sp>
        <p:nvSpPr>
          <p:cNvPr id="4" name="Slide Number Placeholder 3"/>
          <p:cNvSpPr>
            <a:spLocks noGrp="1"/>
          </p:cNvSpPr>
          <p:nvPr>
            <p:ph type="sldNum" sz="quarter" idx="5"/>
          </p:nvPr>
        </p:nvSpPr>
        <p:spPr/>
        <p:txBody>
          <a:bodyPr/>
          <a:lstStyle/>
          <a:p>
            <a:fld id="{26D137DD-6912-4579-B3BA-45F633DE445A}" type="slidenum">
              <a:rPr lang="en-US" smtClean="0"/>
              <a:t>41</a:t>
            </a:fld>
            <a:endParaRPr lang="en-US"/>
          </a:p>
        </p:txBody>
      </p:sp>
    </p:spTree>
    <p:extLst>
      <p:ext uri="{BB962C8B-B14F-4D97-AF65-F5344CB8AC3E}">
        <p14:creationId xmlns:p14="http://schemas.microsoft.com/office/powerpoint/2010/main" val="935152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evaluate the limited stop options, the following assumptions were made</a:t>
            </a:r>
          </a:p>
        </p:txBody>
      </p:sp>
      <p:sp>
        <p:nvSpPr>
          <p:cNvPr id="4" name="Slide Number Placeholder 3"/>
          <p:cNvSpPr>
            <a:spLocks noGrp="1"/>
          </p:cNvSpPr>
          <p:nvPr>
            <p:ph type="sldNum" sz="quarter" idx="5"/>
          </p:nvPr>
        </p:nvSpPr>
        <p:spPr/>
        <p:txBody>
          <a:bodyPr/>
          <a:lstStyle/>
          <a:p>
            <a:fld id="{26D137DD-6912-4579-B3BA-45F633DE445A}" type="slidenum">
              <a:rPr lang="en-US" smtClean="0"/>
              <a:t>42</a:t>
            </a:fld>
            <a:endParaRPr lang="en-US"/>
          </a:p>
        </p:txBody>
      </p:sp>
    </p:spTree>
    <p:extLst>
      <p:ext uri="{BB962C8B-B14F-4D97-AF65-F5344CB8AC3E}">
        <p14:creationId xmlns:p14="http://schemas.microsoft.com/office/powerpoint/2010/main" val="1342866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route evaluated was the previous 28X park and ride service that picked up passengers off of </a:t>
            </a:r>
            <a:r>
              <a:rPr lang="en-US" dirty="0" err="1"/>
              <a:t>Thonotasassa</a:t>
            </a:r>
            <a:r>
              <a:rPr lang="en-US" dirty="0"/>
              <a:t> Rd. It connected south near Brandon and then west along the </a:t>
            </a:r>
            <a:r>
              <a:rPr lang="en-US" dirty="0" err="1"/>
              <a:t>Selmon</a:t>
            </a:r>
            <a:r>
              <a:rPr lang="en-US" dirty="0"/>
              <a:t> Expressway to downtown Tampa.</a:t>
            </a:r>
          </a:p>
        </p:txBody>
      </p:sp>
      <p:sp>
        <p:nvSpPr>
          <p:cNvPr id="4" name="Slide Number Placeholder 3"/>
          <p:cNvSpPr>
            <a:spLocks noGrp="1"/>
          </p:cNvSpPr>
          <p:nvPr>
            <p:ph type="sldNum" sz="quarter" idx="5"/>
          </p:nvPr>
        </p:nvSpPr>
        <p:spPr/>
        <p:txBody>
          <a:bodyPr/>
          <a:lstStyle/>
          <a:p>
            <a:fld id="{26D137DD-6912-4579-B3BA-45F633DE445A}" type="slidenum">
              <a:rPr lang="en-US" smtClean="0"/>
              <a:t>43</a:t>
            </a:fld>
            <a:endParaRPr lang="en-US"/>
          </a:p>
        </p:txBody>
      </p:sp>
    </p:spTree>
    <p:extLst>
      <p:ext uri="{BB962C8B-B14F-4D97-AF65-F5344CB8AC3E}">
        <p14:creationId xmlns:p14="http://schemas.microsoft.com/office/powerpoint/2010/main" val="53953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route is estimated to arrive every 45 min and have a one way travel time of 45 min. The service would cost roughly $950K-1.25M per year. </a:t>
            </a:r>
          </a:p>
        </p:txBody>
      </p:sp>
      <p:sp>
        <p:nvSpPr>
          <p:cNvPr id="4" name="Slide Number Placeholder 3"/>
          <p:cNvSpPr>
            <a:spLocks noGrp="1"/>
          </p:cNvSpPr>
          <p:nvPr>
            <p:ph type="sldNum" sz="quarter" idx="5"/>
          </p:nvPr>
        </p:nvSpPr>
        <p:spPr/>
        <p:txBody>
          <a:bodyPr/>
          <a:lstStyle/>
          <a:p>
            <a:fld id="{26D137DD-6912-4579-B3BA-45F633DE445A}" type="slidenum">
              <a:rPr lang="en-US" smtClean="0"/>
              <a:t>44</a:t>
            </a:fld>
            <a:endParaRPr lang="en-US"/>
          </a:p>
        </p:txBody>
      </p:sp>
    </p:spTree>
    <p:extLst>
      <p:ext uri="{BB962C8B-B14F-4D97-AF65-F5344CB8AC3E}">
        <p14:creationId xmlns:p14="http://schemas.microsoft.com/office/powerpoint/2010/main" val="402842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limited stop option would connect Plant City to Tampa along I-4 with a stop at </a:t>
            </a:r>
            <a:r>
              <a:rPr lang="en-US" dirty="0" err="1"/>
              <a:t>Netpark</a:t>
            </a:r>
            <a:r>
              <a:rPr lang="en-US" dirty="0"/>
              <a:t>, which is a major transfer hub for HART. This would give Plant City residents access to other destinations around the county, besides downtown Tampa. </a:t>
            </a:r>
          </a:p>
        </p:txBody>
      </p:sp>
      <p:sp>
        <p:nvSpPr>
          <p:cNvPr id="4" name="Slide Number Placeholder 3"/>
          <p:cNvSpPr>
            <a:spLocks noGrp="1"/>
          </p:cNvSpPr>
          <p:nvPr>
            <p:ph type="sldNum" sz="quarter" idx="5"/>
          </p:nvPr>
        </p:nvSpPr>
        <p:spPr/>
        <p:txBody>
          <a:bodyPr/>
          <a:lstStyle/>
          <a:p>
            <a:fld id="{26D137DD-6912-4579-B3BA-45F633DE445A}" type="slidenum">
              <a:rPr lang="en-US" smtClean="0"/>
              <a:t>45</a:t>
            </a:fld>
            <a:endParaRPr lang="en-US"/>
          </a:p>
        </p:txBody>
      </p:sp>
    </p:spTree>
    <p:extLst>
      <p:ext uri="{BB962C8B-B14F-4D97-AF65-F5344CB8AC3E}">
        <p14:creationId xmlns:p14="http://schemas.microsoft.com/office/powerpoint/2010/main" val="894218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service would also roughly cost $950K to 1.25M per year to operated. It would arrive every 45 min and travel time from Plant City to Tampa would be roughly 45 min. </a:t>
            </a:r>
          </a:p>
        </p:txBody>
      </p:sp>
      <p:sp>
        <p:nvSpPr>
          <p:cNvPr id="4" name="Slide Number Placeholder 3"/>
          <p:cNvSpPr>
            <a:spLocks noGrp="1"/>
          </p:cNvSpPr>
          <p:nvPr>
            <p:ph type="sldNum" sz="quarter" idx="5"/>
          </p:nvPr>
        </p:nvSpPr>
        <p:spPr/>
        <p:txBody>
          <a:bodyPr/>
          <a:lstStyle/>
          <a:p>
            <a:fld id="{26D137DD-6912-4579-B3BA-45F633DE445A}" type="slidenum">
              <a:rPr lang="en-US" smtClean="0"/>
              <a:t>46</a:t>
            </a:fld>
            <a:endParaRPr lang="en-US"/>
          </a:p>
        </p:txBody>
      </p:sp>
    </p:spTree>
    <p:extLst>
      <p:ext uri="{BB962C8B-B14F-4D97-AF65-F5344CB8AC3E}">
        <p14:creationId xmlns:p14="http://schemas.microsoft.com/office/powerpoint/2010/main" val="597670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3</a:t>
            </a:r>
            <a:r>
              <a:rPr lang="en-US" baseline="30000" dirty="0"/>
              <a:t>rd</a:t>
            </a:r>
            <a:r>
              <a:rPr lang="en-US" dirty="0"/>
              <a:t> option would connect Plant city to downtown Tampa by a route along MLK. It would stop at the Walmart in Mango, which allows Plant City riders to transfer to Route 38 if not heading to downtown. It would then travel on along MLK to the </a:t>
            </a:r>
            <a:r>
              <a:rPr lang="en-US" dirty="0" err="1"/>
              <a:t>Selmon</a:t>
            </a:r>
            <a:r>
              <a:rPr lang="en-US" dirty="0"/>
              <a:t> Expressway and on to downtown Tampa</a:t>
            </a:r>
          </a:p>
        </p:txBody>
      </p:sp>
      <p:sp>
        <p:nvSpPr>
          <p:cNvPr id="4" name="Slide Number Placeholder 3"/>
          <p:cNvSpPr>
            <a:spLocks noGrp="1"/>
          </p:cNvSpPr>
          <p:nvPr>
            <p:ph type="sldNum" sz="quarter" idx="5"/>
          </p:nvPr>
        </p:nvSpPr>
        <p:spPr/>
        <p:txBody>
          <a:bodyPr/>
          <a:lstStyle/>
          <a:p>
            <a:fld id="{26D137DD-6912-4579-B3BA-45F633DE445A}" type="slidenum">
              <a:rPr lang="en-US" smtClean="0"/>
              <a:t>47</a:t>
            </a:fld>
            <a:endParaRPr lang="en-US"/>
          </a:p>
        </p:txBody>
      </p:sp>
    </p:spTree>
    <p:extLst>
      <p:ext uri="{BB962C8B-B14F-4D97-AF65-F5344CB8AC3E}">
        <p14:creationId xmlns:p14="http://schemas.microsoft.com/office/powerpoint/2010/main" val="415365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service would be slightly less than the previous two routes with an estimated annual cost of $990-950K. It would arrive every 60 min and have a one way travel time of 50 min. </a:t>
            </a:r>
          </a:p>
        </p:txBody>
      </p:sp>
      <p:sp>
        <p:nvSpPr>
          <p:cNvPr id="4" name="Slide Number Placeholder 3"/>
          <p:cNvSpPr>
            <a:spLocks noGrp="1"/>
          </p:cNvSpPr>
          <p:nvPr>
            <p:ph type="sldNum" sz="quarter" idx="5"/>
          </p:nvPr>
        </p:nvSpPr>
        <p:spPr/>
        <p:txBody>
          <a:bodyPr/>
          <a:lstStyle/>
          <a:p>
            <a:fld id="{26D137DD-6912-4579-B3BA-45F633DE445A}" type="slidenum">
              <a:rPr lang="en-US" smtClean="0"/>
              <a:t>48</a:t>
            </a:fld>
            <a:endParaRPr lang="en-US"/>
          </a:p>
        </p:txBody>
      </p:sp>
    </p:spTree>
    <p:extLst>
      <p:ext uri="{BB962C8B-B14F-4D97-AF65-F5344CB8AC3E}">
        <p14:creationId xmlns:p14="http://schemas.microsoft.com/office/powerpoint/2010/main" val="1999194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a:t>
            </a:r>
            <a:r>
              <a:rPr lang="en-US" baseline="30000" dirty="0"/>
              <a:t>th</a:t>
            </a:r>
            <a:r>
              <a:rPr lang="en-US" dirty="0"/>
              <a:t> option is an extension of the existing Route 38 which operates between the </a:t>
            </a:r>
            <a:r>
              <a:rPr lang="en-US" dirty="0" err="1"/>
              <a:t>Netpark</a:t>
            </a:r>
            <a:r>
              <a:rPr lang="en-US" dirty="0"/>
              <a:t> transfer facility to the Walmart in Mango. This extension would extend the route from the Walmart along MLK to downtown Plant City. </a:t>
            </a:r>
          </a:p>
        </p:txBody>
      </p:sp>
      <p:sp>
        <p:nvSpPr>
          <p:cNvPr id="4" name="Slide Number Placeholder 3"/>
          <p:cNvSpPr>
            <a:spLocks noGrp="1"/>
          </p:cNvSpPr>
          <p:nvPr>
            <p:ph type="sldNum" sz="quarter" idx="5"/>
          </p:nvPr>
        </p:nvSpPr>
        <p:spPr/>
        <p:txBody>
          <a:bodyPr/>
          <a:lstStyle/>
          <a:p>
            <a:fld id="{26D137DD-6912-4579-B3BA-45F633DE445A}" type="slidenum">
              <a:rPr lang="en-US" smtClean="0"/>
              <a:t>49</a:t>
            </a:fld>
            <a:endParaRPr lang="en-US"/>
          </a:p>
        </p:txBody>
      </p:sp>
    </p:spTree>
    <p:extLst>
      <p:ext uri="{BB962C8B-B14F-4D97-AF65-F5344CB8AC3E}">
        <p14:creationId xmlns:p14="http://schemas.microsoft.com/office/powerpoint/2010/main" val="232560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City is one of the fastest growing areas of Hillsborough County. Yet its 40,000 residents currently have no transit options. </a:t>
            </a:r>
          </a:p>
        </p:txBody>
      </p:sp>
      <p:sp>
        <p:nvSpPr>
          <p:cNvPr id="4" name="Slide Number Placeholder 3"/>
          <p:cNvSpPr>
            <a:spLocks noGrp="1"/>
          </p:cNvSpPr>
          <p:nvPr>
            <p:ph type="sldNum" sz="quarter" idx="5"/>
          </p:nvPr>
        </p:nvSpPr>
        <p:spPr/>
        <p:txBody>
          <a:bodyPr/>
          <a:lstStyle/>
          <a:p>
            <a:fld id="{26D137DD-6912-4579-B3BA-45F633DE445A}" type="slidenum">
              <a:rPr lang="en-US" smtClean="0"/>
              <a:t>5</a:t>
            </a:fld>
            <a:endParaRPr lang="en-US"/>
          </a:p>
        </p:txBody>
      </p:sp>
    </p:spTree>
    <p:extLst>
      <p:ext uri="{BB962C8B-B14F-4D97-AF65-F5344CB8AC3E}">
        <p14:creationId xmlns:p14="http://schemas.microsoft.com/office/powerpoint/2010/main" val="3288652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route would cost roughly $950K-1M per year to operate. It would arrive every 60 min with a 50 min one way travel time.. It would require Plant City riders to </a:t>
            </a:r>
            <a:r>
              <a:rPr lang="en-US" b="1" dirty="0"/>
              <a:t>transfer either at the Mango Walmart or the </a:t>
            </a:r>
            <a:r>
              <a:rPr lang="en-US" b="1" dirty="0" err="1"/>
              <a:t>Netpark</a:t>
            </a:r>
            <a:r>
              <a:rPr lang="en-US" b="1" dirty="0"/>
              <a:t> facility</a:t>
            </a:r>
            <a:r>
              <a:rPr lang="en-US" dirty="0"/>
              <a:t> to get to downtown Tampa or elsewhere in the county. Passengers make take 1 transfer if they have to come to downtown, but 2 transfer hubs.</a:t>
            </a:r>
          </a:p>
        </p:txBody>
      </p:sp>
      <p:sp>
        <p:nvSpPr>
          <p:cNvPr id="4" name="Slide Number Placeholder 3"/>
          <p:cNvSpPr>
            <a:spLocks noGrp="1"/>
          </p:cNvSpPr>
          <p:nvPr>
            <p:ph type="sldNum" sz="quarter" idx="5"/>
          </p:nvPr>
        </p:nvSpPr>
        <p:spPr/>
        <p:txBody>
          <a:bodyPr/>
          <a:lstStyle/>
          <a:p>
            <a:fld id="{26D137DD-6912-4579-B3BA-45F633DE445A}" type="slidenum">
              <a:rPr lang="en-US" smtClean="0"/>
              <a:t>50</a:t>
            </a:fld>
            <a:endParaRPr lang="en-US"/>
          </a:p>
        </p:txBody>
      </p:sp>
    </p:spTree>
    <p:extLst>
      <p:ext uri="{BB962C8B-B14F-4D97-AF65-F5344CB8AC3E}">
        <p14:creationId xmlns:p14="http://schemas.microsoft.com/office/powerpoint/2010/main" val="3565062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option connecting Plant City to Tampa would be a mix of the I-4 and MLK routes. This route would head west from downtown Plant City along MLK towards the Mango Walmart. From there it would head north to I-4 where it would stop at </a:t>
            </a:r>
            <a:r>
              <a:rPr lang="en-US" dirty="0" err="1"/>
              <a:t>Netpark</a:t>
            </a:r>
            <a:r>
              <a:rPr lang="en-US" dirty="0"/>
              <a:t>. From </a:t>
            </a:r>
            <a:r>
              <a:rPr lang="en-US" dirty="0" err="1"/>
              <a:t>Netpark</a:t>
            </a:r>
            <a:r>
              <a:rPr lang="en-US" dirty="0"/>
              <a:t> it would head into downtown Tampa. </a:t>
            </a:r>
          </a:p>
        </p:txBody>
      </p:sp>
      <p:sp>
        <p:nvSpPr>
          <p:cNvPr id="4" name="Slide Number Placeholder 3"/>
          <p:cNvSpPr>
            <a:spLocks noGrp="1"/>
          </p:cNvSpPr>
          <p:nvPr>
            <p:ph type="sldNum" sz="quarter" idx="5"/>
          </p:nvPr>
        </p:nvSpPr>
        <p:spPr/>
        <p:txBody>
          <a:bodyPr/>
          <a:lstStyle/>
          <a:p>
            <a:fld id="{26D137DD-6912-4579-B3BA-45F633DE445A}" type="slidenum">
              <a:rPr lang="en-US" smtClean="0"/>
              <a:t>51</a:t>
            </a:fld>
            <a:endParaRPr lang="en-US"/>
          </a:p>
        </p:txBody>
      </p:sp>
    </p:spTree>
    <p:extLst>
      <p:ext uri="{BB962C8B-B14F-4D97-AF65-F5344CB8AC3E}">
        <p14:creationId xmlns:p14="http://schemas.microsoft.com/office/powerpoint/2010/main" val="223161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route would also cost roughly $950K to 1M per year. It would arrive every 60 min and have a one way travel time of 50 min.  No transfers to downtown, but they can connect at </a:t>
            </a:r>
            <a:r>
              <a:rPr lang="en-US" dirty="0" err="1"/>
              <a:t>Netpark</a:t>
            </a:r>
            <a:r>
              <a:rPr lang="en-US" dirty="0"/>
              <a:t> if needed to other places.</a:t>
            </a:r>
          </a:p>
        </p:txBody>
      </p:sp>
      <p:sp>
        <p:nvSpPr>
          <p:cNvPr id="4" name="Slide Number Placeholder 3"/>
          <p:cNvSpPr>
            <a:spLocks noGrp="1"/>
          </p:cNvSpPr>
          <p:nvPr>
            <p:ph type="sldNum" sz="quarter" idx="5"/>
          </p:nvPr>
        </p:nvSpPr>
        <p:spPr/>
        <p:txBody>
          <a:bodyPr/>
          <a:lstStyle/>
          <a:p>
            <a:fld id="{26D137DD-6912-4579-B3BA-45F633DE445A}" type="slidenum">
              <a:rPr lang="en-US" smtClean="0"/>
              <a:t>52</a:t>
            </a:fld>
            <a:endParaRPr lang="en-US"/>
          </a:p>
        </p:txBody>
      </p:sp>
    </p:spTree>
    <p:extLst>
      <p:ext uri="{BB962C8B-B14F-4D97-AF65-F5344CB8AC3E}">
        <p14:creationId xmlns:p14="http://schemas.microsoft.com/office/powerpoint/2010/main" val="2370589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side-by-side comparison of the limited stop options shows the costs of each, which are all roughly in the same ballpark. Some routes would arrive more frequently and have fewer stops, while others may be more costly but reach more people and jobs. </a:t>
            </a:r>
          </a:p>
          <a:p>
            <a:r>
              <a:rPr lang="en-US" sz="1200" b="1" kern="1200" dirty="0">
                <a:solidFill>
                  <a:schemeClr val="tx1"/>
                </a:solidFill>
                <a:effectLst/>
                <a:latin typeface="+mn-lt"/>
                <a:ea typeface="+mn-ea"/>
                <a:cs typeface="+mn-cs"/>
              </a:rPr>
              <a:t>Limited stop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28x: 53.6 mi; 2 vehicles</a:t>
            </a:r>
          </a:p>
          <a:p>
            <a:pPr lvl="0"/>
            <a:r>
              <a:rPr lang="en-US" sz="1200" kern="1200" dirty="0">
                <a:solidFill>
                  <a:schemeClr val="tx1"/>
                </a:solidFill>
                <a:effectLst/>
                <a:latin typeface="+mn-lt"/>
                <a:ea typeface="+mn-ea"/>
                <a:cs typeface="+mn-cs"/>
              </a:rPr>
              <a:t>Via I-4: 49.67 mi; 2 vehicles</a:t>
            </a:r>
          </a:p>
          <a:p>
            <a:pPr lvl="0"/>
            <a:r>
              <a:rPr lang="en-US" sz="1200" kern="1200" dirty="0">
                <a:solidFill>
                  <a:schemeClr val="tx1"/>
                </a:solidFill>
                <a:effectLst/>
                <a:latin typeface="+mn-lt"/>
                <a:ea typeface="+mn-ea"/>
                <a:cs typeface="+mn-cs"/>
              </a:rPr>
              <a:t>Via MLK: 46.3 mi 2 vehicles</a:t>
            </a:r>
          </a:p>
          <a:p>
            <a:pPr lvl="0"/>
            <a:r>
              <a:rPr lang="en-US" sz="1200" kern="1200" dirty="0">
                <a:solidFill>
                  <a:schemeClr val="tx1"/>
                </a:solidFill>
                <a:effectLst/>
                <a:latin typeface="+mn-lt"/>
                <a:ea typeface="+mn-ea"/>
                <a:cs typeface="+mn-cs"/>
              </a:rPr>
              <a:t>Rt 38 extension: 37.7 mi; 2 vehicles</a:t>
            </a:r>
          </a:p>
          <a:p>
            <a:pPr lvl="0"/>
            <a:r>
              <a:rPr lang="en-US" sz="1200" kern="1200" dirty="0">
                <a:solidFill>
                  <a:schemeClr val="tx1"/>
                </a:solidFill>
                <a:effectLst/>
                <a:latin typeface="+mn-lt"/>
                <a:ea typeface="+mn-ea"/>
                <a:cs typeface="+mn-cs"/>
              </a:rPr>
              <a:t>Via I-4+MLK: 52.18 mi; 2 vehicles</a:t>
            </a:r>
          </a:p>
          <a:p>
            <a:endParaRPr lang="en-US" dirty="0"/>
          </a:p>
        </p:txBody>
      </p:sp>
      <p:sp>
        <p:nvSpPr>
          <p:cNvPr id="4" name="Slide Number Placeholder 3"/>
          <p:cNvSpPr>
            <a:spLocks noGrp="1"/>
          </p:cNvSpPr>
          <p:nvPr>
            <p:ph type="sldNum" sz="quarter" idx="5"/>
          </p:nvPr>
        </p:nvSpPr>
        <p:spPr/>
        <p:txBody>
          <a:bodyPr/>
          <a:lstStyle/>
          <a:p>
            <a:fld id="{26D137DD-6912-4579-B3BA-45F633DE445A}" type="slidenum">
              <a:rPr lang="en-US" smtClean="0"/>
              <a:t>53</a:t>
            </a:fld>
            <a:endParaRPr lang="en-US"/>
          </a:p>
        </p:txBody>
      </p:sp>
    </p:spTree>
    <p:extLst>
      <p:ext uri="{BB962C8B-B14F-4D97-AF65-F5344CB8AC3E}">
        <p14:creationId xmlns:p14="http://schemas.microsoft.com/office/powerpoint/2010/main" val="2178542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for comparison purposes, we evaluated a route that connects downtown Plant City to downtown Lakeland, with a stop at the Amazon distribution center in between. Implementation of this route would require the coordination of HART, Plant City, and Citrus Connection in Polk County. </a:t>
            </a:r>
          </a:p>
          <a:p>
            <a:r>
              <a:rPr lang="en-US" dirty="0"/>
              <a:t>Would have to be coordinated with Citrus Connection</a:t>
            </a:r>
          </a:p>
        </p:txBody>
      </p:sp>
      <p:sp>
        <p:nvSpPr>
          <p:cNvPr id="4" name="Slide Number Placeholder 3"/>
          <p:cNvSpPr>
            <a:spLocks noGrp="1"/>
          </p:cNvSpPr>
          <p:nvPr>
            <p:ph type="sldNum" sz="quarter" idx="5"/>
          </p:nvPr>
        </p:nvSpPr>
        <p:spPr/>
        <p:txBody>
          <a:bodyPr/>
          <a:lstStyle/>
          <a:p>
            <a:fld id="{26D137DD-6912-4579-B3BA-45F633DE445A}" type="slidenum">
              <a:rPr lang="en-US" smtClean="0"/>
              <a:t>54</a:t>
            </a:fld>
            <a:endParaRPr lang="en-US"/>
          </a:p>
        </p:txBody>
      </p:sp>
    </p:spTree>
    <p:extLst>
      <p:ext uri="{BB962C8B-B14F-4D97-AF65-F5344CB8AC3E}">
        <p14:creationId xmlns:p14="http://schemas.microsoft.com/office/powerpoint/2010/main" val="2252543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route, operating at the same days and times as the previous limited stop options, would cost roughly $460K-510K per year. It would arrive every 60 min and have a one way travel time of 25 min. </a:t>
            </a:r>
          </a:p>
        </p:txBody>
      </p:sp>
      <p:sp>
        <p:nvSpPr>
          <p:cNvPr id="4" name="Slide Number Placeholder 3"/>
          <p:cNvSpPr>
            <a:spLocks noGrp="1"/>
          </p:cNvSpPr>
          <p:nvPr>
            <p:ph type="sldNum" sz="quarter" idx="5"/>
          </p:nvPr>
        </p:nvSpPr>
        <p:spPr/>
        <p:txBody>
          <a:bodyPr/>
          <a:lstStyle/>
          <a:p>
            <a:fld id="{26D137DD-6912-4579-B3BA-45F633DE445A}" type="slidenum">
              <a:rPr lang="en-US" smtClean="0"/>
              <a:t>55</a:t>
            </a:fld>
            <a:endParaRPr lang="en-US"/>
          </a:p>
        </p:txBody>
      </p:sp>
    </p:spTree>
    <p:extLst>
      <p:ext uri="{BB962C8B-B14F-4D97-AF65-F5344CB8AC3E}">
        <p14:creationId xmlns:p14="http://schemas.microsoft.com/office/powerpoint/2010/main" val="18389980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feedback is very important. </a:t>
            </a:r>
          </a:p>
          <a:p>
            <a:r>
              <a:rPr lang="en-US" dirty="0"/>
              <a:t>Please take your time to take this survey. </a:t>
            </a:r>
          </a:p>
          <a:p>
            <a:r>
              <a:rPr lang="en-US" dirty="0"/>
              <a:t>You can contact us for more questions. </a:t>
            </a:r>
          </a:p>
        </p:txBody>
      </p:sp>
      <p:sp>
        <p:nvSpPr>
          <p:cNvPr id="4" name="Slide Number Placeholder 3"/>
          <p:cNvSpPr>
            <a:spLocks noGrp="1"/>
          </p:cNvSpPr>
          <p:nvPr>
            <p:ph type="sldNum" sz="quarter" idx="5"/>
          </p:nvPr>
        </p:nvSpPr>
        <p:spPr/>
        <p:txBody>
          <a:bodyPr/>
          <a:lstStyle/>
          <a:p>
            <a:fld id="{26D137DD-6912-4579-B3BA-45F633DE445A}" type="slidenum">
              <a:rPr lang="en-US" smtClean="0"/>
              <a:t>56</a:t>
            </a:fld>
            <a:endParaRPr lang="en-US"/>
          </a:p>
        </p:txBody>
      </p:sp>
    </p:spTree>
    <p:extLst>
      <p:ext uri="{BB962C8B-B14F-4D97-AF65-F5344CB8AC3E}">
        <p14:creationId xmlns:p14="http://schemas.microsoft.com/office/powerpoint/2010/main" val="2661316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r>
              <a:rPr lang="en-US" dirty="0"/>
              <a:t>Contact info is provided for any additional info. </a:t>
            </a:r>
          </a:p>
          <a:p>
            <a:r>
              <a:rPr lang="en-US" dirty="0"/>
              <a:t>Please provide your feedback at the link given. </a:t>
            </a:r>
          </a:p>
          <a:p>
            <a:r>
              <a:rPr lang="en-US" b="1" dirty="0"/>
              <a:t>We can take any questions if you have</a:t>
            </a:r>
            <a:r>
              <a:rPr lang="en-US" dirty="0"/>
              <a:t>. </a:t>
            </a:r>
          </a:p>
        </p:txBody>
      </p:sp>
      <p:sp>
        <p:nvSpPr>
          <p:cNvPr id="4" name="Slide Number Placeholder 3"/>
          <p:cNvSpPr>
            <a:spLocks noGrp="1"/>
          </p:cNvSpPr>
          <p:nvPr>
            <p:ph type="sldNum" sz="quarter" idx="5"/>
          </p:nvPr>
        </p:nvSpPr>
        <p:spPr/>
        <p:txBody>
          <a:bodyPr/>
          <a:lstStyle/>
          <a:p>
            <a:fld id="{26D137DD-6912-4579-B3BA-45F633DE445A}" type="slidenum">
              <a:rPr lang="en-US" smtClean="0"/>
              <a:t>57</a:t>
            </a:fld>
            <a:endParaRPr lang="en-US"/>
          </a:p>
        </p:txBody>
      </p:sp>
    </p:spTree>
    <p:extLst>
      <p:ext uri="{BB962C8B-B14F-4D97-AF65-F5344CB8AC3E}">
        <p14:creationId xmlns:p14="http://schemas.microsoft.com/office/powerpoint/2010/main" val="270489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intended to explore potential transit options for providing a local circulator service and a limited route transit service connecting Plant City to other parts of Hillsborough County and possibly to Polk County  </a:t>
            </a:r>
          </a:p>
          <a:p>
            <a:r>
              <a:rPr lang="en-US" dirty="0"/>
              <a:t>Through public outreach, we have identified potential alternatives for each transit service.</a:t>
            </a:r>
          </a:p>
          <a:p>
            <a:r>
              <a:rPr lang="en-US" dirty="0"/>
              <a:t>These are being evaluated based on their costs, potential ridership, and other performance measures. </a:t>
            </a:r>
          </a:p>
          <a:p>
            <a:r>
              <a:rPr lang="en-US" dirty="0"/>
              <a:t>This study will provide a set of transit options to meet the growing demands that could one day be implemented by HART and Plant City. </a:t>
            </a:r>
          </a:p>
        </p:txBody>
      </p:sp>
      <p:sp>
        <p:nvSpPr>
          <p:cNvPr id="4" name="Slide Number Placeholder 3"/>
          <p:cNvSpPr>
            <a:spLocks noGrp="1"/>
          </p:cNvSpPr>
          <p:nvPr>
            <p:ph type="sldNum" sz="quarter" idx="5"/>
          </p:nvPr>
        </p:nvSpPr>
        <p:spPr/>
        <p:txBody>
          <a:bodyPr/>
          <a:lstStyle/>
          <a:p>
            <a:fld id="{26D137DD-6912-4579-B3BA-45F633DE445A}" type="slidenum">
              <a:rPr lang="en-US" smtClean="0"/>
              <a:t>6</a:t>
            </a:fld>
            <a:endParaRPr lang="en-US"/>
          </a:p>
        </p:txBody>
      </p:sp>
    </p:spTree>
    <p:extLst>
      <p:ext uri="{BB962C8B-B14F-4D97-AF65-F5344CB8AC3E}">
        <p14:creationId xmlns:p14="http://schemas.microsoft.com/office/powerpoint/2010/main" val="97598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began in early 2020. We have conducted community engagement through two stakeholder meetings, which were open to the public, and this public open house. The final report will be completed by the end of September and presented to the HART Board, MPO Board, and Plant City Commission before the end of the year.</a:t>
            </a:r>
          </a:p>
          <a:p>
            <a:r>
              <a:rPr lang="en-US" dirty="0"/>
              <a:t>At this point we will pause and take a few questions.</a:t>
            </a:r>
          </a:p>
        </p:txBody>
      </p:sp>
      <p:sp>
        <p:nvSpPr>
          <p:cNvPr id="4" name="Slide Number Placeholder 3"/>
          <p:cNvSpPr>
            <a:spLocks noGrp="1"/>
          </p:cNvSpPr>
          <p:nvPr>
            <p:ph type="sldNum" sz="quarter" idx="5"/>
          </p:nvPr>
        </p:nvSpPr>
        <p:spPr/>
        <p:txBody>
          <a:bodyPr/>
          <a:lstStyle/>
          <a:p>
            <a:fld id="{26D137DD-6912-4579-B3BA-45F633DE445A}" type="slidenum">
              <a:rPr lang="en-US" smtClean="0"/>
              <a:t>7</a:t>
            </a:fld>
            <a:endParaRPr lang="en-US"/>
          </a:p>
        </p:txBody>
      </p:sp>
    </p:spTree>
    <p:extLst>
      <p:ext uri="{BB962C8B-B14F-4D97-AF65-F5344CB8AC3E}">
        <p14:creationId xmlns:p14="http://schemas.microsoft.com/office/powerpoint/2010/main" val="10465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Handing over to Nicole.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researched the previous transit service that was provided in the early 2000s to understand what worked well and what could be modified in future transit 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Plant City was previously served by two transit options, including a commuter express bus (Route 28X) and a local circulator called the Strawberry Connector.  </a:t>
            </a:r>
          </a:p>
        </p:txBody>
      </p:sp>
      <p:sp>
        <p:nvSpPr>
          <p:cNvPr id="4" name="Slide Number Placeholder 3"/>
          <p:cNvSpPr>
            <a:spLocks noGrp="1"/>
          </p:cNvSpPr>
          <p:nvPr>
            <p:ph type="sldNum" sz="quarter" idx="5"/>
          </p:nvPr>
        </p:nvSpPr>
        <p:spPr/>
        <p:txBody>
          <a:bodyPr/>
          <a:lstStyle/>
          <a:p>
            <a:fld id="{26D137DD-6912-4579-B3BA-45F633DE445A}" type="slidenum">
              <a:rPr lang="en-US" smtClean="0"/>
              <a:t>8</a:t>
            </a:fld>
            <a:endParaRPr lang="en-US"/>
          </a:p>
        </p:txBody>
      </p:sp>
    </p:spTree>
    <p:extLst>
      <p:ext uri="{BB962C8B-B14F-4D97-AF65-F5344CB8AC3E}">
        <p14:creationId xmlns:p14="http://schemas.microsoft.com/office/powerpoint/2010/main" val="1755084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previous service tab where you will find information on the previous transit services including the Strawberry Connector and the Route 28X, operated by HART. </a:t>
            </a:r>
          </a:p>
          <a:p>
            <a:r>
              <a:rPr lang="en-US" dirty="0"/>
              <a:t>You can use the survey link at the bottom of the page to provide feedback. </a:t>
            </a:r>
          </a:p>
        </p:txBody>
      </p:sp>
      <p:sp>
        <p:nvSpPr>
          <p:cNvPr id="4" name="Slide Number Placeholder 3"/>
          <p:cNvSpPr>
            <a:spLocks noGrp="1"/>
          </p:cNvSpPr>
          <p:nvPr>
            <p:ph type="sldNum" sz="quarter" idx="5"/>
          </p:nvPr>
        </p:nvSpPr>
        <p:spPr/>
        <p:txBody>
          <a:bodyPr/>
          <a:lstStyle/>
          <a:p>
            <a:fld id="{26D137DD-6912-4579-B3BA-45F633DE445A}" type="slidenum">
              <a:rPr lang="en-US" smtClean="0"/>
              <a:t>9</a:t>
            </a:fld>
            <a:endParaRPr lang="en-US"/>
          </a:p>
        </p:txBody>
      </p:sp>
    </p:spTree>
    <p:extLst>
      <p:ext uri="{BB962C8B-B14F-4D97-AF65-F5344CB8AC3E}">
        <p14:creationId xmlns:p14="http://schemas.microsoft.com/office/powerpoint/2010/main" val="103921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latin typeface="Arial Nova Light" panose="020B0304020202020204" pitchFamily="34" charset="0"/>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latin typeface="Arial Nova Light" panose="020B030402020202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latin typeface="Arial Nova Light" panose="020B0304020202020204" pitchFamily="34" charset="0"/>
              </a:defRPr>
            </a:lvl1pPr>
          </a:lstStyle>
          <a:p>
            <a:fld id="{9EDB7CD4-DC01-41AC-B3CB-9C02D9336AFA}" type="datetime1">
              <a:rPr lang="en-US" smtClean="0"/>
              <a:pPr/>
              <a:t>8/26/2020</a:t>
            </a:fld>
            <a:endParaRPr lang="en-US"/>
          </a:p>
        </p:txBody>
      </p:sp>
      <p:sp>
        <p:nvSpPr>
          <p:cNvPr id="6" name="Slide Number Placeholder 5"/>
          <p:cNvSpPr>
            <a:spLocks noGrp="1"/>
          </p:cNvSpPr>
          <p:nvPr>
            <p:ph type="sldNum" sz="quarter" idx="12"/>
          </p:nvPr>
        </p:nvSpPr>
        <p:spPr/>
        <p:txBody>
          <a:bodyPr/>
          <a:lstStyle>
            <a:lvl1pPr>
              <a:defRPr>
                <a:solidFill>
                  <a:srgbClr val="FFFFFF"/>
                </a:solidFill>
                <a:latin typeface="Arial Nova Light" panose="020B0304020202020204" pitchFamily="34" charset="0"/>
              </a:defRPr>
            </a:lvl1pPr>
          </a:lstStyle>
          <a:p>
            <a:fld id="{4FAB73BC-B049-4115-A692-8D63A059BFB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813E1A-8F9F-4C00-BB82-B30424CEE6BD}" type="datetime1">
              <a:rPr lang="en-US" smtClean="0"/>
              <a:t>8/26/2020</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A5F2DA-C976-40D8-8F04-B43479C3D1A4}" type="datetime1">
              <a:rPr lang="en-US" smtClean="0"/>
              <a:t>8/26/2020</a:t>
            </a:fld>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7B819-ED72-428A-B91B-734A6FB32AD4}" type="datetime1">
              <a:rPr lang="en-US" smtClean="0"/>
              <a:t>8/26/2020</a:t>
            </a:fld>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9195065" y="6340741"/>
            <a:ext cx="28448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8084484A-F0D3-47F2-B5CA-8AD238725AAE}" type="slidenum">
              <a:rPr lang="en-US" smtClean="0"/>
              <a:pPr/>
              <a:t>‹#›</a:t>
            </a:fld>
            <a:endParaRPr lang="en-US"/>
          </a:p>
        </p:txBody>
      </p:sp>
      <p:sp>
        <p:nvSpPr>
          <p:cNvPr id="14" name="Text Placeholder 13"/>
          <p:cNvSpPr>
            <a:spLocks noGrp="1"/>
          </p:cNvSpPr>
          <p:nvPr>
            <p:ph type="body" sz="quarter" idx="11"/>
          </p:nvPr>
        </p:nvSpPr>
        <p:spPr>
          <a:xfrm>
            <a:off x="152139" y="152138"/>
            <a:ext cx="6629636" cy="535531"/>
          </a:xfrm>
          <a:prstGeom prst="rect">
            <a:avLst/>
          </a:prstGeom>
          <a:noFill/>
        </p:spPr>
        <p:txBody>
          <a:bodyPr wrap="square" lIns="64008" tIns="32004" rIns="64008" bIns="32004" rtlCol="0">
            <a:spAutoFit/>
          </a:bodyPr>
          <a:lstStyle>
            <a:lvl1pPr marL="0" algn="l" defTabSz="914354" rtl="0" eaLnBrk="1" latinLnBrk="0" hangingPunct="1">
              <a:buNone/>
              <a:defRPr lang="en-US" sz="3400" b="1" i="0" kern="1200" dirty="0">
                <a:solidFill>
                  <a:schemeClr val="accent3"/>
                </a:solidFill>
                <a:latin typeface="Century Gothic" pitchFamily="34" charset="0"/>
                <a:ea typeface="+mn-ea"/>
                <a:cs typeface="+mn-cs"/>
              </a:defRPr>
            </a:lvl1pPr>
            <a:lvl2pPr>
              <a:buNone/>
              <a:defRPr/>
            </a:lvl2pPr>
            <a:lvl3pPr>
              <a:buNone/>
              <a:defRPr/>
            </a:lvl3pPr>
            <a:lvl4pPr>
              <a:buNone/>
              <a:defRPr/>
            </a:lvl4pPr>
            <a:lvl5pPr>
              <a:buNone/>
              <a:defRPr/>
            </a:lvl5pPr>
          </a:lstStyle>
          <a:p>
            <a:pPr lvl="0"/>
            <a:r>
              <a:rPr lang="en-US"/>
              <a:t>Click to edit Master text</a:t>
            </a:r>
          </a:p>
        </p:txBody>
      </p:sp>
      <p:sp>
        <p:nvSpPr>
          <p:cNvPr id="5" name="Text Placeholder 11"/>
          <p:cNvSpPr>
            <a:spLocks noGrp="1"/>
          </p:cNvSpPr>
          <p:nvPr>
            <p:ph type="body" sz="quarter" idx="10"/>
          </p:nvPr>
        </p:nvSpPr>
        <p:spPr>
          <a:xfrm>
            <a:off x="153459" y="1828815"/>
            <a:ext cx="4095095" cy="998222"/>
          </a:xfrm>
          <a:prstGeom prst="rect">
            <a:avLst/>
          </a:prstGeom>
        </p:spPr>
        <p:txBody>
          <a:bodyPr wrap="none" lIns="64008" tIns="32004" rIns="64008" bIns="32004">
            <a:spAutoFit/>
          </a:bodyPr>
          <a:lstStyle/>
          <a:p>
            <a:pPr lvl="0"/>
            <a:r>
              <a:rPr lang="en-US"/>
              <a:t>Click to edit Master text styles</a:t>
            </a:r>
          </a:p>
          <a:p>
            <a:pPr lvl="1"/>
            <a:r>
              <a:rPr lang="en-US"/>
              <a:t>Second level</a:t>
            </a:r>
          </a:p>
          <a:p>
            <a:pPr lvl="2"/>
            <a:r>
              <a:rPr lang="en-US"/>
              <a:t>Third level</a:t>
            </a:r>
          </a:p>
        </p:txBody>
      </p:sp>
      <p:sp>
        <p:nvSpPr>
          <p:cNvPr id="6" name="Text Placeholder 13"/>
          <p:cNvSpPr>
            <a:spLocks noGrp="1"/>
          </p:cNvSpPr>
          <p:nvPr>
            <p:ph type="body" sz="quarter" idx="12"/>
          </p:nvPr>
        </p:nvSpPr>
        <p:spPr>
          <a:xfrm>
            <a:off x="153451" y="1066272"/>
            <a:ext cx="6629636" cy="493981"/>
          </a:xfrm>
          <a:prstGeom prst="rect">
            <a:avLst/>
          </a:prstGeom>
        </p:spPr>
        <p:txBody>
          <a:bodyPr wrap="square" lIns="64008" tIns="32004" rIns="64008" bIns="32004">
            <a:spAutoFit/>
          </a:bodyPr>
          <a:lstStyle>
            <a:lvl1pPr>
              <a:buNone/>
              <a:defRPr sz="3100"/>
            </a:lvl1pPr>
            <a:lvl2pPr>
              <a:buNone/>
              <a:defRPr/>
            </a:lvl2pPr>
            <a:lvl3pPr>
              <a:buNone/>
              <a:defRPr/>
            </a:lvl3pPr>
            <a:lvl4pPr>
              <a:buNone/>
              <a:defRPr/>
            </a:lvl4pPr>
            <a:lvl5pPr>
              <a:buNone/>
              <a:defRPr/>
            </a:lvl5pPr>
          </a:lstStyle>
          <a:p>
            <a:pPr lvl="0"/>
            <a:r>
              <a:rPr lang="en-US"/>
              <a:t>Click to edit Master text</a:t>
            </a:r>
          </a:p>
        </p:txBody>
      </p:sp>
    </p:spTree>
    <p:extLst>
      <p:ext uri="{BB962C8B-B14F-4D97-AF65-F5344CB8AC3E}">
        <p14:creationId xmlns:p14="http://schemas.microsoft.com/office/powerpoint/2010/main" val="264129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ova Light" panose="020B03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Nova Light" panose="020B0304020202020204" pitchFamily="34" charset="0"/>
              </a:defRPr>
            </a:lvl1pPr>
            <a:lvl2pPr>
              <a:defRPr>
                <a:latin typeface="Arial Nova Light" panose="020B0304020202020204" pitchFamily="34" charset="0"/>
              </a:defRPr>
            </a:lvl2pPr>
            <a:lvl3pPr>
              <a:defRPr>
                <a:latin typeface="Arial Nova Light" panose="020B0304020202020204" pitchFamily="34" charset="0"/>
              </a:defRPr>
            </a:lvl3pPr>
            <a:lvl4pPr>
              <a:defRPr>
                <a:latin typeface="Arial Nova Light" panose="020B0304020202020204" pitchFamily="34" charset="0"/>
              </a:defRPr>
            </a:lvl4pPr>
            <a:lvl5pPr>
              <a:defRPr>
                <a:latin typeface="Arial Nova Light" panose="020B03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Nova Light" panose="020B0304020202020204" pitchFamily="34" charset="0"/>
              </a:defRPr>
            </a:lvl1pPr>
          </a:lstStyle>
          <a:p>
            <a:fld id="{F763761D-A553-4517-8E00-41D996FDFD7D}" type="datetime1">
              <a:rPr lang="en-US" smtClean="0"/>
              <a:pPr/>
              <a:t>8/26/2020</a:t>
            </a:fld>
            <a:endParaRPr lang="en-US"/>
          </a:p>
        </p:txBody>
      </p:sp>
      <p:sp>
        <p:nvSpPr>
          <p:cNvPr id="6" name="Slide Number Placeholder 5"/>
          <p:cNvSpPr>
            <a:spLocks noGrp="1"/>
          </p:cNvSpPr>
          <p:nvPr>
            <p:ph type="sldNum" sz="quarter" idx="12"/>
          </p:nvPr>
        </p:nvSpPr>
        <p:spPr/>
        <p:txBody>
          <a:bodyPr/>
          <a:lstStyle>
            <a:lvl1pPr>
              <a:defRPr>
                <a:latin typeface="Arial Nova Light" panose="020B0304020202020204" pitchFamily="34" charset="0"/>
              </a:defRPr>
            </a:lvl1pPr>
          </a:lstStyle>
          <a:p>
            <a:fld id="{4FAB73BC-B049-4115-A692-8D63A059BF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atin typeface="Arial Nova Light" panose="020B0304020202020204" pitchFamily="34" charset="0"/>
              </a:defRPr>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latin typeface="Arial Nova Light" panose="020B03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Nova Light" panose="020B0304020202020204" pitchFamily="34" charset="0"/>
              </a:defRPr>
            </a:lvl1pPr>
          </a:lstStyle>
          <a:p>
            <a:fld id="{589702C0-2FB3-45CB-925D-DE7E8AE82264}" type="datetime1">
              <a:rPr lang="en-US" smtClean="0"/>
              <a:pPr/>
              <a:t>8/26/2020</a:t>
            </a:fld>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4098B4-363D-474C-BF9A-C9DB27AA3592}" type="datetime1">
              <a:rPr lang="en-US" smtClean="0"/>
              <a:t>8/26/2020</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0D5D24-8C25-447A-9E32-17C660820159}" type="datetime1">
              <a:rPr lang="en-US" smtClean="0"/>
              <a:t>8/26/2020</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511990" y="1973623"/>
            <a:ext cx="3828015" cy="217442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0D5D24-8C25-447A-9E32-17C660820159}" type="datetime1">
              <a:rPr lang="en-US" smtClean="0"/>
              <a:t>8/26/2020</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
        <p:nvSpPr>
          <p:cNvPr id="14" name="Content Placeholder 3">
            <a:extLst>
              <a:ext uri="{FF2B5EF4-FFF2-40B4-BE49-F238E27FC236}">
                <a16:creationId xmlns:a16="http://schemas.microsoft.com/office/drawing/2014/main" id="{9D27C995-7890-43E4-9492-B5A5E5072735}"/>
              </a:ext>
            </a:extLst>
          </p:cNvPr>
          <p:cNvSpPr>
            <a:spLocks noGrp="1"/>
          </p:cNvSpPr>
          <p:nvPr>
            <p:ph sz="half" idx="13"/>
          </p:nvPr>
        </p:nvSpPr>
        <p:spPr>
          <a:xfrm>
            <a:off x="6851995" y="1987802"/>
            <a:ext cx="3828015" cy="217442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4682DA3F-FBE1-492A-931E-ADA26DCBE28A}"/>
              </a:ext>
            </a:extLst>
          </p:cNvPr>
          <p:cNvSpPr>
            <a:spLocks noGrp="1"/>
          </p:cNvSpPr>
          <p:nvPr>
            <p:ph sz="half" idx="14"/>
          </p:nvPr>
        </p:nvSpPr>
        <p:spPr>
          <a:xfrm>
            <a:off x="1511990" y="4162230"/>
            <a:ext cx="3828015" cy="217442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05364FD8-4054-428E-B8DF-A39748C03864}"/>
              </a:ext>
            </a:extLst>
          </p:cNvPr>
          <p:cNvSpPr>
            <a:spLocks noGrp="1"/>
          </p:cNvSpPr>
          <p:nvPr>
            <p:ph sz="half" idx="15"/>
          </p:nvPr>
        </p:nvSpPr>
        <p:spPr>
          <a:xfrm>
            <a:off x="6851995" y="4162230"/>
            <a:ext cx="3828015" cy="217442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24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A2A11B-52A3-48C5-A4AB-4B7C93F4F8CA}" type="datetime1">
              <a:rPr lang="en-US" smtClean="0"/>
              <a:t>8/26/2020</a:t>
            </a:fld>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48EE0-28D2-48A1-B62A-EA557EA27517}" type="datetime1">
              <a:rPr lang="en-US" smtClean="0"/>
              <a:t>8/26/2020</a:t>
            </a:fld>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487B775-8BE9-4755-B2E5-4B4FCAE2A1F2}" type="datetime1">
              <a:rPr lang="en-US" smtClean="0"/>
              <a:t>8/26/2020</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C425661-3F24-4932-A4A2-4B5A0C80AFD1}" type="datetime1">
              <a:rPr lang="en-US" smtClean="0"/>
              <a:t>8/26/2020</a:t>
            </a:fld>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6" r:id="rId6"/>
    <p:sldLayoutId id="2147483690" r:id="rId7"/>
    <p:sldLayoutId id="2147483691" r:id="rId8"/>
    <p:sldLayoutId id="2147483692" r:id="rId9"/>
    <p:sldLayoutId id="2147483693" r:id="rId10"/>
    <p:sldLayoutId id="2147483694" r:id="rId11"/>
    <p:sldLayoutId id="2147483695" r:id="rId12"/>
    <p:sldLayoutId id="2147483697" r:id="rId13"/>
  </p:sldLayoutIdLst>
  <p:hf sldNum="0"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nthemap.ces.census.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onthemap.ces.census.gov/"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onthemap.ces.census.gov/"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inyurl.com/PlantCityTransitStud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tinyurl.com/PlantCityTransitStudy"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5"/>
            <a:ext cx="9966960" cy="2506475"/>
          </a:xfrm>
        </p:spPr>
        <p:txBody>
          <a:bodyPr>
            <a:normAutofit/>
          </a:bodyPr>
          <a:lstStyle/>
          <a:p>
            <a:r>
              <a:rPr lang="en-US" sz="6000" dirty="0">
                <a:solidFill>
                  <a:schemeClr val="bg1"/>
                </a:solidFill>
                <a:latin typeface="Arial" panose="020B0604020202020204" pitchFamily="34" charset="0"/>
                <a:cs typeface="Arial" panose="020B0604020202020204" pitchFamily="34" charset="0"/>
              </a:rPr>
              <a:t>WELCOME</a:t>
            </a:r>
            <a:endParaRPr lang="en-US" sz="60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p:txBody>
          <a:bodyPr>
            <a:normAutofit/>
          </a:bodyPr>
          <a:lstStyle/>
          <a:p>
            <a:r>
              <a:rPr lang="en-US" sz="3200" b="1" dirty="0">
                <a:latin typeface="Arial" panose="020B0604020202020204" pitchFamily="34" charset="0"/>
                <a:cs typeface="Arial" panose="020B0604020202020204" pitchFamily="34" charset="0"/>
              </a:rPr>
              <a:t>PLANT CITY TRANSIT STUDY</a:t>
            </a:r>
          </a:p>
          <a:p>
            <a:r>
              <a:rPr lang="en-US" sz="3200" b="1" dirty="0">
                <a:latin typeface="Arial" panose="020B0604020202020204" pitchFamily="34" charset="0"/>
                <a:cs typeface="Arial" panose="020B0604020202020204" pitchFamily="34" charset="0"/>
              </a:rPr>
              <a:t>OPEN HOUSE</a:t>
            </a: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2472233876"/>
      </p:ext>
    </p:extLst>
  </p:cSld>
  <p:clrMapOvr>
    <a:masterClrMapping/>
  </p:clrMapOvr>
  <mc:AlternateContent xmlns:mc="http://schemas.openxmlformats.org/markup-compatibility/2006" xmlns:p14="http://schemas.microsoft.com/office/powerpoint/2010/main">
    <mc:Choice Requires="p14">
      <p:transition spd="slow" p14:dur="2000" advTm="6085"/>
    </mc:Choice>
    <mc:Fallback xmlns="">
      <p:transition spd="slow" advTm="6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427056" y="483262"/>
            <a:ext cx="11096728" cy="968829"/>
          </a:xfrm>
        </p:spPr>
        <p:txBody>
          <a:bodyPr>
            <a:normAutofit/>
          </a:bodyPr>
          <a:lstStyle/>
          <a:p>
            <a:r>
              <a:rPr lang="en-US" b="1" dirty="0">
                <a:latin typeface="Arial" panose="020B0604020202020204" pitchFamily="34" charset="0"/>
                <a:cs typeface="Arial" panose="020B0604020202020204" pitchFamily="34" charset="0"/>
              </a:rPr>
              <a:t>Previous Local Commuter</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547636" y="1495215"/>
            <a:ext cx="6531936" cy="4472940"/>
          </a:xfrm>
        </p:spPr>
        <p:txBody>
          <a:bodyPr vert="horz" lIns="91440" tIns="45720" rIns="91440" bIns="45720" rtlCol="0" anchor="t">
            <a:normAutofit/>
          </a:bodyPr>
          <a:lstStyle/>
          <a:p>
            <a:pPr>
              <a:lnSpc>
                <a:spcPct val="150000"/>
              </a:lnSpc>
              <a:spcAft>
                <a:spcPts val="1200"/>
              </a:spcAft>
            </a:pPr>
            <a:r>
              <a:rPr lang="en-US" sz="2000" b="1" dirty="0">
                <a:latin typeface="+mn-lt"/>
              </a:rPr>
              <a:t>Strawberry Connector</a:t>
            </a:r>
          </a:p>
          <a:p>
            <a:pPr lvl="1"/>
            <a:r>
              <a:rPr lang="en-US" dirty="0">
                <a:latin typeface="+mn-lt"/>
              </a:rPr>
              <a:t>Four Routes operated weekdays from 9 am to 5 pm</a:t>
            </a:r>
          </a:p>
          <a:p>
            <a:pPr lvl="1"/>
            <a:r>
              <a:rPr lang="en-US" dirty="0">
                <a:latin typeface="+mn-lt"/>
              </a:rPr>
              <a:t>Operated by HART from 2001-2005, and Plant City from 2005-2008</a:t>
            </a:r>
          </a:p>
          <a:p>
            <a:pPr lvl="1"/>
            <a:r>
              <a:rPr lang="en-US" dirty="0">
                <a:latin typeface="+mn-lt"/>
              </a:rPr>
              <a:t>Routes 70 &amp; 71 had highest ridership</a:t>
            </a:r>
          </a:p>
          <a:p>
            <a:pPr lvl="1"/>
            <a:r>
              <a:rPr lang="en-US" dirty="0">
                <a:latin typeface="+mn-lt"/>
                <a:cs typeface="Arial"/>
              </a:rPr>
              <a:t>Highest annual ridership: 47,543 (FY 2006/2007)</a:t>
            </a:r>
            <a:endParaRPr lang="en-US" dirty="0">
              <a:latin typeface="+mn-lt"/>
            </a:endParaRPr>
          </a:p>
          <a:p>
            <a:pPr lvl="1"/>
            <a:r>
              <a:rPr lang="en-US" dirty="0">
                <a:latin typeface="+mn-lt"/>
              </a:rPr>
              <a:t>2008 (final year of service)</a:t>
            </a:r>
          </a:p>
          <a:p>
            <a:pPr lvl="2"/>
            <a:r>
              <a:rPr lang="en-US" dirty="0">
                <a:latin typeface="+mn-lt"/>
              </a:rPr>
              <a:t>37,392 annual riders</a:t>
            </a:r>
          </a:p>
          <a:p>
            <a:pPr lvl="2"/>
            <a:r>
              <a:rPr lang="en-US" dirty="0">
                <a:latin typeface="+mn-lt"/>
              </a:rPr>
              <a:t>12.3 riders per hour</a:t>
            </a:r>
            <a:endParaRPr lang="en-US" sz="2200" dirty="0"/>
          </a:p>
        </p:txBody>
      </p:sp>
      <p:pic>
        <p:nvPicPr>
          <p:cNvPr id="5" name="Picture 4">
            <a:extLst>
              <a:ext uri="{FF2B5EF4-FFF2-40B4-BE49-F238E27FC236}">
                <a16:creationId xmlns:a16="http://schemas.microsoft.com/office/drawing/2014/main" id="{0071D272-21BC-4AC2-9623-0E2077773319}"/>
              </a:ext>
            </a:extLst>
          </p:cNvPr>
          <p:cNvPicPr>
            <a:picLocks noChangeAspect="1"/>
          </p:cNvPicPr>
          <p:nvPr/>
        </p:nvPicPr>
        <p:blipFill>
          <a:blip r:embed="rId3"/>
          <a:stretch>
            <a:fillRect/>
          </a:stretch>
        </p:blipFill>
        <p:spPr>
          <a:xfrm>
            <a:off x="7455876" y="883144"/>
            <a:ext cx="4455312" cy="5583605"/>
          </a:xfrm>
          <a:prstGeom prst="rect">
            <a:avLst/>
          </a:prstGeom>
        </p:spPr>
      </p:pic>
      <p:pic>
        <p:nvPicPr>
          <p:cNvPr id="6" name="Picture 5">
            <a:extLst>
              <a:ext uri="{FF2B5EF4-FFF2-40B4-BE49-F238E27FC236}">
                <a16:creationId xmlns:a16="http://schemas.microsoft.com/office/drawing/2014/main" id="{4DC7E053-5EC1-446D-8AE3-F8203396A418}"/>
              </a:ext>
            </a:extLst>
          </p:cNvPr>
          <p:cNvPicPr>
            <a:picLocks noChangeAspect="1"/>
          </p:cNvPicPr>
          <p:nvPr/>
        </p:nvPicPr>
        <p:blipFill rotWithShape="1">
          <a:blip r:embed="rId4"/>
          <a:srcRect r="41904"/>
          <a:stretch/>
        </p:blipFill>
        <p:spPr>
          <a:xfrm>
            <a:off x="6521118" y="4338592"/>
            <a:ext cx="2461846" cy="135635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F809B6F-8684-4B19-AD39-5BB61D267285}"/>
              </a:ext>
            </a:extLst>
          </p:cNvPr>
          <p:cNvPicPr>
            <a:picLocks noChangeAspect="1"/>
          </p:cNvPicPr>
          <p:nvPr/>
        </p:nvPicPr>
        <p:blipFill rotWithShape="1">
          <a:blip r:embed="rId4"/>
          <a:srcRect l="57820" b="49438"/>
          <a:stretch/>
        </p:blipFill>
        <p:spPr>
          <a:xfrm>
            <a:off x="6858345" y="5753100"/>
            <a:ext cx="1787391" cy="685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4838920"/>
      </p:ext>
    </p:extLst>
  </p:cSld>
  <p:clrMapOvr>
    <a:masterClrMapping/>
  </p:clrMapOvr>
  <mc:AlternateContent xmlns:mc="http://schemas.openxmlformats.org/markup-compatibility/2006" xmlns:p14="http://schemas.microsoft.com/office/powerpoint/2010/main">
    <mc:Choice Requires="p14">
      <p:transition spd="slow" p14:dur="2000" advTm="143822"/>
    </mc:Choice>
    <mc:Fallback xmlns="">
      <p:transition spd="slow" advTm="1438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548055" y="419100"/>
            <a:ext cx="10605549" cy="1138395"/>
          </a:xfrm>
        </p:spPr>
        <p:txBody>
          <a:bodyPr>
            <a:normAutofit/>
          </a:bodyPr>
          <a:lstStyle/>
          <a:p>
            <a:r>
              <a:rPr lang="en-US" b="1" dirty="0">
                <a:latin typeface="Arial" panose="020B0604020202020204" pitchFamily="34" charset="0"/>
                <a:cs typeface="Arial" panose="020B0604020202020204" pitchFamily="34" charset="0"/>
              </a:rPr>
              <a:t>Previous Transit Service</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4" y="1746585"/>
            <a:ext cx="6114841" cy="4692315"/>
          </a:xfrm>
        </p:spPr>
        <p:txBody>
          <a:bodyPr vert="horz" lIns="91440" tIns="45720" rIns="91440" bIns="45720" rtlCol="0" anchor="t">
            <a:normAutofit/>
          </a:bodyPr>
          <a:lstStyle/>
          <a:p>
            <a:pPr>
              <a:lnSpc>
                <a:spcPct val="100000"/>
              </a:lnSpc>
            </a:pPr>
            <a:r>
              <a:rPr lang="en-US" sz="2000" b="1" dirty="0">
                <a:latin typeface="+mn-lt"/>
              </a:rPr>
              <a:t>28X East County Express</a:t>
            </a:r>
          </a:p>
          <a:p>
            <a:pPr lvl="1">
              <a:lnSpc>
                <a:spcPct val="100000"/>
              </a:lnSpc>
            </a:pPr>
            <a:r>
              <a:rPr lang="en-US" dirty="0">
                <a:latin typeface="+mn-lt"/>
              </a:rPr>
              <a:t>Connected through Brandon before downtown Tampa</a:t>
            </a:r>
          </a:p>
          <a:p>
            <a:pPr lvl="1">
              <a:lnSpc>
                <a:spcPct val="100000"/>
              </a:lnSpc>
            </a:pPr>
            <a:r>
              <a:rPr lang="en-US" dirty="0">
                <a:latin typeface="+mn-lt"/>
              </a:rPr>
              <a:t>Provided two trips per day in morning and evening</a:t>
            </a:r>
          </a:p>
          <a:p>
            <a:pPr lvl="1">
              <a:lnSpc>
                <a:spcPct val="100000"/>
              </a:lnSpc>
            </a:pPr>
            <a:r>
              <a:rPr lang="en-US" dirty="0">
                <a:latin typeface="+mn-lt"/>
              </a:rPr>
              <a:t>Final year scaled back to one trip per day</a:t>
            </a:r>
          </a:p>
          <a:p>
            <a:pPr lvl="1">
              <a:lnSpc>
                <a:spcPct val="100000"/>
              </a:lnSpc>
            </a:pPr>
            <a:r>
              <a:rPr lang="en-US" dirty="0">
                <a:latin typeface="+mn-lt"/>
              </a:rPr>
              <a:t>Operated between 2010 to 2017</a:t>
            </a:r>
          </a:p>
          <a:p>
            <a:pPr lvl="1">
              <a:lnSpc>
                <a:spcPct val="100000"/>
              </a:lnSpc>
            </a:pPr>
            <a:r>
              <a:rPr lang="en-US" dirty="0">
                <a:latin typeface="+mn-lt"/>
              </a:rPr>
              <a:t>Peak average annual ridership in 2012: </a:t>
            </a:r>
          </a:p>
          <a:p>
            <a:pPr lvl="2">
              <a:lnSpc>
                <a:spcPct val="100000"/>
              </a:lnSpc>
            </a:pPr>
            <a:r>
              <a:rPr lang="en-US" dirty="0">
                <a:latin typeface="+mn-lt"/>
              </a:rPr>
              <a:t>14,363 annual riders</a:t>
            </a:r>
          </a:p>
          <a:p>
            <a:pPr lvl="2">
              <a:lnSpc>
                <a:spcPct val="100000"/>
              </a:lnSpc>
            </a:pPr>
            <a:r>
              <a:rPr lang="en-US" dirty="0">
                <a:latin typeface="+mn-lt"/>
              </a:rPr>
              <a:t>17.3 riders per trip</a:t>
            </a:r>
          </a:p>
          <a:p>
            <a:pPr lvl="1">
              <a:lnSpc>
                <a:spcPct val="100000"/>
              </a:lnSpc>
            </a:pPr>
            <a:r>
              <a:rPr lang="en-US" dirty="0">
                <a:latin typeface="+mn-lt"/>
              </a:rPr>
              <a:t>2017 (last year of operation): </a:t>
            </a:r>
          </a:p>
          <a:p>
            <a:pPr lvl="2">
              <a:lnSpc>
                <a:spcPct val="100000"/>
              </a:lnSpc>
            </a:pPr>
            <a:r>
              <a:rPr lang="en-US" dirty="0">
                <a:latin typeface="+mn-lt"/>
              </a:rPr>
              <a:t>7,474 annual riders</a:t>
            </a:r>
          </a:p>
          <a:p>
            <a:pPr lvl="2">
              <a:lnSpc>
                <a:spcPct val="100000"/>
              </a:lnSpc>
            </a:pPr>
            <a:r>
              <a:rPr lang="en-US" dirty="0">
                <a:latin typeface="+mn-lt"/>
              </a:rPr>
              <a:t>15 passengers per trip</a:t>
            </a:r>
          </a:p>
        </p:txBody>
      </p:sp>
      <p:pic>
        <p:nvPicPr>
          <p:cNvPr id="5" name="Picture 4">
            <a:extLst>
              <a:ext uri="{FF2B5EF4-FFF2-40B4-BE49-F238E27FC236}">
                <a16:creationId xmlns:a16="http://schemas.microsoft.com/office/drawing/2014/main" id="{0071D272-21BC-4AC2-9623-0E2077773319}"/>
              </a:ext>
            </a:extLst>
          </p:cNvPr>
          <p:cNvPicPr>
            <a:picLocks noChangeAspect="1"/>
          </p:cNvPicPr>
          <p:nvPr/>
        </p:nvPicPr>
        <p:blipFill>
          <a:blip r:embed="rId3"/>
          <a:stretch>
            <a:fillRect/>
          </a:stretch>
        </p:blipFill>
        <p:spPr>
          <a:xfrm>
            <a:off x="7184571" y="753500"/>
            <a:ext cx="4546895" cy="5698381"/>
          </a:xfrm>
          <a:prstGeom prst="rect">
            <a:avLst/>
          </a:prstGeom>
        </p:spPr>
      </p:pic>
      <p:pic>
        <p:nvPicPr>
          <p:cNvPr id="6" name="Picture 5">
            <a:extLst>
              <a:ext uri="{FF2B5EF4-FFF2-40B4-BE49-F238E27FC236}">
                <a16:creationId xmlns:a16="http://schemas.microsoft.com/office/drawing/2014/main" id="{4DC7E053-5EC1-446D-8AE3-F8203396A418}"/>
              </a:ext>
            </a:extLst>
          </p:cNvPr>
          <p:cNvPicPr>
            <a:picLocks noChangeAspect="1"/>
          </p:cNvPicPr>
          <p:nvPr/>
        </p:nvPicPr>
        <p:blipFill rotWithShape="1">
          <a:blip r:embed="rId4"/>
          <a:srcRect r="41904"/>
          <a:stretch/>
        </p:blipFill>
        <p:spPr>
          <a:xfrm>
            <a:off x="6521118" y="4338592"/>
            <a:ext cx="2461846" cy="135635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F809B6F-8684-4B19-AD39-5BB61D267285}"/>
              </a:ext>
            </a:extLst>
          </p:cNvPr>
          <p:cNvPicPr>
            <a:picLocks noChangeAspect="1"/>
          </p:cNvPicPr>
          <p:nvPr/>
        </p:nvPicPr>
        <p:blipFill rotWithShape="1">
          <a:blip r:embed="rId4"/>
          <a:srcRect l="57820" b="49438"/>
          <a:stretch/>
        </p:blipFill>
        <p:spPr>
          <a:xfrm>
            <a:off x="6858345" y="5753100"/>
            <a:ext cx="1787391" cy="685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0646522"/>
      </p:ext>
    </p:extLst>
  </p:cSld>
  <p:clrMapOvr>
    <a:masterClrMapping/>
  </p:clrMapOvr>
  <mc:AlternateContent xmlns:mc="http://schemas.openxmlformats.org/markup-compatibility/2006" xmlns:p14="http://schemas.microsoft.com/office/powerpoint/2010/main">
    <mc:Choice Requires="p14">
      <p:transition spd="slow" p14:dur="2000" advTm="143822"/>
    </mc:Choice>
    <mc:Fallback xmlns="">
      <p:transition spd="slow" advTm="1438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Existing conditions &amp; travel market highlights</a:t>
            </a:r>
            <a:endParaRPr lang="en-US" sz="54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normAutofit/>
          </a:bodyPr>
          <a:lstStyle/>
          <a:p>
            <a:r>
              <a:rPr lang="en-US" sz="4000" dirty="0">
                <a:latin typeface="Arial" panose="020B0604020202020204" pitchFamily="34" charset="0"/>
                <a:cs typeface="Arial" panose="020B0604020202020204" pitchFamily="34" charset="0"/>
              </a:rPr>
              <a:t>PLANT CITY TRANSIT STUDY</a:t>
            </a: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2925308439"/>
      </p:ext>
    </p:extLst>
  </p:cSld>
  <p:clrMapOvr>
    <a:masterClrMapping/>
  </p:clrMapOvr>
  <mc:AlternateContent xmlns:mc="http://schemas.openxmlformats.org/markup-compatibility/2006" xmlns:p14="http://schemas.microsoft.com/office/powerpoint/2010/main">
    <mc:Choice Requires="p14">
      <p:transition spd="slow" p14:dur="2000" advTm="16490"/>
    </mc:Choice>
    <mc:Fallback xmlns="">
      <p:transition spd="slow" advTm="164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7C8F2E2-DFE9-480D-A74B-92EAECEA045A}"/>
              </a:ext>
            </a:extLst>
          </p:cNvPr>
          <p:cNvPicPr>
            <a:picLocks noGrp="1" noChangeAspect="1"/>
          </p:cNvPicPr>
          <p:nvPr>
            <p:ph idx="1"/>
          </p:nvPr>
        </p:nvPicPr>
        <p:blipFill>
          <a:blip r:embed="rId3"/>
          <a:stretch>
            <a:fillRect/>
          </a:stretch>
        </p:blipFill>
        <p:spPr>
          <a:xfrm>
            <a:off x="952389" y="507178"/>
            <a:ext cx="10080283" cy="5843643"/>
          </a:xfrm>
          <a:prstGeom prst="rect">
            <a:avLst/>
          </a:prstGeom>
        </p:spPr>
      </p:pic>
    </p:spTree>
    <p:extLst>
      <p:ext uri="{BB962C8B-B14F-4D97-AF65-F5344CB8AC3E}">
        <p14:creationId xmlns:p14="http://schemas.microsoft.com/office/powerpoint/2010/main" val="2588150756"/>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619B2E-D5F8-4AF4-B84E-3654CF2D4CA0}"/>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23737" t="38261" r="28994" b="32470"/>
          <a:stretch/>
        </p:blipFill>
        <p:spPr bwMode="auto">
          <a:xfrm>
            <a:off x="2370221" y="1719470"/>
            <a:ext cx="7916778" cy="485833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951574D-236A-45B2-BC31-CCEA496470B3}"/>
              </a:ext>
            </a:extLst>
          </p:cNvPr>
          <p:cNvSpPr txBox="1"/>
          <p:nvPr/>
        </p:nvSpPr>
        <p:spPr>
          <a:xfrm>
            <a:off x="1262269" y="1719470"/>
            <a:ext cx="7325139" cy="1569660"/>
          </a:xfrm>
          <a:prstGeom prst="rect">
            <a:avLst/>
          </a:prstGeom>
          <a:solidFill>
            <a:schemeClr val="accent5">
              <a:lumMod val="60000"/>
              <a:lumOff val="40000"/>
            </a:schemeClr>
          </a:solidFill>
        </p:spPr>
        <p:txBody>
          <a:bodyPr wrap="square" rtlCol="0">
            <a:spAutoFit/>
          </a:bodyPr>
          <a:lstStyle/>
          <a:p>
            <a:r>
              <a:rPr lang="en-US" sz="2400" b="1"/>
              <a:t>Total Primary Jobs: 17,477</a:t>
            </a:r>
          </a:p>
          <a:p>
            <a:r>
              <a:rPr lang="en-US" sz="2400" b="1"/>
              <a:t>Live in Plant City &amp; Work Outside: 13,709</a:t>
            </a:r>
          </a:p>
          <a:p>
            <a:r>
              <a:rPr lang="en-US" sz="2400" b="1"/>
              <a:t>Live &amp; Work in Plant City: 2,435</a:t>
            </a:r>
          </a:p>
          <a:p>
            <a:r>
              <a:rPr lang="en-US" sz="2400" b="1"/>
              <a:t>Live Outside Plant City &amp; Work In: 16,064</a:t>
            </a:r>
            <a:endParaRPr lang="en-US" sz="2400"/>
          </a:p>
        </p:txBody>
      </p:sp>
      <p:sp>
        <p:nvSpPr>
          <p:cNvPr id="3" name="TextBox 2">
            <a:extLst>
              <a:ext uri="{FF2B5EF4-FFF2-40B4-BE49-F238E27FC236}">
                <a16:creationId xmlns:a16="http://schemas.microsoft.com/office/drawing/2014/main" id="{FB3E34AC-EFD2-4CE7-A618-4046053E4FEB}"/>
              </a:ext>
            </a:extLst>
          </p:cNvPr>
          <p:cNvSpPr txBox="1"/>
          <p:nvPr/>
        </p:nvSpPr>
        <p:spPr>
          <a:xfrm>
            <a:off x="6350651" y="5931473"/>
            <a:ext cx="3894936" cy="646331"/>
          </a:xfrm>
          <a:prstGeom prst="rect">
            <a:avLst/>
          </a:prstGeom>
          <a:noFill/>
        </p:spPr>
        <p:txBody>
          <a:bodyPr wrap="square" rtlCol="0">
            <a:spAutoFit/>
          </a:bodyPr>
          <a:lstStyle/>
          <a:p>
            <a:pPr algn="r"/>
            <a:r>
              <a:rPr lang="en-US" sz="1200"/>
              <a:t>Source: U.S. Census Bureau. (2020). LEHD Origin-Destination Employment Statistics (2002-2017). </a:t>
            </a:r>
            <a:r>
              <a:rPr lang="en-US" sz="1200" u="sng">
                <a:hlinkClick r:id="rId4"/>
              </a:rPr>
              <a:t>https://onthemap.ces.census.gov</a:t>
            </a:r>
            <a:r>
              <a:rPr lang="en-US" sz="1200"/>
              <a:t>.</a:t>
            </a:r>
          </a:p>
        </p:txBody>
      </p:sp>
      <p:sp>
        <p:nvSpPr>
          <p:cNvPr id="7" name="Title 1">
            <a:extLst>
              <a:ext uri="{FF2B5EF4-FFF2-40B4-BE49-F238E27FC236}">
                <a16:creationId xmlns:a16="http://schemas.microsoft.com/office/drawing/2014/main" id="{939801D8-8D9C-4AAF-9DD1-FBF57135AAC1}"/>
              </a:ext>
            </a:extLst>
          </p:cNvPr>
          <p:cNvSpPr txBox="1">
            <a:spLocks/>
          </p:cNvSpPr>
          <p:nvPr/>
        </p:nvSpPr>
        <p:spPr>
          <a:xfrm>
            <a:off x="704088" y="609600"/>
            <a:ext cx="6993914"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Inflow / Outflow</a:t>
            </a:r>
          </a:p>
        </p:txBody>
      </p:sp>
    </p:spTree>
    <p:extLst>
      <p:ext uri="{BB962C8B-B14F-4D97-AF65-F5344CB8AC3E}">
        <p14:creationId xmlns:p14="http://schemas.microsoft.com/office/powerpoint/2010/main" val="1952010677"/>
      </p:ext>
    </p:extLst>
  </p:cSld>
  <p:clrMapOvr>
    <a:masterClrMapping/>
  </p:clrMapOvr>
  <mc:AlternateContent xmlns:mc="http://schemas.openxmlformats.org/markup-compatibility/2006" xmlns:p14="http://schemas.microsoft.com/office/powerpoint/2010/main">
    <mc:Choice Requires="p14">
      <p:transition spd="slow" p14:dur="2000" advTm="27316"/>
    </mc:Choice>
    <mc:Fallback xmlns="">
      <p:transition spd="slow" advTm="273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7FE8DC-9E00-4062-88A5-EEDC32F779D0}"/>
              </a:ext>
            </a:extLst>
          </p:cNvPr>
          <p:cNvPicPr>
            <a:picLocks noGrp="1" noChangeAspect="1"/>
          </p:cNvPicPr>
          <p:nvPr>
            <p:ph idx="1"/>
          </p:nvPr>
        </p:nvPicPr>
        <p:blipFill rotWithShape="1">
          <a:blip r:embed="rId3"/>
          <a:srcRect l="18854" t="28697" r="15216" b="34968"/>
          <a:stretch/>
        </p:blipFill>
        <p:spPr>
          <a:xfrm>
            <a:off x="3066284" y="1719470"/>
            <a:ext cx="8875526" cy="4891560"/>
          </a:xfrm>
        </p:spPr>
      </p:pic>
      <p:sp>
        <p:nvSpPr>
          <p:cNvPr id="6" name="TextBox 5">
            <a:extLst>
              <a:ext uri="{FF2B5EF4-FFF2-40B4-BE49-F238E27FC236}">
                <a16:creationId xmlns:a16="http://schemas.microsoft.com/office/drawing/2014/main" id="{16E0E74C-7275-454D-B83E-39BDDBE432B9}"/>
              </a:ext>
            </a:extLst>
          </p:cNvPr>
          <p:cNvSpPr txBox="1"/>
          <p:nvPr/>
        </p:nvSpPr>
        <p:spPr>
          <a:xfrm>
            <a:off x="1262270" y="1719470"/>
            <a:ext cx="3020972" cy="2308324"/>
          </a:xfrm>
          <a:prstGeom prst="rect">
            <a:avLst/>
          </a:prstGeom>
          <a:solidFill>
            <a:schemeClr val="accent5">
              <a:lumMod val="60000"/>
              <a:lumOff val="40000"/>
            </a:schemeClr>
          </a:solidFill>
        </p:spPr>
        <p:txBody>
          <a:bodyPr wrap="square" rtlCol="0">
            <a:spAutoFit/>
          </a:bodyPr>
          <a:lstStyle/>
          <a:p>
            <a:r>
              <a:rPr lang="en-US" sz="2400" b="1"/>
              <a:t>Top Places</a:t>
            </a:r>
          </a:p>
          <a:p>
            <a:pPr marL="342900" indent="-342900">
              <a:buFont typeface="+mj-lt"/>
              <a:buAutoNum type="arabicPeriod"/>
            </a:pPr>
            <a:r>
              <a:rPr lang="en-US" sz="2400"/>
              <a:t>Tampa</a:t>
            </a:r>
          </a:p>
          <a:p>
            <a:pPr marL="342900" indent="-342900">
              <a:buFont typeface="+mj-lt"/>
              <a:buAutoNum type="arabicPeriod"/>
            </a:pPr>
            <a:r>
              <a:rPr lang="en-US" sz="2400"/>
              <a:t>Plant City</a:t>
            </a:r>
          </a:p>
          <a:p>
            <a:pPr marL="342900" indent="-342900">
              <a:buFont typeface="+mj-lt"/>
              <a:buAutoNum type="arabicPeriod"/>
            </a:pPr>
            <a:r>
              <a:rPr lang="en-US" sz="2400"/>
              <a:t>Lakeland</a:t>
            </a:r>
          </a:p>
          <a:p>
            <a:pPr marL="342900" indent="-342900">
              <a:buFont typeface="+mj-lt"/>
              <a:buAutoNum type="arabicPeriod"/>
            </a:pPr>
            <a:r>
              <a:rPr lang="en-US" sz="2400"/>
              <a:t>Brandon</a:t>
            </a:r>
          </a:p>
          <a:p>
            <a:pPr marL="342900" indent="-342900">
              <a:buFont typeface="+mj-lt"/>
              <a:buAutoNum type="arabicPeriod"/>
            </a:pPr>
            <a:r>
              <a:rPr lang="en-US" sz="2400"/>
              <a:t>East Lake</a:t>
            </a:r>
          </a:p>
        </p:txBody>
      </p:sp>
      <p:pic>
        <p:nvPicPr>
          <p:cNvPr id="9" name="Picture 8" descr="A picture containing table&#10;&#10;Description automatically generated">
            <a:extLst>
              <a:ext uri="{FF2B5EF4-FFF2-40B4-BE49-F238E27FC236}">
                <a16:creationId xmlns:a16="http://schemas.microsoft.com/office/drawing/2014/main" id="{214BF555-8E2C-4FBC-A182-364A1525821A}"/>
              </a:ext>
            </a:extLst>
          </p:cNvPr>
          <p:cNvPicPr>
            <a:picLocks noChangeAspect="1"/>
          </p:cNvPicPr>
          <p:nvPr/>
        </p:nvPicPr>
        <p:blipFill>
          <a:blip r:embed="rId4"/>
          <a:stretch>
            <a:fillRect/>
          </a:stretch>
        </p:blipFill>
        <p:spPr>
          <a:xfrm>
            <a:off x="1262270" y="4077491"/>
            <a:ext cx="1833412" cy="992311"/>
          </a:xfrm>
          <a:prstGeom prst="rect">
            <a:avLst/>
          </a:prstGeom>
          <a:ln>
            <a:solidFill>
              <a:schemeClr val="tx1">
                <a:lumMod val="85000"/>
                <a:lumOff val="15000"/>
              </a:schemeClr>
            </a:solidFill>
          </a:ln>
        </p:spPr>
      </p:pic>
      <p:sp>
        <p:nvSpPr>
          <p:cNvPr id="7" name="TextBox 6">
            <a:extLst>
              <a:ext uri="{FF2B5EF4-FFF2-40B4-BE49-F238E27FC236}">
                <a16:creationId xmlns:a16="http://schemas.microsoft.com/office/drawing/2014/main" id="{60B9766D-A4D0-494E-B0BA-1AC35C6027EB}"/>
              </a:ext>
            </a:extLst>
          </p:cNvPr>
          <p:cNvSpPr txBox="1"/>
          <p:nvPr/>
        </p:nvSpPr>
        <p:spPr>
          <a:xfrm>
            <a:off x="7880593" y="5814629"/>
            <a:ext cx="3894936" cy="646331"/>
          </a:xfrm>
          <a:prstGeom prst="rect">
            <a:avLst/>
          </a:prstGeom>
          <a:noFill/>
        </p:spPr>
        <p:txBody>
          <a:bodyPr wrap="square" rtlCol="0">
            <a:spAutoFit/>
          </a:bodyPr>
          <a:lstStyle/>
          <a:p>
            <a:pPr algn="r"/>
            <a:r>
              <a:rPr lang="en-US" sz="1200"/>
              <a:t>Source: U.S. Census Bureau. (2020). LEHD Origin-Destination Employment Statistics (2002-2017). </a:t>
            </a:r>
            <a:r>
              <a:rPr lang="en-US" sz="1200" u="sng">
                <a:hlinkClick r:id="rId5"/>
              </a:rPr>
              <a:t>https://onthemap.ces.census.gov</a:t>
            </a:r>
            <a:r>
              <a:rPr lang="en-US" sz="1200"/>
              <a:t>.</a:t>
            </a:r>
          </a:p>
        </p:txBody>
      </p:sp>
      <p:sp>
        <p:nvSpPr>
          <p:cNvPr id="8" name="Title 1">
            <a:extLst>
              <a:ext uri="{FF2B5EF4-FFF2-40B4-BE49-F238E27FC236}">
                <a16:creationId xmlns:a16="http://schemas.microsoft.com/office/drawing/2014/main" id="{BF0EE32C-BF65-4972-8118-840C9C78A1B4}"/>
              </a:ext>
            </a:extLst>
          </p:cNvPr>
          <p:cNvSpPr txBox="1">
            <a:spLocks/>
          </p:cNvSpPr>
          <p:nvPr/>
        </p:nvSpPr>
        <p:spPr>
          <a:xfrm>
            <a:off x="704087" y="609600"/>
            <a:ext cx="10749975"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Where Plant City Residents Work</a:t>
            </a:r>
          </a:p>
        </p:txBody>
      </p:sp>
    </p:spTree>
    <p:extLst>
      <p:ext uri="{BB962C8B-B14F-4D97-AF65-F5344CB8AC3E}">
        <p14:creationId xmlns:p14="http://schemas.microsoft.com/office/powerpoint/2010/main" val="4203564012"/>
      </p:ext>
    </p:extLst>
  </p:cSld>
  <p:clrMapOvr>
    <a:masterClrMapping/>
  </p:clrMapOvr>
  <mc:AlternateContent xmlns:mc="http://schemas.openxmlformats.org/markup-compatibility/2006" xmlns:p14="http://schemas.microsoft.com/office/powerpoint/2010/main">
    <mc:Choice Requires="p14">
      <p:transition spd="slow" p14:dur="2000" advTm="11921"/>
    </mc:Choice>
    <mc:Fallback xmlns="">
      <p:transition spd="slow" advTm="1192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7FE8DC-9E00-4062-88A5-EEDC32F779D0}"/>
              </a:ext>
            </a:extLst>
          </p:cNvPr>
          <p:cNvPicPr>
            <a:picLocks noGrp="1" noChangeAspect="1"/>
          </p:cNvPicPr>
          <p:nvPr>
            <p:ph idx="1"/>
          </p:nvPr>
        </p:nvPicPr>
        <p:blipFill rotWithShape="1">
          <a:blip r:embed="rId3"/>
          <a:srcRect l="13539" t="33706" r="20025" b="29679"/>
          <a:stretch/>
        </p:blipFill>
        <p:spPr>
          <a:xfrm>
            <a:off x="3138671" y="1719470"/>
            <a:ext cx="8810031" cy="4891560"/>
          </a:xfrm>
        </p:spPr>
      </p:pic>
      <p:sp>
        <p:nvSpPr>
          <p:cNvPr id="6" name="TextBox 5">
            <a:extLst>
              <a:ext uri="{FF2B5EF4-FFF2-40B4-BE49-F238E27FC236}">
                <a16:creationId xmlns:a16="http://schemas.microsoft.com/office/drawing/2014/main" id="{16E0E74C-7275-454D-B83E-39BDDBE432B9}"/>
              </a:ext>
            </a:extLst>
          </p:cNvPr>
          <p:cNvSpPr txBox="1"/>
          <p:nvPr/>
        </p:nvSpPr>
        <p:spPr>
          <a:xfrm>
            <a:off x="1262270" y="1719470"/>
            <a:ext cx="3020972" cy="2308324"/>
          </a:xfrm>
          <a:prstGeom prst="rect">
            <a:avLst/>
          </a:prstGeom>
          <a:solidFill>
            <a:schemeClr val="accent5">
              <a:lumMod val="60000"/>
              <a:lumOff val="40000"/>
            </a:schemeClr>
          </a:solidFill>
        </p:spPr>
        <p:txBody>
          <a:bodyPr wrap="square" rtlCol="0">
            <a:spAutoFit/>
          </a:bodyPr>
          <a:lstStyle/>
          <a:p>
            <a:r>
              <a:rPr lang="en-US" sz="2400" b="1"/>
              <a:t>Top Places</a:t>
            </a:r>
          </a:p>
          <a:p>
            <a:pPr marL="342900" indent="-342900">
              <a:buFont typeface="+mj-lt"/>
              <a:buAutoNum type="arabicPeriod"/>
            </a:pPr>
            <a:r>
              <a:rPr lang="en-US" sz="2400"/>
              <a:t>Plant City</a:t>
            </a:r>
          </a:p>
          <a:p>
            <a:pPr marL="342900" indent="-342900">
              <a:buFont typeface="+mj-lt"/>
              <a:buAutoNum type="arabicPeriod"/>
            </a:pPr>
            <a:r>
              <a:rPr lang="en-US" sz="2400"/>
              <a:t>Lakeland</a:t>
            </a:r>
          </a:p>
          <a:p>
            <a:pPr marL="342900" indent="-342900">
              <a:buFont typeface="+mj-lt"/>
              <a:buAutoNum type="arabicPeriod"/>
            </a:pPr>
            <a:r>
              <a:rPr lang="en-US" sz="2400"/>
              <a:t>Brandon</a:t>
            </a:r>
          </a:p>
          <a:p>
            <a:pPr marL="342900" indent="-342900">
              <a:buFont typeface="+mj-lt"/>
              <a:buAutoNum type="arabicPeriod"/>
            </a:pPr>
            <a:r>
              <a:rPr lang="en-US" sz="2400"/>
              <a:t>Tampa</a:t>
            </a:r>
          </a:p>
          <a:p>
            <a:pPr marL="342900" indent="-342900">
              <a:buFont typeface="+mj-lt"/>
              <a:buAutoNum type="arabicPeriod"/>
            </a:pPr>
            <a:r>
              <a:rPr lang="en-US" sz="2400"/>
              <a:t>Riverview</a:t>
            </a:r>
          </a:p>
        </p:txBody>
      </p:sp>
      <p:pic>
        <p:nvPicPr>
          <p:cNvPr id="4" name="Picture 3" descr="A screenshot of a cell phone&#10;&#10;Description automatically generated">
            <a:extLst>
              <a:ext uri="{FF2B5EF4-FFF2-40B4-BE49-F238E27FC236}">
                <a16:creationId xmlns:a16="http://schemas.microsoft.com/office/drawing/2014/main" id="{4CC84AA6-7743-4EB4-807B-C90A6DE43503}"/>
              </a:ext>
            </a:extLst>
          </p:cNvPr>
          <p:cNvPicPr>
            <a:picLocks noChangeAspect="1"/>
          </p:cNvPicPr>
          <p:nvPr/>
        </p:nvPicPr>
        <p:blipFill>
          <a:blip r:embed="rId4"/>
          <a:stretch>
            <a:fillRect/>
          </a:stretch>
        </p:blipFill>
        <p:spPr>
          <a:xfrm>
            <a:off x="1262270" y="4077491"/>
            <a:ext cx="1638300" cy="1000125"/>
          </a:xfrm>
          <a:prstGeom prst="rect">
            <a:avLst/>
          </a:prstGeom>
          <a:ln>
            <a:solidFill>
              <a:schemeClr val="tx1">
                <a:lumMod val="85000"/>
                <a:lumOff val="15000"/>
              </a:schemeClr>
            </a:solidFill>
          </a:ln>
        </p:spPr>
      </p:pic>
      <p:sp>
        <p:nvSpPr>
          <p:cNvPr id="8" name="TextBox 7">
            <a:extLst>
              <a:ext uri="{FF2B5EF4-FFF2-40B4-BE49-F238E27FC236}">
                <a16:creationId xmlns:a16="http://schemas.microsoft.com/office/drawing/2014/main" id="{2EADF0E4-BB45-44A6-A126-05AFDBB657C3}"/>
              </a:ext>
            </a:extLst>
          </p:cNvPr>
          <p:cNvSpPr txBox="1"/>
          <p:nvPr/>
        </p:nvSpPr>
        <p:spPr>
          <a:xfrm>
            <a:off x="7840012" y="5754469"/>
            <a:ext cx="3894936" cy="646331"/>
          </a:xfrm>
          <a:prstGeom prst="rect">
            <a:avLst/>
          </a:prstGeom>
          <a:noFill/>
        </p:spPr>
        <p:txBody>
          <a:bodyPr wrap="square" rtlCol="0">
            <a:spAutoFit/>
          </a:bodyPr>
          <a:lstStyle/>
          <a:p>
            <a:pPr algn="r"/>
            <a:r>
              <a:rPr lang="en-US" sz="1200"/>
              <a:t>Source: U.S. Census Bureau. (2020). LEHD Origin-Destination Employment Statistics (2002-2017). </a:t>
            </a:r>
            <a:r>
              <a:rPr lang="en-US" sz="1200" u="sng">
                <a:hlinkClick r:id="rId5"/>
              </a:rPr>
              <a:t>https://onthemap.ces.census.gov</a:t>
            </a:r>
            <a:r>
              <a:rPr lang="en-US" sz="1200"/>
              <a:t>.</a:t>
            </a:r>
          </a:p>
        </p:txBody>
      </p:sp>
      <p:sp>
        <p:nvSpPr>
          <p:cNvPr id="9" name="Title 1">
            <a:extLst>
              <a:ext uri="{FF2B5EF4-FFF2-40B4-BE49-F238E27FC236}">
                <a16:creationId xmlns:a16="http://schemas.microsoft.com/office/drawing/2014/main" id="{302AE52B-362B-4322-BCD5-6789001A347F}"/>
              </a:ext>
            </a:extLst>
          </p:cNvPr>
          <p:cNvSpPr txBox="1">
            <a:spLocks/>
          </p:cNvSpPr>
          <p:nvPr/>
        </p:nvSpPr>
        <p:spPr>
          <a:xfrm>
            <a:off x="704087" y="609600"/>
            <a:ext cx="10749975"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Where Plant City Workers Live</a:t>
            </a:r>
          </a:p>
        </p:txBody>
      </p:sp>
    </p:spTree>
    <p:extLst>
      <p:ext uri="{BB962C8B-B14F-4D97-AF65-F5344CB8AC3E}">
        <p14:creationId xmlns:p14="http://schemas.microsoft.com/office/powerpoint/2010/main" val="4200180209"/>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7" y="609600"/>
            <a:ext cx="10798101" cy="1356360"/>
          </a:xfrm>
        </p:spPr>
        <p:txBody>
          <a:bodyPr>
            <a:normAutofit/>
          </a:bodyPr>
          <a:lstStyle/>
          <a:p>
            <a:r>
              <a:rPr lang="en-US" b="1">
                <a:latin typeface="Arial" panose="020B0604020202020204" pitchFamily="34" charset="0"/>
                <a:cs typeface="Arial" panose="020B0604020202020204" pitchFamily="34" charset="0"/>
              </a:rPr>
              <a:t>Commute Patterns &amp; Zero Car Households</a:t>
            </a:r>
          </a:p>
        </p:txBody>
      </p:sp>
      <p:pic>
        <p:nvPicPr>
          <p:cNvPr id="8" name="Content Placeholder 6" descr="A close up of a map&#10;&#10;Description automatically generated">
            <a:extLst>
              <a:ext uri="{FF2B5EF4-FFF2-40B4-BE49-F238E27FC236}">
                <a16:creationId xmlns:a16="http://schemas.microsoft.com/office/drawing/2014/main" id="{92137640-29E8-4121-AA98-2FC7230436E2}"/>
              </a:ext>
            </a:extLst>
          </p:cNvPr>
          <p:cNvPicPr>
            <a:picLocks noGrp="1"/>
          </p:cNvPicPr>
          <p:nvPr>
            <p:ph idx="1"/>
          </p:nvPr>
        </p:nvPicPr>
        <p:blipFill rotWithShape="1">
          <a:blip r:embed="rId3"/>
          <a:srcRect l="10012" t="4582" r="4762" b="27788"/>
          <a:stretch/>
        </p:blipFill>
        <p:spPr>
          <a:xfrm>
            <a:off x="7022592" y="1389888"/>
            <a:ext cx="4608576" cy="5065776"/>
          </a:xfrm>
        </p:spPr>
      </p:pic>
      <p:pic>
        <p:nvPicPr>
          <p:cNvPr id="9" name="Content Placeholder 6" descr="A close up of a map&#10;&#10;Description automatically generated">
            <a:extLst>
              <a:ext uri="{FF2B5EF4-FFF2-40B4-BE49-F238E27FC236}">
                <a16:creationId xmlns:a16="http://schemas.microsoft.com/office/drawing/2014/main" id="{DFE52957-7573-47F0-81E4-397CE7A5D0AA}"/>
              </a:ext>
            </a:extLst>
          </p:cNvPr>
          <p:cNvPicPr>
            <a:picLocks noChangeAspect="1"/>
          </p:cNvPicPr>
          <p:nvPr/>
        </p:nvPicPr>
        <p:blipFill rotWithShape="1">
          <a:blip r:embed="rId3"/>
          <a:srcRect l="206" t="83104" r="44945" b="145"/>
          <a:stretch/>
        </p:blipFill>
        <p:spPr>
          <a:xfrm>
            <a:off x="9635745" y="5513832"/>
            <a:ext cx="1995423" cy="941832"/>
          </a:xfrm>
          <a:prstGeom prst="rect">
            <a:avLst/>
          </a:prstGeom>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F6123E44-C6F0-4FF8-A0ED-BE85C336A429}"/>
              </a:ext>
            </a:extLst>
          </p:cNvPr>
          <p:cNvSpPr txBox="1">
            <a:spLocks/>
          </p:cNvSpPr>
          <p:nvPr/>
        </p:nvSpPr>
        <p:spPr>
          <a:xfrm>
            <a:off x="707063" y="2057400"/>
            <a:ext cx="5669673" cy="403860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Nova Light" panose="020B03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Nova Light" panose="020B03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400" dirty="0">
                <a:latin typeface="+mn-lt"/>
              </a:rPr>
              <a:t>84% of workers drive alone</a:t>
            </a:r>
          </a:p>
          <a:p>
            <a:r>
              <a:rPr lang="en-US" sz="2400" dirty="0">
                <a:latin typeface="+mn-lt"/>
              </a:rPr>
              <a:t>Mean travel time to work is 23.6 minutes</a:t>
            </a:r>
          </a:p>
          <a:p>
            <a:r>
              <a:rPr lang="en-US" sz="2400" dirty="0">
                <a:latin typeface="+mn-lt"/>
              </a:rPr>
              <a:t>18% of residents travel less than 10 minutes to work</a:t>
            </a:r>
          </a:p>
          <a:p>
            <a:r>
              <a:rPr lang="en-US" sz="2400" dirty="0">
                <a:latin typeface="Arial" panose="020B0604020202020204" pitchFamily="34" charset="0"/>
                <a:cs typeface="Arial" panose="020B0604020202020204" pitchFamily="34" charset="0"/>
              </a:rPr>
              <a:t>1.5% of households in Plant City have no vehicle</a:t>
            </a:r>
          </a:p>
          <a:p>
            <a:endParaRPr lang="en-US" sz="2400" dirty="0">
              <a:latin typeface="+mn-lt"/>
            </a:endParaRPr>
          </a:p>
        </p:txBody>
      </p:sp>
    </p:spTree>
    <p:extLst>
      <p:ext uri="{BB962C8B-B14F-4D97-AF65-F5344CB8AC3E}">
        <p14:creationId xmlns:p14="http://schemas.microsoft.com/office/powerpoint/2010/main" val="2258687677"/>
      </p:ext>
    </p:extLst>
  </p:cSld>
  <p:clrMapOvr>
    <a:masterClrMapping/>
  </p:clrMapOvr>
  <mc:AlternateContent xmlns:mc="http://schemas.openxmlformats.org/markup-compatibility/2006" xmlns:p14="http://schemas.microsoft.com/office/powerpoint/2010/main">
    <mc:Choice Requires="p14">
      <p:transition spd="slow" p14:dur="2000" advTm="38090"/>
    </mc:Choice>
    <mc:Fallback xmlns="">
      <p:transition spd="slow" advTm="3809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C7CA12-8746-4CCC-8DB2-68C04EE3B5C9}"/>
              </a:ext>
            </a:extLst>
          </p:cNvPr>
          <p:cNvPicPr>
            <a:picLocks/>
          </p:cNvPicPr>
          <p:nvPr/>
        </p:nvPicPr>
        <p:blipFill rotWithShape="1">
          <a:blip r:embed="rId3"/>
          <a:srcRect l="9303" t="4200" r="5084" b="28022"/>
          <a:stretch/>
        </p:blipFill>
        <p:spPr>
          <a:xfrm>
            <a:off x="7022592" y="1189265"/>
            <a:ext cx="4608576" cy="5065776"/>
          </a:xfrm>
          <a:prstGeom prst="rect">
            <a:avLst/>
          </a:prstGeom>
        </p:spPr>
      </p:pic>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7" y="506187"/>
            <a:ext cx="9430513" cy="1366156"/>
          </a:xfrm>
        </p:spPr>
        <p:txBody>
          <a:bodyPr>
            <a:normAutofit/>
          </a:bodyPr>
          <a:lstStyle/>
          <a:p>
            <a:r>
              <a:rPr lang="en-US" b="1" dirty="0">
                <a:latin typeface="Arial" panose="020B0604020202020204" pitchFamily="34" charset="0"/>
                <a:cs typeface="Arial" panose="020B0604020202020204" pitchFamily="34" charset="0"/>
              </a:rPr>
              <a:t>Communities of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Concern</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3" y="1981200"/>
            <a:ext cx="5669673" cy="4114800"/>
          </a:xfrm>
        </p:spPr>
        <p:txBody>
          <a:bodyPr>
            <a:noAutofit/>
          </a:bodyPr>
          <a:lstStyle/>
          <a:p>
            <a:r>
              <a:rPr lang="en-US" sz="2000" dirty="0">
                <a:latin typeface="+mn-lt"/>
              </a:rPr>
              <a:t>Census Block Groups that measure more than one standard deviation above the county’s median in two or more of the following characteristics: </a:t>
            </a:r>
          </a:p>
          <a:p>
            <a:pPr lvl="1"/>
            <a:r>
              <a:rPr lang="en-US" dirty="0">
                <a:latin typeface="+mn-lt"/>
              </a:rPr>
              <a:t>Low income </a:t>
            </a:r>
          </a:p>
          <a:p>
            <a:pPr lvl="1"/>
            <a:r>
              <a:rPr lang="en-US" dirty="0">
                <a:latin typeface="+mn-lt"/>
              </a:rPr>
              <a:t>Disability</a:t>
            </a:r>
          </a:p>
          <a:p>
            <a:pPr lvl="1"/>
            <a:r>
              <a:rPr lang="en-US" dirty="0">
                <a:latin typeface="+mn-lt"/>
              </a:rPr>
              <a:t>Youth </a:t>
            </a:r>
          </a:p>
          <a:p>
            <a:pPr lvl="1"/>
            <a:r>
              <a:rPr lang="en-US" dirty="0">
                <a:latin typeface="+mn-lt"/>
              </a:rPr>
              <a:t>Elderly</a:t>
            </a:r>
          </a:p>
          <a:p>
            <a:pPr lvl="1"/>
            <a:r>
              <a:rPr lang="en-US" dirty="0">
                <a:latin typeface="+mn-lt"/>
              </a:rPr>
              <a:t>Limited English proficiency </a:t>
            </a:r>
          </a:p>
          <a:p>
            <a:pPr lvl="1"/>
            <a:r>
              <a:rPr lang="en-US" dirty="0">
                <a:latin typeface="+mn-lt"/>
              </a:rPr>
              <a:t>Minorities </a:t>
            </a:r>
          </a:p>
          <a:p>
            <a:pPr lvl="1"/>
            <a:r>
              <a:rPr lang="en-US" dirty="0">
                <a:latin typeface="+mn-lt"/>
              </a:rPr>
              <a:t>Carless households</a:t>
            </a:r>
          </a:p>
        </p:txBody>
      </p:sp>
      <p:pic>
        <p:nvPicPr>
          <p:cNvPr id="7" name="Picture 6">
            <a:extLst>
              <a:ext uri="{FF2B5EF4-FFF2-40B4-BE49-F238E27FC236}">
                <a16:creationId xmlns:a16="http://schemas.microsoft.com/office/drawing/2014/main" id="{41132966-BDCC-4E57-AB9D-28956D6A82DB}"/>
              </a:ext>
            </a:extLst>
          </p:cNvPr>
          <p:cNvPicPr>
            <a:picLocks noChangeAspect="1"/>
          </p:cNvPicPr>
          <p:nvPr/>
        </p:nvPicPr>
        <p:blipFill rotWithShape="1">
          <a:blip r:embed="rId3"/>
          <a:srcRect l="-232" t="83468" r="46350" b="1854"/>
          <a:stretch/>
        </p:blipFill>
        <p:spPr>
          <a:xfrm>
            <a:off x="9394058" y="5513832"/>
            <a:ext cx="2237110" cy="9418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2077760"/>
      </p:ext>
    </p:extLst>
  </p:cSld>
  <p:clrMapOvr>
    <a:masterClrMapping/>
  </p:clrMapOvr>
  <mc:AlternateContent xmlns:mc="http://schemas.openxmlformats.org/markup-compatibility/2006" xmlns:p14="http://schemas.microsoft.com/office/powerpoint/2010/main">
    <mc:Choice Requires="p14">
      <p:transition spd="slow" p14:dur="2000" advTm="35490"/>
    </mc:Choice>
    <mc:Fallback xmlns="">
      <p:transition spd="slow" advTm="3549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D4767D-038D-4346-9735-C619F06E6204}"/>
              </a:ext>
            </a:extLst>
          </p:cNvPr>
          <p:cNvGraphicFramePr>
            <a:graphicFrameLocks noGrp="1"/>
          </p:cNvGraphicFramePr>
          <p:nvPr>
            <p:ph idx="1"/>
          </p:nvPr>
        </p:nvGraphicFramePr>
        <p:xfrm>
          <a:off x="689812" y="1676400"/>
          <a:ext cx="5977191" cy="4572000"/>
        </p:xfrm>
        <a:graphic>
          <a:graphicData uri="http://schemas.openxmlformats.org/drawingml/2006/table">
            <a:tbl>
              <a:tblPr firstRow="1" firstCol="1" bandRow="1">
                <a:tableStyleId>{5C22544A-7EE6-4342-B048-85BDC9FD1C3A}</a:tableStyleId>
              </a:tblPr>
              <a:tblGrid>
                <a:gridCol w="3255158">
                  <a:extLst>
                    <a:ext uri="{9D8B030D-6E8A-4147-A177-3AD203B41FA5}">
                      <a16:colId xmlns:a16="http://schemas.microsoft.com/office/drawing/2014/main" val="3921089731"/>
                    </a:ext>
                  </a:extLst>
                </a:gridCol>
                <a:gridCol w="2722033">
                  <a:extLst>
                    <a:ext uri="{9D8B030D-6E8A-4147-A177-3AD203B41FA5}">
                      <a16:colId xmlns:a16="http://schemas.microsoft.com/office/drawing/2014/main" val="2199702568"/>
                    </a:ext>
                  </a:extLst>
                </a:gridCol>
              </a:tblGrid>
              <a:tr h="457200">
                <a:tc>
                  <a:txBody>
                    <a:bodyPr/>
                    <a:lstStyle/>
                    <a:p>
                      <a:pPr marL="0" marR="0">
                        <a:lnSpc>
                          <a:spcPct val="107000"/>
                        </a:lnSpc>
                        <a:spcBef>
                          <a:spcPts val="0"/>
                        </a:spcBef>
                        <a:spcAft>
                          <a:spcPts val="0"/>
                        </a:spcAft>
                      </a:pPr>
                      <a:r>
                        <a:rPr lang="en-US" sz="1200" b="1">
                          <a:effectLst/>
                        </a:rPr>
                        <a:t>Top Destinations</a:t>
                      </a:r>
                    </a:p>
                  </a:txBody>
                  <a:tcPr marL="68580" marR="68580" marT="0" marB="0" anchor="ctr"/>
                </a:tc>
                <a:tc>
                  <a:txBody>
                    <a:bodyPr/>
                    <a:lstStyle/>
                    <a:p>
                      <a:pPr marL="0" marR="0">
                        <a:lnSpc>
                          <a:spcPct val="107000"/>
                        </a:lnSpc>
                        <a:spcBef>
                          <a:spcPts val="0"/>
                        </a:spcBef>
                        <a:spcAft>
                          <a:spcPts val="0"/>
                        </a:spcAft>
                      </a:pPr>
                      <a:r>
                        <a:rPr lang="en-US" sz="1200" b="1">
                          <a:effectLst/>
                        </a:rPr>
                        <a:t>Type</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0515309"/>
                  </a:ext>
                </a:extLst>
              </a:tr>
              <a:tr h="457200">
                <a:tc>
                  <a:txBody>
                    <a:bodyPr/>
                    <a:lstStyle/>
                    <a:p>
                      <a:pPr marL="0" marR="0">
                        <a:lnSpc>
                          <a:spcPct val="107000"/>
                        </a:lnSpc>
                        <a:spcBef>
                          <a:spcPts val="0"/>
                        </a:spcBef>
                        <a:spcAft>
                          <a:spcPts val="0"/>
                        </a:spcAft>
                      </a:pPr>
                      <a:r>
                        <a:rPr lang="en-US" sz="1200" b="1">
                          <a:effectLst/>
                        </a:rPr>
                        <a:t>Plant City Adult Day Care</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Day Care</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840353"/>
                  </a:ext>
                </a:extLst>
              </a:tr>
              <a:tr h="457200">
                <a:tc>
                  <a:txBody>
                    <a:bodyPr/>
                    <a:lstStyle/>
                    <a:p>
                      <a:pPr marL="0" marR="0">
                        <a:lnSpc>
                          <a:spcPct val="107000"/>
                        </a:lnSpc>
                        <a:spcBef>
                          <a:spcPts val="0"/>
                        </a:spcBef>
                        <a:spcAft>
                          <a:spcPts val="0"/>
                        </a:spcAft>
                      </a:pPr>
                      <a:r>
                        <a:rPr lang="en-US" sz="1200" b="1">
                          <a:effectLst/>
                        </a:rPr>
                        <a:t>YMCA</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Community Center</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8815306"/>
                  </a:ext>
                </a:extLst>
              </a:tr>
              <a:tr h="457200">
                <a:tc>
                  <a:txBody>
                    <a:bodyPr/>
                    <a:lstStyle/>
                    <a:p>
                      <a:pPr marL="0" marR="0">
                        <a:lnSpc>
                          <a:spcPct val="107000"/>
                        </a:lnSpc>
                        <a:spcBef>
                          <a:spcPts val="0"/>
                        </a:spcBef>
                        <a:spcAft>
                          <a:spcPts val="0"/>
                        </a:spcAft>
                      </a:pPr>
                      <a:r>
                        <a:rPr lang="en-US" sz="1200" b="1">
                          <a:effectLst/>
                        </a:rPr>
                        <a:t>Lighthouse for the Blind</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Rehabilitation Center</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6186779"/>
                  </a:ext>
                </a:extLst>
              </a:tr>
              <a:tr h="457200">
                <a:tc>
                  <a:txBody>
                    <a:bodyPr/>
                    <a:lstStyle/>
                    <a:p>
                      <a:pPr marL="0" marR="0">
                        <a:lnSpc>
                          <a:spcPct val="107000"/>
                        </a:lnSpc>
                        <a:spcBef>
                          <a:spcPts val="0"/>
                        </a:spcBef>
                        <a:spcAft>
                          <a:spcPts val="0"/>
                        </a:spcAft>
                      </a:pPr>
                      <a:r>
                        <a:rPr lang="en-US" sz="1200" b="1" err="1">
                          <a:effectLst/>
                        </a:rPr>
                        <a:t>Davita</a:t>
                      </a:r>
                      <a:r>
                        <a:rPr lang="en-US" sz="1200" b="1">
                          <a:effectLst/>
                        </a:rPr>
                        <a:t> Dialysis</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Medical</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9006582"/>
                  </a:ext>
                </a:extLst>
              </a:tr>
              <a:tr h="457200">
                <a:tc>
                  <a:txBody>
                    <a:bodyPr/>
                    <a:lstStyle/>
                    <a:p>
                      <a:pPr marL="0" marR="0">
                        <a:lnSpc>
                          <a:spcPct val="107000"/>
                        </a:lnSpc>
                        <a:spcBef>
                          <a:spcPts val="0"/>
                        </a:spcBef>
                        <a:spcAft>
                          <a:spcPts val="0"/>
                        </a:spcAft>
                      </a:pPr>
                      <a:r>
                        <a:rPr lang="en-US" sz="1200" b="1">
                          <a:effectLst/>
                        </a:rPr>
                        <a:t>South Florida Baptist Hospital</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Medical</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346710"/>
                  </a:ext>
                </a:extLst>
              </a:tr>
              <a:tr h="457200">
                <a:tc>
                  <a:txBody>
                    <a:bodyPr/>
                    <a:lstStyle/>
                    <a:p>
                      <a:pPr marL="0" marR="0">
                        <a:lnSpc>
                          <a:spcPct val="107000"/>
                        </a:lnSpc>
                        <a:spcBef>
                          <a:spcPts val="0"/>
                        </a:spcBef>
                        <a:spcAft>
                          <a:spcPts val="0"/>
                        </a:spcAft>
                      </a:pPr>
                      <a:r>
                        <a:rPr lang="en-US" sz="1200" b="1">
                          <a:effectLst/>
                        </a:rPr>
                        <a:t>Walmart Super Center</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Grocery/Shopping</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5369135"/>
                  </a:ext>
                </a:extLst>
              </a:tr>
              <a:tr h="457200">
                <a:tc>
                  <a:txBody>
                    <a:bodyPr/>
                    <a:lstStyle/>
                    <a:p>
                      <a:pPr marL="0" marR="0">
                        <a:lnSpc>
                          <a:spcPct val="107000"/>
                        </a:lnSpc>
                        <a:spcBef>
                          <a:spcPts val="0"/>
                        </a:spcBef>
                        <a:spcAft>
                          <a:spcPts val="0"/>
                        </a:spcAft>
                      </a:pPr>
                      <a:r>
                        <a:rPr lang="en-US" sz="1200" b="1">
                          <a:effectLst/>
                        </a:rPr>
                        <a:t>Winn Dixie</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Grocery</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6265343"/>
                  </a:ext>
                </a:extLst>
              </a:tr>
              <a:tr h="457200">
                <a:tc>
                  <a:txBody>
                    <a:bodyPr/>
                    <a:lstStyle/>
                    <a:p>
                      <a:pPr marL="0" marR="0">
                        <a:lnSpc>
                          <a:spcPct val="107000"/>
                        </a:lnSpc>
                        <a:spcBef>
                          <a:spcPts val="0"/>
                        </a:spcBef>
                        <a:spcAft>
                          <a:spcPts val="0"/>
                        </a:spcAft>
                      </a:pPr>
                      <a:r>
                        <a:rPr lang="en-US" sz="1200" b="1">
                          <a:effectLst/>
                        </a:rPr>
                        <a:t>St. Clements Church &amp; Food Pantry</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Church/Food Pantry</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6810116"/>
                  </a:ext>
                </a:extLst>
              </a:tr>
              <a:tr h="457200">
                <a:tc>
                  <a:txBody>
                    <a:bodyPr/>
                    <a:lstStyle/>
                    <a:p>
                      <a:pPr marL="0" marR="0">
                        <a:lnSpc>
                          <a:spcPct val="107000"/>
                        </a:lnSpc>
                        <a:spcBef>
                          <a:spcPts val="0"/>
                        </a:spcBef>
                        <a:spcAft>
                          <a:spcPts val="0"/>
                        </a:spcAft>
                      </a:pPr>
                      <a:r>
                        <a:rPr lang="en-US" sz="1200" b="1">
                          <a:effectLst/>
                        </a:rPr>
                        <a:t>Save-A-Lot</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200" b="1">
                          <a:effectLst/>
                        </a:rPr>
                        <a:t>Grocery</a:t>
                      </a:r>
                      <a:endParaRPr lang="en-US" sz="1200" b="1">
                        <a:effectLst/>
                        <a:latin typeface="Arial Nova Light" panose="020B03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0672106"/>
                  </a:ext>
                </a:extLst>
              </a:tr>
            </a:tbl>
          </a:graphicData>
        </a:graphic>
      </p:graphicFrame>
      <p:pic>
        <p:nvPicPr>
          <p:cNvPr id="7" name="Picture 6" descr="A close up of a map&#10;&#10;Description automatically generated">
            <a:extLst>
              <a:ext uri="{FF2B5EF4-FFF2-40B4-BE49-F238E27FC236}">
                <a16:creationId xmlns:a16="http://schemas.microsoft.com/office/drawing/2014/main" id="{1D86470C-A3F6-433C-8780-32CF19B11F0F}"/>
              </a:ext>
            </a:extLst>
          </p:cNvPr>
          <p:cNvPicPr>
            <a:picLocks/>
          </p:cNvPicPr>
          <p:nvPr/>
        </p:nvPicPr>
        <p:blipFill rotWithShape="1">
          <a:blip r:embed="rId3"/>
          <a:srcRect l="9279" t="3689" r="4372" b="28667"/>
          <a:stretch/>
        </p:blipFill>
        <p:spPr>
          <a:xfrm>
            <a:off x="7022592" y="1389888"/>
            <a:ext cx="4608576" cy="5065776"/>
          </a:xfrm>
          <a:prstGeom prst="rect">
            <a:avLst/>
          </a:prstGeom>
        </p:spPr>
      </p:pic>
      <p:pic>
        <p:nvPicPr>
          <p:cNvPr id="8" name="Picture 7" descr="A close up of a map&#10;&#10;Description automatically generated">
            <a:extLst>
              <a:ext uri="{FF2B5EF4-FFF2-40B4-BE49-F238E27FC236}">
                <a16:creationId xmlns:a16="http://schemas.microsoft.com/office/drawing/2014/main" id="{A30EDD38-AB32-4370-A193-922B96074F36}"/>
              </a:ext>
            </a:extLst>
          </p:cNvPr>
          <p:cNvPicPr>
            <a:picLocks noChangeAspect="1"/>
          </p:cNvPicPr>
          <p:nvPr/>
        </p:nvPicPr>
        <p:blipFill rotWithShape="1">
          <a:blip r:embed="rId3"/>
          <a:srcRect l="294" t="84984" r="50195" b="2156"/>
          <a:stretch/>
        </p:blipFill>
        <p:spPr>
          <a:xfrm>
            <a:off x="9302382" y="5513832"/>
            <a:ext cx="2346266" cy="941832"/>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64A00C29-9E0B-48DE-9B9B-7374416D61F9}"/>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Sunshine Line</a:t>
            </a:r>
          </a:p>
        </p:txBody>
      </p:sp>
    </p:spTree>
    <p:extLst>
      <p:ext uri="{BB962C8B-B14F-4D97-AF65-F5344CB8AC3E}">
        <p14:creationId xmlns:p14="http://schemas.microsoft.com/office/powerpoint/2010/main" val="2614302515"/>
      </p:ext>
    </p:extLst>
  </p:cSld>
  <p:clrMapOvr>
    <a:masterClrMapping/>
  </p:clrMapOvr>
  <mc:AlternateContent xmlns:mc="http://schemas.openxmlformats.org/markup-compatibility/2006" xmlns:p14="http://schemas.microsoft.com/office/powerpoint/2010/main">
    <mc:Choice Requires="p14">
      <p:transition spd="slow" p14:dur="2000" advTm="41573"/>
    </mc:Choice>
    <mc:Fallback xmlns="">
      <p:transition spd="slow" advTm="4157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119B20-DF17-4BCF-ABF4-CE70F4AAAA56}"/>
              </a:ext>
            </a:extLst>
          </p:cNvPr>
          <p:cNvSpPr>
            <a:spLocks noGrp="1"/>
          </p:cNvSpPr>
          <p:nvPr>
            <p:ph idx="1"/>
          </p:nvPr>
        </p:nvSpPr>
        <p:spPr>
          <a:xfrm>
            <a:off x="511630" y="642257"/>
            <a:ext cx="11223170" cy="5453743"/>
          </a:xfrm>
        </p:spPr>
        <p:txBody>
          <a:bodyPr>
            <a:normAutofit/>
          </a:bodyPr>
          <a:lstStyle/>
          <a:p>
            <a:pPr marL="45720" indent="0" algn="ctr">
              <a:buNone/>
            </a:pPr>
            <a:endParaRPr lang="en-US" sz="2800" dirty="0"/>
          </a:p>
        </p:txBody>
      </p:sp>
      <p:pic>
        <p:nvPicPr>
          <p:cNvPr id="6" name="Picture 5">
            <a:extLst>
              <a:ext uri="{FF2B5EF4-FFF2-40B4-BE49-F238E27FC236}">
                <a16:creationId xmlns:a16="http://schemas.microsoft.com/office/drawing/2014/main" id="{8BCD79BA-D477-4AAF-B0F2-76A83711A4EA}"/>
              </a:ext>
            </a:extLst>
          </p:cNvPr>
          <p:cNvPicPr>
            <a:picLocks noChangeAspect="1"/>
          </p:cNvPicPr>
          <p:nvPr/>
        </p:nvPicPr>
        <p:blipFill>
          <a:blip r:embed="rId3"/>
          <a:stretch>
            <a:fillRect/>
          </a:stretch>
        </p:blipFill>
        <p:spPr>
          <a:xfrm>
            <a:off x="320368" y="361742"/>
            <a:ext cx="11360002" cy="6189784"/>
          </a:xfrm>
          <a:prstGeom prst="rect">
            <a:avLst/>
          </a:prstGeom>
        </p:spPr>
      </p:pic>
      <p:sp>
        <p:nvSpPr>
          <p:cNvPr id="2" name="Rectangle: Rounded Corners 1">
            <a:extLst>
              <a:ext uri="{FF2B5EF4-FFF2-40B4-BE49-F238E27FC236}">
                <a16:creationId xmlns:a16="http://schemas.microsoft.com/office/drawing/2014/main" id="{57016346-4181-43BE-B686-54AACD964B22}"/>
              </a:ext>
            </a:extLst>
          </p:cNvPr>
          <p:cNvSpPr/>
          <p:nvPr/>
        </p:nvSpPr>
        <p:spPr>
          <a:xfrm>
            <a:off x="5852557" y="5183275"/>
            <a:ext cx="4856664" cy="69333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472C4"/>
                </a:solidFill>
                <a:hlinkClick r:id="rId4">
                  <a:extLst>
                    <a:ext uri="{A12FA001-AC4F-418D-AE19-62706E023703}">
                      <ahyp:hlinkClr xmlns:ahyp="http://schemas.microsoft.com/office/drawing/2018/hyperlinkcolor" val="tx"/>
                    </a:ext>
                  </a:extLst>
                </a:hlinkClick>
              </a:rPr>
              <a:t>https://tinyurl.com/PlantCityTransitStudy</a:t>
            </a:r>
            <a:endParaRPr lang="en-US" b="1" dirty="0">
              <a:solidFill>
                <a:srgbClr val="4472C4"/>
              </a:solidFill>
            </a:endParaRPr>
          </a:p>
        </p:txBody>
      </p:sp>
    </p:spTree>
    <p:extLst>
      <p:ext uri="{BB962C8B-B14F-4D97-AF65-F5344CB8AC3E}">
        <p14:creationId xmlns:p14="http://schemas.microsoft.com/office/powerpoint/2010/main" val="2303821430"/>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5400" b="0" dirty="0">
                <a:solidFill>
                  <a:schemeClr val="bg1"/>
                </a:solidFill>
                <a:latin typeface="Arial" panose="020B0604020202020204" pitchFamily="34" charset="0"/>
                <a:cs typeface="Arial" panose="020B0604020202020204" pitchFamily="34" charset="0"/>
              </a:rPr>
              <a:t>Transit, Land Use and density</a:t>
            </a: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lstStyle/>
          <a:p>
            <a:r>
              <a:rPr lang="en-US" dirty="0">
                <a:latin typeface="Arial" panose="020B0604020202020204" pitchFamily="34" charset="0"/>
                <a:cs typeface="Arial" panose="020B0604020202020204" pitchFamily="34" charset="0"/>
              </a:rPr>
              <a:t>PLANT CITY TRANSIT STUDY</a:t>
            </a: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3720628731"/>
      </p:ext>
    </p:extLst>
  </p:cSld>
  <p:clrMapOvr>
    <a:masterClrMapping/>
  </p:clrMapOvr>
  <mc:AlternateContent xmlns:mc="http://schemas.openxmlformats.org/markup-compatibility/2006" xmlns:p14="http://schemas.microsoft.com/office/powerpoint/2010/main">
    <mc:Choice Requires="p14">
      <p:transition spd="slow" p14:dur="2000" advTm="25400"/>
    </mc:Choice>
    <mc:Fallback xmlns="">
      <p:transition spd="slow" advTm="254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A11A78-D38C-4994-953F-F434EF5FCBC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5A61AA9E-0AFA-4801-9D3B-71D4AE5637D6}"/>
              </a:ext>
            </a:extLst>
          </p:cNvPr>
          <p:cNvPicPr>
            <a:picLocks noChangeAspect="1"/>
          </p:cNvPicPr>
          <p:nvPr/>
        </p:nvPicPr>
        <p:blipFill rotWithShape="1">
          <a:blip r:embed="rId3"/>
          <a:srcRect l="1152" r="1518"/>
          <a:stretch/>
        </p:blipFill>
        <p:spPr>
          <a:xfrm>
            <a:off x="560613" y="435428"/>
            <a:ext cx="10953525" cy="6096000"/>
          </a:xfrm>
          <a:prstGeom prst="rect">
            <a:avLst/>
          </a:prstGeom>
        </p:spPr>
      </p:pic>
      <p:sp>
        <p:nvSpPr>
          <p:cNvPr id="5" name="TextBox 4">
            <a:extLst>
              <a:ext uri="{FF2B5EF4-FFF2-40B4-BE49-F238E27FC236}">
                <a16:creationId xmlns:a16="http://schemas.microsoft.com/office/drawing/2014/main" id="{4C39A940-CF2C-49B5-A3F0-AFDA594F25F9}"/>
              </a:ext>
            </a:extLst>
          </p:cNvPr>
          <p:cNvSpPr txBox="1"/>
          <p:nvPr/>
        </p:nvSpPr>
        <p:spPr>
          <a:xfrm>
            <a:off x="2049864" y="6145573"/>
            <a:ext cx="813917" cy="276999"/>
          </a:xfrm>
          <a:prstGeom prst="rect">
            <a:avLst/>
          </a:prstGeom>
          <a:noFill/>
        </p:spPr>
        <p:txBody>
          <a:bodyPr wrap="square" rtlCol="0">
            <a:spAutoFit/>
          </a:bodyPr>
          <a:lstStyle/>
          <a:p>
            <a:pPr algn="r"/>
            <a:r>
              <a:rPr lang="en-US" sz="1200" dirty="0">
                <a:solidFill>
                  <a:srgbClr val="FF0000"/>
                </a:solidFill>
              </a:rPr>
              <a:t>Survey</a:t>
            </a:r>
          </a:p>
        </p:txBody>
      </p:sp>
      <p:cxnSp>
        <p:nvCxnSpPr>
          <p:cNvPr id="9" name="Straight Arrow Connector 8">
            <a:extLst>
              <a:ext uri="{FF2B5EF4-FFF2-40B4-BE49-F238E27FC236}">
                <a16:creationId xmlns:a16="http://schemas.microsoft.com/office/drawing/2014/main" id="{584B74E0-F8CC-4A21-A702-16482B273A1F}"/>
              </a:ext>
            </a:extLst>
          </p:cNvPr>
          <p:cNvCxnSpPr>
            <a:cxnSpLocks/>
            <a:stCxn id="5" idx="3"/>
          </p:cNvCxnSpPr>
          <p:nvPr/>
        </p:nvCxnSpPr>
        <p:spPr>
          <a:xfrm>
            <a:off x="2863781" y="6284073"/>
            <a:ext cx="472272" cy="138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93545"/>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54FC-FAC6-4E78-9EC0-3D2DC85110EB}"/>
              </a:ext>
            </a:extLst>
          </p:cNvPr>
          <p:cNvSpPr>
            <a:spLocks noGrp="1"/>
          </p:cNvSpPr>
          <p:nvPr>
            <p:ph type="title"/>
          </p:nvPr>
        </p:nvSpPr>
        <p:spPr>
          <a:xfrm>
            <a:off x="707064" y="609600"/>
            <a:ext cx="6993914" cy="930729"/>
          </a:xfrm>
        </p:spPr>
        <p:txBody>
          <a:bodyPr>
            <a:normAutofit/>
          </a:bodyPr>
          <a:lstStyle/>
          <a:p>
            <a:r>
              <a:rPr lang="en-US" dirty="0"/>
              <a:t>Population Density		</a:t>
            </a:r>
          </a:p>
        </p:txBody>
      </p:sp>
      <p:sp>
        <p:nvSpPr>
          <p:cNvPr id="3" name="Content Placeholder 2">
            <a:extLst>
              <a:ext uri="{FF2B5EF4-FFF2-40B4-BE49-F238E27FC236}">
                <a16:creationId xmlns:a16="http://schemas.microsoft.com/office/drawing/2014/main" id="{0A210A3D-9FB4-4A20-9FE9-1D6154BD8A2C}"/>
              </a:ext>
            </a:extLst>
          </p:cNvPr>
          <p:cNvSpPr>
            <a:spLocks noGrp="1"/>
          </p:cNvSpPr>
          <p:nvPr>
            <p:ph idx="1"/>
          </p:nvPr>
        </p:nvSpPr>
        <p:spPr>
          <a:xfrm>
            <a:off x="707064" y="1710612"/>
            <a:ext cx="6441448" cy="4385388"/>
          </a:xfrm>
        </p:spPr>
        <p:txBody>
          <a:bodyPr>
            <a:normAutofit/>
          </a:bodyPr>
          <a:lstStyle/>
          <a:p>
            <a:r>
              <a:rPr lang="en-US" dirty="0"/>
              <a:t>39,156 residents, as of 2018 according to U.S. Census Bureau</a:t>
            </a:r>
          </a:p>
          <a:p>
            <a:r>
              <a:rPr lang="en-US" dirty="0"/>
              <a:t>One of the most important factors for a successful transit service</a:t>
            </a:r>
          </a:p>
          <a:p>
            <a:r>
              <a:rPr lang="en-US" dirty="0"/>
              <a:t>Mostly residential in the core of Plant City</a:t>
            </a:r>
          </a:p>
          <a:p>
            <a:r>
              <a:rPr lang="en-US" dirty="0"/>
              <a:t>Population density varies from 5 to 2.5 residents per acre, near downtown and reduces</a:t>
            </a:r>
          </a:p>
          <a:p>
            <a:r>
              <a:rPr lang="en-US" dirty="0"/>
              <a:t>Beyond the city, single family residential uses have about 1.5 residents per acre</a:t>
            </a:r>
          </a:p>
          <a:p>
            <a:r>
              <a:rPr lang="en-US" dirty="0"/>
              <a:t>Major corridors Park Rd, S Collins St, Alexander St, Reynolds St, and Baker St. </a:t>
            </a:r>
          </a:p>
        </p:txBody>
      </p:sp>
      <p:pic>
        <p:nvPicPr>
          <p:cNvPr id="1026" name="Picture 2">
            <a:extLst>
              <a:ext uri="{FF2B5EF4-FFF2-40B4-BE49-F238E27FC236}">
                <a16:creationId xmlns:a16="http://schemas.microsoft.com/office/drawing/2014/main" id="{63E01E1C-DBD8-47FF-8C03-D8176147A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600"/>
          <a:stretch/>
        </p:blipFill>
        <p:spPr bwMode="auto">
          <a:xfrm>
            <a:off x="7358743" y="509879"/>
            <a:ext cx="4480533" cy="5217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433934-CEA0-4C25-A2F0-E28C581361EC}"/>
              </a:ext>
            </a:extLst>
          </p:cNvPr>
          <p:cNvPicPr>
            <a:picLocks noChangeAspect="1"/>
          </p:cNvPicPr>
          <p:nvPr/>
        </p:nvPicPr>
        <p:blipFill rotWithShape="1">
          <a:blip r:embed="rId4"/>
          <a:srcRect b="7916"/>
          <a:stretch/>
        </p:blipFill>
        <p:spPr>
          <a:xfrm>
            <a:off x="9690133" y="4823977"/>
            <a:ext cx="2105025" cy="1806834"/>
          </a:xfrm>
          <a:prstGeom prst="rect">
            <a:avLst/>
          </a:prstGeom>
        </p:spPr>
      </p:pic>
    </p:spTree>
    <p:extLst>
      <p:ext uri="{BB962C8B-B14F-4D97-AF65-F5344CB8AC3E}">
        <p14:creationId xmlns:p14="http://schemas.microsoft.com/office/powerpoint/2010/main" val="4055591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54FC-FAC6-4E78-9EC0-3D2DC85110EB}"/>
              </a:ext>
            </a:extLst>
          </p:cNvPr>
          <p:cNvSpPr>
            <a:spLocks noGrp="1"/>
          </p:cNvSpPr>
          <p:nvPr>
            <p:ph type="title"/>
          </p:nvPr>
        </p:nvSpPr>
        <p:spPr>
          <a:xfrm>
            <a:off x="576435" y="462224"/>
            <a:ext cx="6993914" cy="1014884"/>
          </a:xfrm>
        </p:spPr>
        <p:txBody>
          <a:bodyPr>
            <a:normAutofit/>
          </a:bodyPr>
          <a:lstStyle/>
          <a:p>
            <a:r>
              <a:rPr lang="en-US" dirty="0"/>
              <a:t>Employment Density		</a:t>
            </a:r>
          </a:p>
        </p:txBody>
      </p:sp>
      <p:sp>
        <p:nvSpPr>
          <p:cNvPr id="3" name="Content Placeholder 2">
            <a:extLst>
              <a:ext uri="{FF2B5EF4-FFF2-40B4-BE49-F238E27FC236}">
                <a16:creationId xmlns:a16="http://schemas.microsoft.com/office/drawing/2014/main" id="{0A210A3D-9FB4-4A20-9FE9-1D6154BD8A2C}"/>
              </a:ext>
            </a:extLst>
          </p:cNvPr>
          <p:cNvSpPr>
            <a:spLocks noGrp="1"/>
          </p:cNvSpPr>
          <p:nvPr>
            <p:ph idx="1"/>
          </p:nvPr>
        </p:nvSpPr>
        <p:spPr>
          <a:xfrm>
            <a:off x="576435" y="1477107"/>
            <a:ext cx="6570814" cy="4702487"/>
          </a:xfrm>
        </p:spPr>
        <p:txBody>
          <a:bodyPr>
            <a:normAutofit/>
          </a:bodyPr>
          <a:lstStyle/>
          <a:p>
            <a:r>
              <a:rPr lang="en-US" dirty="0"/>
              <a:t>17,477 jobs as of 2018, according to U.S. Census Bureau</a:t>
            </a:r>
          </a:p>
          <a:p>
            <a:r>
              <a:rPr lang="en-US" dirty="0"/>
              <a:t>Employment areas concentrated in the center of the city</a:t>
            </a:r>
          </a:p>
          <a:p>
            <a:r>
              <a:rPr lang="en-US" dirty="0"/>
              <a:t>Highest concentration of jobs along Reynolds Street and biggest employer South Florida Baptist Hospital</a:t>
            </a:r>
          </a:p>
          <a:p>
            <a:r>
              <a:rPr lang="en-US" dirty="0"/>
              <a:t>Large cluster of warehouse employment activities along County Line Rd closer to Polk County.</a:t>
            </a:r>
          </a:p>
          <a:p>
            <a:r>
              <a:rPr lang="en-US" dirty="0"/>
              <a:t>Recommended transit supporting densities</a:t>
            </a:r>
          </a:p>
          <a:p>
            <a:pPr lvl="1"/>
            <a:r>
              <a:rPr lang="en-US" dirty="0"/>
              <a:t>8-16 for 60-minute headway (local bus)</a:t>
            </a:r>
          </a:p>
          <a:p>
            <a:pPr lvl="1"/>
            <a:r>
              <a:rPr lang="en-US" dirty="0"/>
              <a:t>16-31 for 30-minute headway (local bus)*</a:t>
            </a:r>
          </a:p>
        </p:txBody>
      </p:sp>
      <p:pic>
        <p:nvPicPr>
          <p:cNvPr id="2050" name="Picture 2">
            <a:extLst>
              <a:ext uri="{FF2B5EF4-FFF2-40B4-BE49-F238E27FC236}">
                <a16:creationId xmlns:a16="http://schemas.microsoft.com/office/drawing/2014/main" id="{7FB9FFE9-BA4B-49BC-83D0-9B7D01991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095"/>
          <a:stretch/>
        </p:blipFill>
        <p:spPr bwMode="auto">
          <a:xfrm>
            <a:off x="7147249" y="545819"/>
            <a:ext cx="4734509" cy="5714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4E51560-0654-46E6-8BD7-D03BD68581F2}"/>
              </a:ext>
            </a:extLst>
          </p:cNvPr>
          <p:cNvPicPr>
            <a:picLocks noChangeAspect="1"/>
          </p:cNvPicPr>
          <p:nvPr/>
        </p:nvPicPr>
        <p:blipFill rotWithShape="1">
          <a:blip r:embed="rId4"/>
          <a:srcRect t="3476" b="9222"/>
          <a:stretch/>
        </p:blipFill>
        <p:spPr>
          <a:xfrm>
            <a:off x="9062568" y="5034223"/>
            <a:ext cx="2107087" cy="1426867"/>
          </a:xfrm>
          <a:prstGeom prst="rect">
            <a:avLst/>
          </a:prstGeom>
        </p:spPr>
      </p:pic>
      <p:sp>
        <p:nvSpPr>
          <p:cNvPr id="6" name="Rectangle 5">
            <a:extLst>
              <a:ext uri="{FF2B5EF4-FFF2-40B4-BE49-F238E27FC236}">
                <a16:creationId xmlns:a16="http://schemas.microsoft.com/office/drawing/2014/main" id="{E4884F2C-306D-475B-8323-D34B220419E9}"/>
              </a:ext>
            </a:extLst>
          </p:cNvPr>
          <p:cNvSpPr/>
          <p:nvPr/>
        </p:nvSpPr>
        <p:spPr>
          <a:xfrm>
            <a:off x="478493" y="6123802"/>
            <a:ext cx="6668756" cy="276999"/>
          </a:xfrm>
          <a:prstGeom prst="rect">
            <a:avLst/>
          </a:prstGeom>
        </p:spPr>
        <p:txBody>
          <a:bodyPr wrap="square">
            <a:spAutoFit/>
          </a:bodyPr>
          <a:lstStyle/>
          <a:p>
            <a:r>
              <a:rPr lang="en-US" sz="1200" dirty="0">
                <a:solidFill>
                  <a:schemeClr val="accent1"/>
                </a:solidFill>
                <a:latin typeface="Arial Nova Light" panose="020B0304020202020204" pitchFamily="34" charset="0"/>
              </a:rPr>
              <a:t>* Source: Transit Cooperative Research Program and Ohio Department of Transportation</a:t>
            </a:r>
          </a:p>
        </p:txBody>
      </p:sp>
    </p:spTree>
    <p:extLst>
      <p:ext uri="{BB962C8B-B14F-4D97-AF65-F5344CB8AC3E}">
        <p14:creationId xmlns:p14="http://schemas.microsoft.com/office/powerpoint/2010/main" val="274146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6000" dirty="0">
                <a:latin typeface="Arial" panose="020B0604020202020204" pitchFamily="34" charset="0"/>
                <a:cs typeface="Arial" panose="020B0604020202020204" pitchFamily="34" charset="0"/>
              </a:rPr>
              <a:t>CIRCULATOR ALTERNATIVES</a:t>
            </a:r>
            <a:endParaRPr lang="en-US" sz="54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normAutofit/>
          </a:bodyPr>
          <a:lstStyle/>
          <a:p>
            <a:r>
              <a:rPr lang="en-US" sz="4000" dirty="0">
                <a:solidFill>
                  <a:schemeClr val="bg1"/>
                </a:solidFill>
                <a:latin typeface="Arial" panose="020B0604020202020204" pitchFamily="34" charset="0"/>
                <a:cs typeface="Arial" panose="020B0604020202020204" pitchFamily="34" charset="0"/>
              </a:rPr>
              <a:t>PLANT CITY TRANSIT STUDY</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1863441488"/>
      </p:ext>
    </p:extLst>
  </p:cSld>
  <p:clrMapOvr>
    <a:masterClrMapping/>
  </p:clrMapOvr>
  <mc:AlternateContent xmlns:mc="http://schemas.openxmlformats.org/markup-compatibility/2006" xmlns:p14="http://schemas.microsoft.com/office/powerpoint/2010/main">
    <mc:Choice Requires="p14">
      <p:transition spd="slow" p14:dur="2000" advTm="16421"/>
    </mc:Choice>
    <mc:Fallback xmlns="">
      <p:transition spd="slow" advTm="1642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A11A78-D38C-4994-953F-F434EF5FCBCD}"/>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4BF6BB44-8D24-45D8-A249-167FDEE03D1C}"/>
              </a:ext>
            </a:extLst>
          </p:cNvPr>
          <p:cNvPicPr>
            <a:picLocks noChangeAspect="1"/>
          </p:cNvPicPr>
          <p:nvPr/>
        </p:nvPicPr>
        <p:blipFill rotWithShape="1">
          <a:blip r:embed="rId3"/>
          <a:srcRect t="1" b="1184"/>
          <a:stretch/>
        </p:blipFill>
        <p:spPr>
          <a:xfrm>
            <a:off x="502547" y="700088"/>
            <a:ext cx="11153775" cy="5619070"/>
          </a:xfrm>
          <a:prstGeom prst="rect">
            <a:avLst/>
          </a:prstGeom>
        </p:spPr>
      </p:pic>
      <p:cxnSp>
        <p:nvCxnSpPr>
          <p:cNvPr id="5" name="Straight Arrow Connector 4">
            <a:extLst>
              <a:ext uri="{FF2B5EF4-FFF2-40B4-BE49-F238E27FC236}">
                <a16:creationId xmlns:a16="http://schemas.microsoft.com/office/drawing/2014/main" id="{7F7F276F-484B-47BB-8124-4D27D5C388B1}"/>
              </a:ext>
            </a:extLst>
          </p:cNvPr>
          <p:cNvCxnSpPr/>
          <p:nvPr/>
        </p:nvCxnSpPr>
        <p:spPr>
          <a:xfrm>
            <a:off x="2140299" y="4632290"/>
            <a:ext cx="622998" cy="120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8038B4-ACDE-42C9-AA6A-FC724BEF2EC3}"/>
              </a:ext>
            </a:extLst>
          </p:cNvPr>
          <p:cNvSpPr txBox="1"/>
          <p:nvPr/>
        </p:nvSpPr>
        <p:spPr>
          <a:xfrm>
            <a:off x="924448" y="4471516"/>
            <a:ext cx="1215851" cy="307777"/>
          </a:xfrm>
          <a:prstGeom prst="rect">
            <a:avLst/>
          </a:prstGeom>
          <a:noFill/>
        </p:spPr>
        <p:txBody>
          <a:bodyPr wrap="square" rtlCol="0">
            <a:spAutoFit/>
          </a:bodyPr>
          <a:lstStyle/>
          <a:p>
            <a:pPr algn="r"/>
            <a:r>
              <a:rPr lang="en-US" sz="1400" dirty="0">
                <a:solidFill>
                  <a:srgbClr val="FF0000"/>
                </a:solidFill>
              </a:rPr>
              <a:t>Survey</a:t>
            </a:r>
          </a:p>
        </p:txBody>
      </p:sp>
    </p:spTree>
    <p:extLst>
      <p:ext uri="{BB962C8B-B14F-4D97-AF65-F5344CB8AC3E}">
        <p14:creationId xmlns:p14="http://schemas.microsoft.com/office/powerpoint/2010/main" val="2305596598"/>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1143002" y="585143"/>
            <a:ext cx="5199926" cy="1443269"/>
          </a:xfrm>
        </p:spPr>
        <p:txBody>
          <a:bodyPr>
            <a:normAutofit/>
          </a:bodyPr>
          <a:lstStyle/>
          <a:p>
            <a:r>
              <a:rPr lang="en-US" sz="4000" b="1" dirty="0">
                <a:latin typeface="Arial" panose="020B0604020202020204" pitchFamily="34" charset="0"/>
                <a:cs typeface="Arial" panose="020B0604020202020204" pitchFamily="34" charset="0"/>
              </a:rPr>
              <a:t>Transit Alternative Goals</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1212980" y="2028412"/>
            <a:ext cx="5014200" cy="4067588"/>
          </a:xfrm>
        </p:spPr>
        <p:txBody>
          <a:bodyPr>
            <a:normAutofit/>
          </a:bodyPr>
          <a:lstStyle/>
          <a:p>
            <a:pPr marL="502920" lvl="0" indent="-457200">
              <a:buFont typeface="+mj-lt"/>
              <a:buAutoNum type="arabicPeriod"/>
            </a:pPr>
            <a:r>
              <a:rPr lang="en-US" sz="2400" b="1" dirty="0">
                <a:latin typeface="Arial" panose="020B0604020202020204" pitchFamily="34" charset="0"/>
                <a:cs typeface="Arial" panose="020B0604020202020204" pitchFamily="34" charset="0"/>
              </a:rPr>
              <a:t>Implement useful and reliable service for people who need it most (Communities of Concern &amp; persons with disabilities)</a:t>
            </a:r>
          </a:p>
          <a:p>
            <a:pPr marL="502920" lvl="0" indent="-457200">
              <a:buFont typeface="+mj-lt"/>
              <a:buAutoNum type="arabicPeriod"/>
            </a:pPr>
            <a:r>
              <a:rPr lang="en-US" sz="2400" b="1" dirty="0">
                <a:latin typeface="Arial" panose="020B0604020202020204" pitchFamily="34" charset="0"/>
                <a:cs typeface="Arial" panose="020B0604020202020204" pitchFamily="34" charset="0"/>
              </a:rPr>
              <a:t>Use transit to incentivize development downtown</a:t>
            </a:r>
          </a:p>
          <a:p>
            <a:pPr marL="502920" lvl="0" indent="-457200">
              <a:buFont typeface="+mj-lt"/>
              <a:buAutoNum type="arabicPeriod"/>
            </a:pPr>
            <a:r>
              <a:rPr lang="en-US" sz="2400" b="1" dirty="0">
                <a:latin typeface="Arial" panose="020B0604020202020204" pitchFamily="34" charset="0"/>
                <a:cs typeface="Arial" panose="020B0604020202020204" pitchFamily="34" charset="0"/>
              </a:rPr>
              <a:t>Connect Plant City to Tampa and Lakeland/Polk County with transit</a:t>
            </a:r>
          </a:p>
        </p:txBody>
      </p:sp>
      <p:pic>
        <p:nvPicPr>
          <p:cNvPr id="5" name="Picture 4" descr="A person standing in front of a bus&#10;&#10;Description automatically generated">
            <a:extLst>
              <a:ext uri="{FF2B5EF4-FFF2-40B4-BE49-F238E27FC236}">
                <a16:creationId xmlns:a16="http://schemas.microsoft.com/office/drawing/2014/main" id="{6BCE4F3D-D7D3-4850-ACD8-C6FFF8DA0D1A}"/>
              </a:ext>
            </a:extLst>
          </p:cNvPr>
          <p:cNvPicPr>
            <a:picLocks noChangeAspect="1"/>
          </p:cNvPicPr>
          <p:nvPr/>
        </p:nvPicPr>
        <p:blipFill rotWithShape="1">
          <a:blip r:embed="rId3"/>
          <a:srcRect l="13621" r="7239" b="1"/>
          <a:stretch/>
        </p:blipFill>
        <p:spPr>
          <a:xfrm>
            <a:off x="6636743" y="1238487"/>
            <a:ext cx="4741120" cy="4493060"/>
          </a:xfrm>
          <a:prstGeom prst="rect">
            <a:avLst/>
          </a:prstGeom>
        </p:spPr>
      </p:pic>
    </p:spTree>
    <p:extLst>
      <p:ext uri="{BB962C8B-B14F-4D97-AF65-F5344CB8AC3E}">
        <p14:creationId xmlns:p14="http://schemas.microsoft.com/office/powerpoint/2010/main" val="2347749936"/>
      </p:ext>
    </p:extLst>
  </p:cSld>
  <p:clrMapOvr>
    <a:masterClrMapping/>
  </p:clrMapOvr>
  <mc:AlternateContent xmlns:mc="http://schemas.openxmlformats.org/markup-compatibility/2006" xmlns:p14="http://schemas.microsoft.com/office/powerpoint/2010/main">
    <mc:Choice Requires="p14">
      <p:transition spd="slow" p14:dur="2000" advTm="25900"/>
    </mc:Choice>
    <mc:Fallback xmlns="">
      <p:transition spd="slow" advTm="259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7" y="609600"/>
            <a:ext cx="10798101" cy="1356360"/>
          </a:xfrm>
        </p:spPr>
        <p:txBody>
          <a:bodyPr>
            <a:normAutofit/>
          </a:bodyPr>
          <a:lstStyle/>
          <a:p>
            <a:r>
              <a:rPr lang="en-US" b="1">
                <a:latin typeface="Arial" panose="020B0604020202020204" pitchFamily="34" charset="0"/>
                <a:cs typeface="Arial" panose="020B0604020202020204" pitchFamily="34" charset="0"/>
              </a:rPr>
              <a:t>Assumptions</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3" y="2057400"/>
            <a:ext cx="9046538" cy="4038600"/>
          </a:xfrm>
        </p:spPr>
        <p:txBody>
          <a:bodyPr>
            <a:noAutofit/>
          </a:bodyPr>
          <a:lstStyle/>
          <a:p>
            <a:pPr marL="285750" indent="-285750"/>
            <a:r>
              <a:rPr lang="en-US" sz="2400" b="1" dirty="0">
                <a:solidFill>
                  <a:srgbClr val="4472C4"/>
                </a:solidFill>
                <a:latin typeface="Arial" panose="020B0604020202020204" pitchFamily="34" charset="0"/>
                <a:cs typeface="Arial" panose="020B0604020202020204" pitchFamily="34" charset="0"/>
              </a:rPr>
              <a:t>$600K capital cost for each new bus</a:t>
            </a:r>
          </a:p>
          <a:p>
            <a:pPr marL="285750" indent="-285750"/>
            <a:r>
              <a:rPr lang="en-US" sz="2400" b="1" dirty="0">
                <a:solidFill>
                  <a:srgbClr val="4472C4"/>
                </a:solidFill>
                <a:latin typeface="Arial" panose="020B0604020202020204" pitchFamily="34" charset="0"/>
                <a:cs typeface="Arial" panose="020B0604020202020204" pitchFamily="34" charset="0"/>
              </a:rPr>
              <a:t>Paratransit costs are an additional 12% of operating costs</a:t>
            </a:r>
          </a:p>
          <a:p>
            <a:pPr marL="285750" indent="-285750"/>
            <a:r>
              <a:rPr lang="en-US" sz="2400" b="1" dirty="0">
                <a:solidFill>
                  <a:srgbClr val="4472C4"/>
                </a:solidFill>
                <a:latin typeface="Arial" panose="020B0604020202020204" pitchFamily="34" charset="0"/>
                <a:cs typeface="Arial" panose="020B0604020202020204" pitchFamily="34" charset="0"/>
              </a:rPr>
              <a:t>Operates from 6 am to 10 pm </a:t>
            </a:r>
          </a:p>
          <a:p>
            <a:pPr marL="285750" indent="-285750"/>
            <a:r>
              <a:rPr lang="en-US" sz="2400" b="1" dirty="0">
                <a:solidFill>
                  <a:srgbClr val="4472C4"/>
                </a:solidFill>
                <a:latin typeface="Arial" panose="020B0604020202020204" pitchFamily="34" charset="0"/>
                <a:cs typeface="Arial" panose="020B0604020202020204" pitchFamily="34" charset="0"/>
              </a:rPr>
              <a:t>7 days/week</a:t>
            </a:r>
          </a:p>
          <a:p>
            <a:pPr marL="45720" indent="0">
              <a:buNone/>
            </a:pPr>
            <a:r>
              <a:rPr lang="en-US" sz="1800" dirty="0">
                <a:latin typeface="+mn-lt"/>
              </a:rPr>
              <a:t>Note: All costs are planning-level cost estimates. Any route will require more in-depth analysis by HART staff for more detailed cost estimates.</a:t>
            </a:r>
          </a:p>
        </p:txBody>
      </p:sp>
    </p:spTree>
    <p:extLst>
      <p:ext uri="{BB962C8B-B14F-4D97-AF65-F5344CB8AC3E}">
        <p14:creationId xmlns:p14="http://schemas.microsoft.com/office/powerpoint/2010/main" val="1865827381"/>
      </p:ext>
    </p:extLst>
  </p:cSld>
  <p:clrMapOvr>
    <a:masterClrMapping/>
  </p:clrMapOvr>
  <mc:AlternateContent xmlns:mc="http://schemas.openxmlformats.org/markup-compatibility/2006" xmlns:p14="http://schemas.microsoft.com/office/powerpoint/2010/main">
    <mc:Choice Requires="p14">
      <p:transition spd="slow" p14:dur="2000" advTm="33887"/>
    </mc:Choice>
    <mc:Fallback xmlns="">
      <p:transition spd="slow" advTm="3388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close up of a map&#10;&#10;Description automatically generated">
            <a:extLst>
              <a:ext uri="{FF2B5EF4-FFF2-40B4-BE49-F238E27FC236}">
                <a16:creationId xmlns:a16="http://schemas.microsoft.com/office/drawing/2014/main" id="{83725292-2645-44E2-9495-E84EB85F01EA}"/>
              </a:ext>
            </a:extLst>
          </p:cNvPr>
          <p:cNvPicPr>
            <a:picLocks noChangeAspect="1"/>
          </p:cNvPicPr>
          <p:nvPr/>
        </p:nvPicPr>
        <p:blipFill rotWithShape="1">
          <a:blip r:embed="rId3"/>
          <a:srcRect l="36857" r="15351"/>
          <a:stretch/>
        </p:blipFill>
        <p:spPr>
          <a:xfrm>
            <a:off x="4643615" y="284196"/>
            <a:ext cx="7264792" cy="6294213"/>
          </a:xfrm>
          <a:prstGeom prst="rect">
            <a:avLst/>
          </a:prstGeom>
        </p:spPr>
      </p:pic>
      <p:grpSp>
        <p:nvGrpSpPr>
          <p:cNvPr id="11" name="Group 10">
            <a:extLst>
              <a:ext uri="{FF2B5EF4-FFF2-40B4-BE49-F238E27FC236}">
                <a16:creationId xmlns:a16="http://schemas.microsoft.com/office/drawing/2014/main" id="{7001004F-8319-40C1-B5DC-7575A80BE289}"/>
              </a:ext>
            </a:extLst>
          </p:cNvPr>
          <p:cNvGrpSpPr/>
          <p:nvPr/>
        </p:nvGrpSpPr>
        <p:grpSpPr>
          <a:xfrm>
            <a:off x="4763358" y="5936935"/>
            <a:ext cx="1284514" cy="528310"/>
            <a:chOff x="4811486" y="5900839"/>
            <a:chExt cx="1284514" cy="528310"/>
          </a:xfrm>
        </p:grpSpPr>
        <p:sp>
          <p:nvSpPr>
            <p:cNvPr id="10" name="Rectangle 9">
              <a:extLst>
                <a:ext uri="{FF2B5EF4-FFF2-40B4-BE49-F238E27FC236}">
                  <a16:creationId xmlns:a16="http://schemas.microsoft.com/office/drawing/2014/main" id="{C4E897DC-A6CD-4E32-94E4-22AE874989AD}"/>
                </a:ext>
              </a:extLst>
            </p:cNvPr>
            <p:cNvSpPr/>
            <p:nvPr/>
          </p:nvSpPr>
          <p:spPr>
            <a:xfrm>
              <a:off x="4811486" y="5900839"/>
              <a:ext cx="1284514"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p:nvPr/>
          </p:nvCxnSpPr>
          <p:spPr>
            <a:xfrm>
              <a:off x="4909457" y="6270171"/>
              <a:ext cx="1088571" cy="0"/>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07429" y="5900839"/>
              <a:ext cx="1088571" cy="369332"/>
            </a:xfrm>
            <a:prstGeom prst="rect">
              <a:avLst/>
            </a:prstGeom>
            <a:noFill/>
          </p:spPr>
          <p:txBody>
            <a:bodyPr wrap="square" rtlCol="0">
              <a:spAutoFit/>
            </a:bodyPr>
            <a:lstStyle/>
            <a:p>
              <a:r>
                <a:rPr lang="en-US"/>
                <a:t>½ mile</a:t>
              </a:r>
            </a:p>
          </p:txBody>
        </p:sp>
      </p:grpSp>
      <p:sp>
        <p:nvSpPr>
          <p:cNvPr id="7" name="TextBox 6">
            <a:extLst>
              <a:ext uri="{FF2B5EF4-FFF2-40B4-BE49-F238E27FC236}">
                <a16:creationId xmlns:a16="http://schemas.microsoft.com/office/drawing/2014/main" id="{5AD084F9-0ED9-49BF-9067-B3F82857C2BF}"/>
              </a:ext>
            </a:extLst>
          </p:cNvPr>
          <p:cNvSpPr txBox="1"/>
          <p:nvPr/>
        </p:nvSpPr>
        <p:spPr>
          <a:xfrm>
            <a:off x="9834426" y="6219125"/>
            <a:ext cx="1141602" cy="369332"/>
          </a:xfrm>
          <a:prstGeom prst="rect">
            <a:avLst/>
          </a:prstGeom>
          <a:noFill/>
        </p:spPr>
        <p:txBody>
          <a:bodyPr wrap="square" rtlCol="0">
            <a:spAutoFit/>
          </a:bodyPr>
          <a:lstStyle/>
          <a:p>
            <a:r>
              <a:rPr lang="en-US" b="1">
                <a:solidFill>
                  <a:schemeClr val="accent1">
                    <a:lumMod val="50000"/>
                  </a:schemeClr>
                </a:solidFill>
              </a:rPr>
              <a:t>Walmart</a:t>
            </a:r>
          </a:p>
        </p:txBody>
      </p:sp>
      <p:sp>
        <p:nvSpPr>
          <p:cNvPr id="13" name="TextBox 12">
            <a:extLst>
              <a:ext uri="{FF2B5EF4-FFF2-40B4-BE49-F238E27FC236}">
                <a16:creationId xmlns:a16="http://schemas.microsoft.com/office/drawing/2014/main" id="{B8365E7D-E70E-44EE-B72F-C9D51C2BD1FD}"/>
              </a:ext>
            </a:extLst>
          </p:cNvPr>
          <p:cNvSpPr txBox="1"/>
          <p:nvPr/>
        </p:nvSpPr>
        <p:spPr>
          <a:xfrm>
            <a:off x="9435700" y="954544"/>
            <a:ext cx="1442080" cy="369332"/>
          </a:xfrm>
          <a:prstGeom prst="rect">
            <a:avLst/>
          </a:prstGeom>
          <a:noFill/>
        </p:spPr>
        <p:txBody>
          <a:bodyPr wrap="square" rtlCol="0">
            <a:spAutoFit/>
          </a:bodyPr>
          <a:lstStyle/>
          <a:p>
            <a:r>
              <a:rPr lang="en-US" b="1">
                <a:solidFill>
                  <a:schemeClr val="accent1">
                    <a:lumMod val="50000"/>
                  </a:schemeClr>
                </a:solidFill>
              </a:rPr>
              <a:t>Downtown</a:t>
            </a:r>
          </a:p>
        </p:txBody>
      </p:sp>
      <p:pic>
        <p:nvPicPr>
          <p:cNvPr id="1030" name="Picture 6" descr="Hospital Icon Png #343837 - Free Icons Library">
            <a:extLst>
              <a:ext uri="{FF2B5EF4-FFF2-40B4-BE49-F238E27FC236}">
                <a16:creationId xmlns:a16="http://schemas.microsoft.com/office/drawing/2014/main" id="{1C303EE0-D8B3-488E-930A-C517169E8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39817" y="1186500"/>
            <a:ext cx="379396" cy="3793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18C768-046D-4743-87AD-55360EB79E23}"/>
              </a:ext>
            </a:extLst>
          </p:cNvPr>
          <p:cNvSpPr txBox="1"/>
          <p:nvPr/>
        </p:nvSpPr>
        <p:spPr>
          <a:xfrm>
            <a:off x="5198785" y="888254"/>
            <a:ext cx="2141031" cy="646331"/>
          </a:xfrm>
          <a:prstGeom prst="rect">
            <a:avLst/>
          </a:prstGeom>
          <a:noFill/>
        </p:spPr>
        <p:txBody>
          <a:bodyPr wrap="square" rtlCol="0">
            <a:spAutoFit/>
          </a:bodyPr>
          <a:lstStyle/>
          <a:p>
            <a:r>
              <a:rPr lang="en-US" b="1">
                <a:solidFill>
                  <a:schemeClr val="accent1">
                    <a:lumMod val="50000"/>
                  </a:schemeClr>
                </a:solidFill>
              </a:rPr>
              <a:t>Strawberry Festival Grounds</a:t>
            </a:r>
          </a:p>
        </p:txBody>
      </p:sp>
      <p:sp>
        <p:nvSpPr>
          <p:cNvPr id="15" name="TextBox 14">
            <a:extLst>
              <a:ext uri="{FF2B5EF4-FFF2-40B4-BE49-F238E27FC236}">
                <a16:creationId xmlns:a16="http://schemas.microsoft.com/office/drawing/2014/main" id="{C732229A-5AC5-4DE8-9FE2-6D8771234FD9}"/>
              </a:ext>
            </a:extLst>
          </p:cNvPr>
          <p:cNvSpPr txBox="1"/>
          <p:nvPr/>
        </p:nvSpPr>
        <p:spPr>
          <a:xfrm rot="16200000">
            <a:off x="9987463" y="1527263"/>
            <a:ext cx="1442080" cy="338554"/>
          </a:xfrm>
          <a:prstGeom prst="rect">
            <a:avLst/>
          </a:prstGeom>
          <a:noFill/>
        </p:spPr>
        <p:txBody>
          <a:bodyPr wrap="square" rtlCol="0">
            <a:spAutoFit/>
          </a:bodyPr>
          <a:lstStyle/>
          <a:p>
            <a:r>
              <a:rPr lang="en-US" sz="1600">
                <a:solidFill>
                  <a:schemeClr val="accent1">
                    <a:lumMod val="50000"/>
                  </a:schemeClr>
                </a:solidFill>
              </a:rPr>
              <a:t>Knight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8850156" y="4747584"/>
            <a:ext cx="1666572" cy="338554"/>
          </a:xfrm>
          <a:prstGeom prst="rect">
            <a:avLst/>
          </a:prstGeom>
          <a:noFill/>
        </p:spPr>
        <p:txBody>
          <a:bodyPr wrap="square" rtlCol="0">
            <a:spAutoFit/>
          </a:bodyPr>
          <a:lstStyle/>
          <a:p>
            <a:r>
              <a:rPr lang="en-US" sz="1600">
                <a:solidFill>
                  <a:schemeClr val="accent1">
                    <a:lumMod val="50000"/>
                  </a:schemeClr>
                </a:solidFill>
              </a:rPr>
              <a:t>Redman Pkwy</a:t>
            </a:r>
          </a:p>
        </p:txBody>
      </p:sp>
      <p:sp>
        <p:nvSpPr>
          <p:cNvPr id="18" name="TextBox 17">
            <a:extLst>
              <a:ext uri="{FF2B5EF4-FFF2-40B4-BE49-F238E27FC236}">
                <a16:creationId xmlns:a16="http://schemas.microsoft.com/office/drawing/2014/main" id="{C5336F77-AB1A-4C05-BAC1-8062125E31BA}"/>
              </a:ext>
            </a:extLst>
          </p:cNvPr>
          <p:cNvSpPr txBox="1"/>
          <p:nvPr/>
        </p:nvSpPr>
        <p:spPr>
          <a:xfrm>
            <a:off x="5198785" y="1696540"/>
            <a:ext cx="1442080" cy="338554"/>
          </a:xfrm>
          <a:prstGeom prst="rect">
            <a:avLst/>
          </a:prstGeom>
          <a:noFill/>
        </p:spPr>
        <p:txBody>
          <a:bodyPr wrap="square" rtlCol="0">
            <a:spAutoFit/>
          </a:bodyPr>
          <a:lstStyle/>
          <a:p>
            <a:r>
              <a:rPr lang="en-US" sz="1600">
                <a:solidFill>
                  <a:schemeClr val="accent1">
                    <a:lumMod val="50000"/>
                  </a:schemeClr>
                </a:solidFill>
              </a:rPr>
              <a:t>Reynolds St</a:t>
            </a:r>
          </a:p>
        </p:txBody>
      </p:sp>
      <p:sp>
        <p:nvSpPr>
          <p:cNvPr id="19" name="TextBox 18">
            <a:extLst>
              <a:ext uri="{FF2B5EF4-FFF2-40B4-BE49-F238E27FC236}">
                <a16:creationId xmlns:a16="http://schemas.microsoft.com/office/drawing/2014/main" id="{54845DBD-6F22-4024-A330-B050EA939CC4}"/>
              </a:ext>
            </a:extLst>
          </p:cNvPr>
          <p:cNvSpPr txBox="1"/>
          <p:nvPr/>
        </p:nvSpPr>
        <p:spPr>
          <a:xfrm>
            <a:off x="5007429" y="409312"/>
            <a:ext cx="1442080" cy="338554"/>
          </a:xfrm>
          <a:prstGeom prst="rect">
            <a:avLst/>
          </a:prstGeom>
          <a:noFill/>
        </p:spPr>
        <p:txBody>
          <a:bodyPr wrap="square" rtlCol="0">
            <a:spAutoFit/>
          </a:bodyPr>
          <a:lstStyle/>
          <a:p>
            <a:r>
              <a:rPr lang="en-US" sz="1600">
                <a:solidFill>
                  <a:schemeClr val="accent1">
                    <a:lumMod val="50000"/>
                  </a:schemeClr>
                </a:solidFill>
              </a:rPr>
              <a:t>Baker St</a:t>
            </a:r>
          </a:p>
        </p:txBody>
      </p:sp>
      <p:sp>
        <p:nvSpPr>
          <p:cNvPr id="20" name="TextBox 19">
            <a:extLst>
              <a:ext uri="{FF2B5EF4-FFF2-40B4-BE49-F238E27FC236}">
                <a16:creationId xmlns:a16="http://schemas.microsoft.com/office/drawing/2014/main" id="{4C4860B5-F928-4BAA-8834-457FBCF1A4F2}"/>
              </a:ext>
            </a:extLst>
          </p:cNvPr>
          <p:cNvSpPr txBox="1"/>
          <p:nvPr/>
        </p:nvSpPr>
        <p:spPr>
          <a:xfrm rot="16200000">
            <a:off x="4007357" y="817779"/>
            <a:ext cx="1442080" cy="338554"/>
          </a:xfrm>
          <a:prstGeom prst="rect">
            <a:avLst/>
          </a:prstGeom>
          <a:noFill/>
        </p:spPr>
        <p:txBody>
          <a:bodyPr wrap="square" rtlCol="0">
            <a:spAutoFit/>
          </a:bodyPr>
          <a:lstStyle/>
          <a:p>
            <a:r>
              <a:rPr lang="en-US" sz="1600">
                <a:solidFill>
                  <a:schemeClr val="accent1">
                    <a:lumMod val="50000"/>
                  </a:schemeClr>
                </a:solidFill>
              </a:rPr>
              <a:t>Walter Dr</a:t>
            </a:r>
          </a:p>
        </p:txBody>
      </p:sp>
      <p:sp>
        <p:nvSpPr>
          <p:cNvPr id="24" name="Title 1">
            <a:extLst>
              <a:ext uri="{FF2B5EF4-FFF2-40B4-BE49-F238E27FC236}">
                <a16:creationId xmlns:a16="http://schemas.microsoft.com/office/drawing/2014/main" id="{E91CA3F0-04D2-413E-80D3-5AF6ABC1D201}"/>
              </a:ext>
            </a:extLst>
          </p:cNvPr>
          <p:cNvSpPr>
            <a:spLocks noGrp="1"/>
          </p:cNvSpPr>
          <p:nvPr>
            <p:ph type="title"/>
          </p:nvPr>
        </p:nvSpPr>
        <p:spPr>
          <a:xfrm>
            <a:off x="704087" y="609600"/>
            <a:ext cx="3464071" cy="1356360"/>
          </a:xfrm>
        </p:spPr>
        <p:txBody>
          <a:bodyPr>
            <a:normAutofit fontScale="90000"/>
          </a:bodyPr>
          <a:lstStyle/>
          <a:p>
            <a:r>
              <a:rPr lang="en-US" b="1" dirty="0">
                <a:latin typeface="Arial" panose="020B0604020202020204" pitchFamily="34" charset="0"/>
                <a:cs typeface="Arial" panose="020B0604020202020204" pitchFamily="34" charset="0"/>
              </a:rPr>
              <a:t>Plant City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Circulator: Option A</a:t>
            </a:r>
          </a:p>
        </p:txBody>
      </p:sp>
      <p:sp>
        <p:nvSpPr>
          <p:cNvPr id="25" name="Content Placeholder 2">
            <a:extLst>
              <a:ext uri="{FF2B5EF4-FFF2-40B4-BE49-F238E27FC236}">
                <a16:creationId xmlns:a16="http://schemas.microsoft.com/office/drawing/2014/main" id="{05015755-6204-4D57-9C7D-99BA00EED37A}"/>
              </a:ext>
            </a:extLst>
          </p:cNvPr>
          <p:cNvSpPr txBox="1">
            <a:spLocks/>
          </p:cNvSpPr>
          <p:nvPr/>
        </p:nvSpPr>
        <p:spPr>
          <a:xfrm>
            <a:off x="707064" y="2417580"/>
            <a:ext cx="3660400" cy="36784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Nova Light" panose="020B03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Nova Light" panose="020B03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85750" indent="-285750">
              <a:buFont typeface="Arial" panose="020B0604020202020204" pitchFamily="34" charset="0"/>
              <a:buChar char="•"/>
            </a:pPr>
            <a:r>
              <a:rPr lang="en-US" sz="1800" dirty="0">
                <a:latin typeface="+mn-lt"/>
              </a:rPr>
              <a:t>1 route</a:t>
            </a:r>
          </a:p>
          <a:p>
            <a:pPr marL="285750" indent="-285750">
              <a:buFont typeface="Arial" panose="020B0604020202020204" pitchFamily="34" charset="0"/>
              <a:buChar char="•"/>
            </a:pPr>
            <a:r>
              <a:rPr lang="en-US" sz="1800" dirty="0">
                <a:latin typeface="+mn-lt"/>
              </a:rPr>
              <a:t>1 bus</a:t>
            </a:r>
          </a:p>
          <a:p>
            <a:pPr marL="285750" indent="-285750">
              <a:buFont typeface="Arial" panose="020B0604020202020204" pitchFamily="34" charset="0"/>
              <a:buChar char="•"/>
            </a:pPr>
            <a:r>
              <a:rPr lang="en-US" sz="1800" dirty="0">
                <a:latin typeface="+mn-lt"/>
              </a:rPr>
              <a:t>Arrives every 60 min</a:t>
            </a:r>
          </a:p>
          <a:p>
            <a:pPr marL="285750" indent="-285750">
              <a:buFont typeface="Arial" panose="020B0604020202020204" pitchFamily="34" charset="0"/>
              <a:buChar char="•"/>
            </a:pPr>
            <a:r>
              <a:rPr lang="en-US" sz="1800" dirty="0">
                <a:latin typeface="+mn-lt"/>
              </a:rPr>
              <a:t>50 min runtime roundtrip</a:t>
            </a:r>
          </a:p>
          <a:p>
            <a:pPr marL="285750" indent="-285750">
              <a:buFont typeface="Arial" panose="020B0604020202020204" pitchFamily="34" charset="0"/>
              <a:buChar char="•"/>
            </a:pPr>
            <a:r>
              <a:rPr lang="en-US" sz="1800" dirty="0">
                <a:latin typeface="+mn-lt"/>
              </a:rPr>
              <a:t>10.7 miles round trip</a:t>
            </a:r>
          </a:p>
          <a:p>
            <a:pPr marL="285750" indent="-285750">
              <a:buFont typeface="Arial" panose="020B0604020202020204" pitchFamily="34" charset="0"/>
              <a:buChar char="•"/>
            </a:pPr>
            <a:r>
              <a:rPr lang="en-US" sz="1800" dirty="0">
                <a:latin typeface="+mn-lt"/>
              </a:rPr>
              <a:t>Connects residential areas with hospital, medical facilities, downtown, and shopping plazas along Redman Pkwy</a:t>
            </a:r>
          </a:p>
        </p:txBody>
      </p:sp>
    </p:spTree>
    <p:extLst>
      <p:ext uri="{BB962C8B-B14F-4D97-AF65-F5344CB8AC3E}">
        <p14:creationId xmlns:p14="http://schemas.microsoft.com/office/powerpoint/2010/main" val="4151062085"/>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4">
            <a:extLst>
              <a:ext uri="{FF2B5EF4-FFF2-40B4-BE49-F238E27FC236}">
                <a16:creationId xmlns:a16="http://schemas.microsoft.com/office/drawing/2014/main" id="{F77FCCFF-517D-4486-8D5B-78A946FC24FF}"/>
              </a:ext>
            </a:extLst>
          </p:cNvPr>
          <p:cNvGraphicFramePr>
            <a:graphicFrameLocks/>
          </p:cNvGraphicFramePr>
          <p:nvPr/>
        </p:nvGraphicFramePr>
        <p:xfrm>
          <a:off x="426802" y="1660414"/>
          <a:ext cx="4066257" cy="4937760"/>
        </p:xfrm>
        <a:graphic>
          <a:graphicData uri="http://schemas.openxmlformats.org/drawingml/2006/table">
            <a:tbl>
              <a:tblPr firstRow="1" bandRow="1">
                <a:tableStyleId>{5C22544A-7EE6-4342-B048-85BDC9FD1C3A}</a:tableStyleId>
              </a:tblPr>
              <a:tblGrid>
                <a:gridCol w="2785048">
                  <a:extLst>
                    <a:ext uri="{9D8B030D-6E8A-4147-A177-3AD203B41FA5}">
                      <a16:colId xmlns:a16="http://schemas.microsoft.com/office/drawing/2014/main" val="1920548756"/>
                    </a:ext>
                  </a:extLst>
                </a:gridCol>
                <a:gridCol w="1281209">
                  <a:extLst>
                    <a:ext uri="{9D8B030D-6E8A-4147-A177-3AD203B41FA5}">
                      <a16:colId xmlns:a16="http://schemas.microsoft.com/office/drawing/2014/main" val="3729602442"/>
                    </a:ext>
                  </a:extLst>
                </a:gridCol>
              </a:tblGrid>
              <a:tr h="365760">
                <a:tc>
                  <a:txBody>
                    <a:bodyPr/>
                    <a:lstStyle/>
                    <a:p>
                      <a:r>
                        <a:rPr lang="en-US" sz="1200" dirty="0">
                          <a:latin typeface="+mn-lt"/>
                        </a:rPr>
                        <a:t>Performance Measures</a:t>
                      </a:r>
                    </a:p>
                  </a:txBody>
                  <a:tcPr anchor="ctr"/>
                </a:tc>
                <a:tc>
                  <a:txBody>
                    <a:bodyPr/>
                    <a:lstStyle/>
                    <a:p>
                      <a:pPr algn="ctr"/>
                      <a:endParaRPr lang="en-US" sz="1200">
                        <a:latin typeface="+mn-lt"/>
                      </a:endParaRP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Annual Operating Cost</a:t>
                      </a:r>
                    </a:p>
                  </a:txBody>
                  <a:tcPr anchor="ctr"/>
                </a:tc>
                <a:tc>
                  <a:txBody>
                    <a:bodyPr/>
                    <a:lstStyle/>
                    <a:p>
                      <a:pPr algn="ctr"/>
                      <a:r>
                        <a:rPr lang="en-US" sz="1200" dirty="0">
                          <a:latin typeface="+mn-lt"/>
                        </a:rPr>
                        <a:t>$600 - $650K </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Paratransit Cost</a:t>
                      </a:r>
                    </a:p>
                  </a:txBody>
                  <a:tcPr anchor="ctr"/>
                </a:tc>
                <a:tc>
                  <a:txBody>
                    <a:bodyPr/>
                    <a:lstStyle/>
                    <a:p>
                      <a:pPr algn="ctr"/>
                      <a:r>
                        <a:rPr lang="en-US" sz="1200" dirty="0">
                          <a:latin typeface="+mn-lt"/>
                        </a:rPr>
                        <a:t>$72K-78K</a:t>
                      </a:r>
                    </a:p>
                  </a:txBody>
                  <a:tcPr anchor="ctr"/>
                </a:tc>
                <a:extLst>
                  <a:ext uri="{0D108BD9-81ED-4DB2-BD59-A6C34878D82A}">
                    <a16:rowId xmlns:a16="http://schemas.microsoft.com/office/drawing/2014/main" val="37059468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Cost per Day</a:t>
                      </a:r>
                    </a:p>
                  </a:txBody>
                  <a:tcPr anchor="ctr"/>
                </a:tc>
                <a:tc>
                  <a:txBody>
                    <a:bodyPr/>
                    <a:lstStyle/>
                    <a:p>
                      <a:pPr algn="ctr"/>
                      <a:r>
                        <a:rPr lang="en-US" sz="1200" dirty="0">
                          <a:latin typeface="+mn-lt"/>
                        </a:rPr>
                        <a:t>Weekday: $7K</a:t>
                      </a:r>
                    </a:p>
                    <a:p>
                      <a:pPr algn="ctr"/>
                      <a:r>
                        <a:rPr lang="en-US" sz="1200" dirty="0">
                          <a:latin typeface="+mn-lt"/>
                        </a:rPr>
                        <a:t>Weekend: $7K</a:t>
                      </a:r>
                    </a:p>
                  </a:txBody>
                  <a:tcPr anchor="ctr"/>
                </a:tc>
                <a:extLst>
                  <a:ext uri="{0D108BD9-81ED-4DB2-BD59-A6C34878D82A}">
                    <a16:rowId xmlns:a16="http://schemas.microsoft.com/office/drawing/2014/main" val="34201284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Frequency</a:t>
                      </a:r>
                    </a:p>
                  </a:txBody>
                  <a:tcPr anchor="ctr"/>
                </a:tc>
                <a:tc>
                  <a:txBody>
                    <a:bodyPr/>
                    <a:lstStyle/>
                    <a:p>
                      <a:pPr algn="ctr"/>
                      <a:r>
                        <a:rPr lang="en-US" sz="1200">
                          <a:latin typeface="+mn-lt"/>
                        </a:rPr>
                        <a:t>60 min</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(round trip)</a:t>
                      </a:r>
                    </a:p>
                  </a:txBody>
                  <a:tcPr anchor="ctr"/>
                </a:tc>
                <a:tc>
                  <a:txBody>
                    <a:bodyPr/>
                    <a:lstStyle/>
                    <a:p>
                      <a:pPr algn="ctr"/>
                      <a:r>
                        <a:rPr lang="en-US" sz="1200">
                          <a:latin typeface="+mn-lt"/>
                        </a:rPr>
                        <a:t>50 min</a:t>
                      </a:r>
                    </a:p>
                  </a:txBody>
                  <a:tcPr anchor="ctr"/>
                </a:tc>
                <a:extLst>
                  <a:ext uri="{0D108BD9-81ED-4DB2-BD59-A6C34878D82A}">
                    <a16:rowId xmlns:a16="http://schemas.microsoft.com/office/drawing/2014/main" val="252470770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Connection to other routes</a:t>
                      </a:r>
                    </a:p>
                  </a:txBody>
                  <a:tcPr anchor="ctr"/>
                </a:tc>
                <a:tc>
                  <a:txBody>
                    <a:bodyPr/>
                    <a:lstStyle/>
                    <a:p>
                      <a:pPr algn="ctr"/>
                      <a:r>
                        <a:rPr lang="en-US" sz="1200" dirty="0">
                          <a:latin typeface="+mn-lt"/>
                        </a:rPr>
                        <a:t>Limited stop alternatives</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people within ½ mile</a:t>
                      </a:r>
                    </a:p>
                  </a:txBody>
                  <a:tcPr anchor="ctr"/>
                </a:tc>
                <a:tc>
                  <a:txBody>
                    <a:bodyPr/>
                    <a:lstStyle/>
                    <a:p>
                      <a:pPr algn="ctr"/>
                      <a:r>
                        <a:rPr lang="en-US" sz="1200" dirty="0">
                          <a:latin typeface="+mn-lt"/>
                        </a:rPr>
                        <a:t>10,056</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4,942</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in poverty within ½ mile</a:t>
                      </a:r>
                    </a:p>
                  </a:txBody>
                  <a:tcPr anchor="ctr"/>
                </a:tc>
                <a:tc>
                  <a:txBody>
                    <a:bodyPr/>
                    <a:lstStyle/>
                    <a:p>
                      <a:pPr algn="ctr"/>
                      <a:r>
                        <a:rPr lang="en-US" sz="1200" dirty="0">
                          <a:latin typeface="+mn-lt"/>
                        </a:rPr>
                        <a:t>18.74</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64.7%</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11.2%</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no vehicles within ½ mile</a:t>
                      </a:r>
                    </a:p>
                  </a:txBody>
                  <a:tcPr anchor="ctr"/>
                </a:tc>
                <a:tc>
                  <a:txBody>
                    <a:bodyPr/>
                    <a:lstStyle/>
                    <a:p>
                      <a:pPr algn="ctr"/>
                      <a:r>
                        <a:rPr lang="en-US" sz="1200" dirty="0">
                          <a:latin typeface="+mn-lt"/>
                        </a:rPr>
                        <a:t>9.0%</a:t>
                      </a:r>
                    </a:p>
                  </a:txBody>
                  <a:tcPr anchor="ctr"/>
                </a:tc>
                <a:extLst>
                  <a:ext uri="{0D108BD9-81ED-4DB2-BD59-A6C34878D82A}">
                    <a16:rowId xmlns:a16="http://schemas.microsoft.com/office/drawing/2014/main" val="1402204935"/>
                  </a:ext>
                </a:extLst>
              </a:tr>
            </a:tbl>
          </a:graphicData>
        </a:graphic>
      </p:graphicFrame>
      <p:pic>
        <p:nvPicPr>
          <p:cNvPr id="25" name="Content Placeholder 4" descr="A close up of a map&#10;&#10;Description automatically generated">
            <a:extLst>
              <a:ext uri="{FF2B5EF4-FFF2-40B4-BE49-F238E27FC236}">
                <a16:creationId xmlns:a16="http://schemas.microsoft.com/office/drawing/2014/main" id="{B6E7A786-329E-48B7-9756-40B7C9867CE1}"/>
              </a:ext>
            </a:extLst>
          </p:cNvPr>
          <p:cNvPicPr>
            <a:picLocks noChangeAspect="1"/>
          </p:cNvPicPr>
          <p:nvPr/>
        </p:nvPicPr>
        <p:blipFill rotWithShape="1">
          <a:blip r:embed="rId3"/>
          <a:srcRect l="36857" r="15351"/>
          <a:stretch/>
        </p:blipFill>
        <p:spPr>
          <a:xfrm>
            <a:off x="4643615" y="284196"/>
            <a:ext cx="7264792" cy="6294213"/>
          </a:xfrm>
          <a:prstGeom prst="rect">
            <a:avLst/>
          </a:prstGeom>
        </p:spPr>
      </p:pic>
      <p:grpSp>
        <p:nvGrpSpPr>
          <p:cNvPr id="26" name="Group 25">
            <a:extLst>
              <a:ext uri="{FF2B5EF4-FFF2-40B4-BE49-F238E27FC236}">
                <a16:creationId xmlns:a16="http://schemas.microsoft.com/office/drawing/2014/main" id="{6B12A40E-1EFD-4503-9655-2A876304E909}"/>
              </a:ext>
            </a:extLst>
          </p:cNvPr>
          <p:cNvGrpSpPr/>
          <p:nvPr/>
        </p:nvGrpSpPr>
        <p:grpSpPr>
          <a:xfrm>
            <a:off x="4763358" y="5936935"/>
            <a:ext cx="1284514" cy="528310"/>
            <a:chOff x="4811486" y="5900839"/>
            <a:chExt cx="1284514" cy="528310"/>
          </a:xfrm>
        </p:grpSpPr>
        <p:sp>
          <p:nvSpPr>
            <p:cNvPr id="27" name="Rectangle 26">
              <a:extLst>
                <a:ext uri="{FF2B5EF4-FFF2-40B4-BE49-F238E27FC236}">
                  <a16:creationId xmlns:a16="http://schemas.microsoft.com/office/drawing/2014/main" id="{1408CE09-DAA7-4A34-B8F7-36EA79BCA0B5}"/>
                </a:ext>
              </a:extLst>
            </p:cNvPr>
            <p:cNvSpPr/>
            <p:nvPr/>
          </p:nvSpPr>
          <p:spPr>
            <a:xfrm>
              <a:off x="4811486" y="5900839"/>
              <a:ext cx="1284514"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EC95C62-877E-47FA-97FF-B591FF74B25C}"/>
                </a:ext>
              </a:extLst>
            </p:cNvPr>
            <p:cNvCxnSpPr/>
            <p:nvPr/>
          </p:nvCxnSpPr>
          <p:spPr>
            <a:xfrm>
              <a:off x="4909457" y="6270171"/>
              <a:ext cx="1088571" cy="0"/>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85F8C7DC-9B64-40C9-B96A-10505959673F}"/>
                </a:ext>
              </a:extLst>
            </p:cNvPr>
            <p:cNvSpPr txBox="1"/>
            <p:nvPr/>
          </p:nvSpPr>
          <p:spPr>
            <a:xfrm>
              <a:off x="5007429" y="5900839"/>
              <a:ext cx="1088571" cy="369332"/>
            </a:xfrm>
            <a:prstGeom prst="rect">
              <a:avLst/>
            </a:prstGeom>
            <a:noFill/>
          </p:spPr>
          <p:txBody>
            <a:bodyPr wrap="square" rtlCol="0">
              <a:spAutoFit/>
            </a:bodyPr>
            <a:lstStyle/>
            <a:p>
              <a:r>
                <a:rPr lang="en-US"/>
                <a:t>½ mile</a:t>
              </a:r>
            </a:p>
          </p:txBody>
        </p:sp>
      </p:grpSp>
      <p:sp>
        <p:nvSpPr>
          <p:cNvPr id="30" name="TextBox 29">
            <a:extLst>
              <a:ext uri="{FF2B5EF4-FFF2-40B4-BE49-F238E27FC236}">
                <a16:creationId xmlns:a16="http://schemas.microsoft.com/office/drawing/2014/main" id="{CD6CB1D9-9A7E-450B-9727-48C14F65E618}"/>
              </a:ext>
            </a:extLst>
          </p:cNvPr>
          <p:cNvSpPr txBox="1"/>
          <p:nvPr/>
        </p:nvSpPr>
        <p:spPr>
          <a:xfrm>
            <a:off x="9834426" y="6219125"/>
            <a:ext cx="1141602" cy="369332"/>
          </a:xfrm>
          <a:prstGeom prst="rect">
            <a:avLst/>
          </a:prstGeom>
          <a:noFill/>
        </p:spPr>
        <p:txBody>
          <a:bodyPr wrap="square" rtlCol="0">
            <a:spAutoFit/>
          </a:bodyPr>
          <a:lstStyle/>
          <a:p>
            <a:r>
              <a:rPr lang="en-US" b="1">
                <a:solidFill>
                  <a:schemeClr val="accent1">
                    <a:lumMod val="50000"/>
                  </a:schemeClr>
                </a:solidFill>
              </a:rPr>
              <a:t>Walmart</a:t>
            </a:r>
          </a:p>
        </p:txBody>
      </p:sp>
      <p:sp>
        <p:nvSpPr>
          <p:cNvPr id="31" name="TextBox 30">
            <a:extLst>
              <a:ext uri="{FF2B5EF4-FFF2-40B4-BE49-F238E27FC236}">
                <a16:creationId xmlns:a16="http://schemas.microsoft.com/office/drawing/2014/main" id="{5135842C-8F6D-4C3A-A6A5-6203F943BFA7}"/>
              </a:ext>
            </a:extLst>
          </p:cNvPr>
          <p:cNvSpPr txBox="1"/>
          <p:nvPr/>
        </p:nvSpPr>
        <p:spPr>
          <a:xfrm>
            <a:off x="9435700" y="954544"/>
            <a:ext cx="1442080" cy="369332"/>
          </a:xfrm>
          <a:prstGeom prst="rect">
            <a:avLst/>
          </a:prstGeom>
          <a:noFill/>
        </p:spPr>
        <p:txBody>
          <a:bodyPr wrap="square" rtlCol="0">
            <a:spAutoFit/>
          </a:bodyPr>
          <a:lstStyle/>
          <a:p>
            <a:r>
              <a:rPr lang="en-US" b="1">
                <a:solidFill>
                  <a:schemeClr val="accent1">
                    <a:lumMod val="50000"/>
                  </a:schemeClr>
                </a:solidFill>
              </a:rPr>
              <a:t>Downtown</a:t>
            </a:r>
          </a:p>
        </p:txBody>
      </p:sp>
      <p:pic>
        <p:nvPicPr>
          <p:cNvPr id="32" name="Picture 6" descr="Hospital Icon Png #343837 - Free Icons Library">
            <a:extLst>
              <a:ext uri="{FF2B5EF4-FFF2-40B4-BE49-F238E27FC236}">
                <a16:creationId xmlns:a16="http://schemas.microsoft.com/office/drawing/2014/main" id="{8F6FCD62-B0CB-4773-BD54-D4A51C7BC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39817" y="1186500"/>
            <a:ext cx="379396" cy="3793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77929A1-E9AB-4026-90BC-585D5813D8F3}"/>
              </a:ext>
            </a:extLst>
          </p:cNvPr>
          <p:cNvSpPr txBox="1"/>
          <p:nvPr/>
        </p:nvSpPr>
        <p:spPr>
          <a:xfrm>
            <a:off x="5198785" y="888254"/>
            <a:ext cx="2141031" cy="646331"/>
          </a:xfrm>
          <a:prstGeom prst="rect">
            <a:avLst/>
          </a:prstGeom>
          <a:noFill/>
        </p:spPr>
        <p:txBody>
          <a:bodyPr wrap="square" rtlCol="0">
            <a:spAutoFit/>
          </a:bodyPr>
          <a:lstStyle/>
          <a:p>
            <a:r>
              <a:rPr lang="en-US" b="1">
                <a:solidFill>
                  <a:schemeClr val="accent1">
                    <a:lumMod val="50000"/>
                  </a:schemeClr>
                </a:solidFill>
              </a:rPr>
              <a:t>Strawberry Festival Grounds</a:t>
            </a:r>
          </a:p>
        </p:txBody>
      </p:sp>
      <p:sp>
        <p:nvSpPr>
          <p:cNvPr id="34" name="TextBox 33">
            <a:extLst>
              <a:ext uri="{FF2B5EF4-FFF2-40B4-BE49-F238E27FC236}">
                <a16:creationId xmlns:a16="http://schemas.microsoft.com/office/drawing/2014/main" id="{7FA17FD7-D550-4572-B8B3-4D57EB90A4E5}"/>
              </a:ext>
            </a:extLst>
          </p:cNvPr>
          <p:cNvSpPr txBox="1"/>
          <p:nvPr/>
        </p:nvSpPr>
        <p:spPr>
          <a:xfrm rot="16200000">
            <a:off x="9987463" y="1527263"/>
            <a:ext cx="1442080" cy="338554"/>
          </a:xfrm>
          <a:prstGeom prst="rect">
            <a:avLst/>
          </a:prstGeom>
          <a:noFill/>
        </p:spPr>
        <p:txBody>
          <a:bodyPr wrap="square" rtlCol="0">
            <a:spAutoFit/>
          </a:bodyPr>
          <a:lstStyle/>
          <a:p>
            <a:r>
              <a:rPr lang="en-US" sz="1600">
                <a:solidFill>
                  <a:schemeClr val="accent1">
                    <a:lumMod val="50000"/>
                  </a:schemeClr>
                </a:solidFill>
              </a:rPr>
              <a:t>Knight St</a:t>
            </a:r>
          </a:p>
        </p:txBody>
      </p:sp>
      <p:sp>
        <p:nvSpPr>
          <p:cNvPr id="35" name="TextBox 34">
            <a:extLst>
              <a:ext uri="{FF2B5EF4-FFF2-40B4-BE49-F238E27FC236}">
                <a16:creationId xmlns:a16="http://schemas.microsoft.com/office/drawing/2014/main" id="{F212394F-57D2-4771-89A8-070E3B2B8B1D}"/>
              </a:ext>
            </a:extLst>
          </p:cNvPr>
          <p:cNvSpPr txBox="1"/>
          <p:nvPr/>
        </p:nvSpPr>
        <p:spPr>
          <a:xfrm rot="16200000">
            <a:off x="8850156" y="4747584"/>
            <a:ext cx="1666572" cy="338554"/>
          </a:xfrm>
          <a:prstGeom prst="rect">
            <a:avLst/>
          </a:prstGeom>
          <a:noFill/>
        </p:spPr>
        <p:txBody>
          <a:bodyPr wrap="square" rtlCol="0">
            <a:spAutoFit/>
          </a:bodyPr>
          <a:lstStyle/>
          <a:p>
            <a:r>
              <a:rPr lang="en-US" sz="1600">
                <a:solidFill>
                  <a:schemeClr val="accent1">
                    <a:lumMod val="50000"/>
                  </a:schemeClr>
                </a:solidFill>
              </a:rPr>
              <a:t>Redman Pkwy</a:t>
            </a:r>
          </a:p>
        </p:txBody>
      </p:sp>
      <p:sp>
        <p:nvSpPr>
          <p:cNvPr id="36" name="TextBox 35">
            <a:extLst>
              <a:ext uri="{FF2B5EF4-FFF2-40B4-BE49-F238E27FC236}">
                <a16:creationId xmlns:a16="http://schemas.microsoft.com/office/drawing/2014/main" id="{D8924A99-FE33-410C-8FD7-6B3292966226}"/>
              </a:ext>
            </a:extLst>
          </p:cNvPr>
          <p:cNvSpPr txBox="1"/>
          <p:nvPr/>
        </p:nvSpPr>
        <p:spPr>
          <a:xfrm>
            <a:off x="5198785" y="1696540"/>
            <a:ext cx="1442080" cy="338554"/>
          </a:xfrm>
          <a:prstGeom prst="rect">
            <a:avLst/>
          </a:prstGeom>
          <a:noFill/>
        </p:spPr>
        <p:txBody>
          <a:bodyPr wrap="square" rtlCol="0">
            <a:spAutoFit/>
          </a:bodyPr>
          <a:lstStyle/>
          <a:p>
            <a:r>
              <a:rPr lang="en-US" sz="1600">
                <a:solidFill>
                  <a:schemeClr val="accent1">
                    <a:lumMod val="50000"/>
                  </a:schemeClr>
                </a:solidFill>
              </a:rPr>
              <a:t>Reynolds St</a:t>
            </a:r>
          </a:p>
        </p:txBody>
      </p:sp>
      <p:sp>
        <p:nvSpPr>
          <p:cNvPr id="37" name="TextBox 36">
            <a:extLst>
              <a:ext uri="{FF2B5EF4-FFF2-40B4-BE49-F238E27FC236}">
                <a16:creationId xmlns:a16="http://schemas.microsoft.com/office/drawing/2014/main" id="{41CED162-75B2-4014-8EFC-CD467744F3AB}"/>
              </a:ext>
            </a:extLst>
          </p:cNvPr>
          <p:cNvSpPr txBox="1"/>
          <p:nvPr/>
        </p:nvSpPr>
        <p:spPr>
          <a:xfrm>
            <a:off x="5007429" y="409312"/>
            <a:ext cx="1442080" cy="338554"/>
          </a:xfrm>
          <a:prstGeom prst="rect">
            <a:avLst/>
          </a:prstGeom>
          <a:noFill/>
        </p:spPr>
        <p:txBody>
          <a:bodyPr wrap="square" rtlCol="0">
            <a:spAutoFit/>
          </a:bodyPr>
          <a:lstStyle/>
          <a:p>
            <a:r>
              <a:rPr lang="en-US" sz="1600">
                <a:solidFill>
                  <a:schemeClr val="accent1">
                    <a:lumMod val="50000"/>
                  </a:schemeClr>
                </a:solidFill>
              </a:rPr>
              <a:t>Baker St</a:t>
            </a:r>
          </a:p>
        </p:txBody>
      </p:sp>
      <p:sp>
        <p:nvSpPr>
          <p:cNvPr id="38" name="TextBox 37">
            <a:extLst>
              <a:ext uri="{FF2B5EF4-FFF2-40B4-BE49-F238E27FC236}">
                <a16:creationId xmlns:a16="http://schemas.microsoft.com/office/drawing/2014/main" id="{EEDAF8AF-C6BC-40AC-B070-1230322F2E4B}"/>
              </a:ext>
            </a:extLst>
          </p:cNvPr>
          <p:cNvSpPr txBox="1"/>
          <p:nvPr/>
        </p:nvSpPr>
        <p:spPr>
          <a:xfrm rot="16200000">
            <a:off x="4007357" y="817779"/>
            <a:ext cx="1442080" cy="338554"/>
          </a:xfrm>
          <a:prstGeom prst="rect">
            <a:avLst/>
          </a:prstGeom>
          <a:noFill/>
        </p:spPr>
        <p:txBody>
          <a:bodyPr wrap="square" rtlCol="0">
            <a:spAutoFit/>
          </a:bodyPr>
          <a:lstStyle/>
          <a:p>
            <a:r>
              <a:rPr lang="en-US" sz="1600">
                <a:solidFill>
                  <a:schemeClr val="accent1">
                    <a:lumMod val="50000"/>
                  </a:schemeClr>
                </a:solidFill>
              </a:rPr>
              <a:t>Walter Dr</a:t>
            </a:r>
          </a:p>
        </p:txBody>
      </p:sp>
      <p:sp>
        <p:nvSpPr>
          <p:cNvPr id="39" name="Title 1">
            <a:extLst>
              <a:ext uri="{FF2B5EF4-FFF2-40B4-BE49-F238E27FC236}">
                <a16:creationId xmlns:a16="http://schemas.microsoft.com/office/drawing/2014/main" id="{A195AB91-21FF-43C0-AFC3-0F810D66BEF4}"/>
              </a:ext>
            </a:extLst>
          </p:cNvPr>
          <p:cNvSpPr>
            <a:spLocks noGrp="1"/>
          </p:cNvSpPr>
          <p:nvPr>
            <p:ph type="title"/>
          </p:nvPr>
        </p:nvSpPr>
        <p:spPr>
          <a:xfrm>
            <a:off x="391285" y="340179"/>
            <a:ext cx="7334539" cy="1356360"/>
          </a:xfrm>
        </p:spPr>
        <p:txBody>
          <a:bodyPr>
            <a:normAutofit/>
          </a:bodyPr>
          <a:lstStyle/>
          <a:p>
            <a:r>
              <a:rPr lang="en-US" sz="3200" b="1" dirty="0">
                <a:latin typeface="Arial" panose="020B0604020202020204" pitchFamily="34" charset="0"/>
                <a:cs typeface="Arial" panose="020B0604020202020204" pitchFamily="34" charset="0"/>
              </a:rPr>
              <a:t>Plant City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Circulator – Option A</a:t>
            </a:r>
          </a:p>
        </p:txBody>
      </p:sp>
    </p:spTree>
    <p:extLst>
      <p:ext uri="{BB962C8B-B14F-4D97-AF65-F5344CB8AC3E}">
        <p14:creationId xmlns:p14="http://schemas.microsoft.com/office/powerpoint/2010/main" val="349698654"/>
      </p:ext>
    </p:extLst>
  </p:cSld>
  <p:clrMapOvr>
    <a:masterClrMapping/>
  </p:clrMapOvr>
  <mc:AlternateContent xmlns:mc="http://schemas.openxmlformats.org/markup-compatibility/2006" xmlns:p14="http://schemas.microsoft.com/office/powerpoint/2010/main">
    <mc:Choice Requires="p14">
      <p:transition spd="slow" p14:dur="2000" advTm="13408"/>
    </mc:Choice>
    <mc:Fallback xmlns="">
      <p:transition spd="slow" advTm="1340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STUDY OVERVIEW</a:t>
            </a:r>
            <a:endParaRPr lang="en-US" sz="54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lstStyle/>
          <a:p>
            <a:r>
              <a:rPr lang="en-US" dirty="0">
                <a:latin typeface="Arial" panose="020B0604020202020204" pitchFamily="34" charset="0"/>
                <a:cs typeface="Arial" panose="020B0604020202020204" pitchFamily="34" charset="0"/>
              </a:rPr>
              <a:t>PLANT CITY TRANSIT STUDY</a:t>
            </a: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1951832998"/>
      </p:ext>
    </p:extLst>
  </p:cSld>
  <p:clrMapOvr>
    <a:masterClrMapping/>
  </p:clrMapOvr>
  <mc:AlternateContent xmlns:mc="http://schemas.openxmlformats.org/markup-compatibility/2006" xmlns:p14="http://schemas.microsoft.com/office/powerpoint/2010/main">
    <mc:Choice Requires="p14">
      <p:transition spd="slow" p14:dur="2000" advTm="12734"/>
    </mc:Choice>
    <mc:Fallback xmlns="">
      <p:transition spd="slow" advTm="1273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EDE98C-126F-438B-B6E2-3F681C2D951B}"/>
              </a:ext>
            </a:extLst>
          </p:cNvPr>
          <p:cNvPicPr>
            <a:picLocks noChangeAspect="1"/>
          </p:cNvPicPr>
          <p:nvPr/>
        </p:nvPicPr>
        <p:blipFill rotWithShape="1">
          <a:blip r:embed="rId3"/>
          <a:srcRect l="2907" t="42" r="11351" b="-42"/>
          <a:stretch/>
        </p:blipFill>
        <p:spPr>
          <a:xfrm>
            <a:off x="4604656" y="299156"/>
            <a:ext cx="7285001" cy="6264930"/>
          </a:xfrm>
          <a:prstGeom prst="rect">
            <a:avLst/>
          </a:prstGeom>
        </p:spPr>
      </p:pic>
      <p:grpSp>
        <p:nvGrpSpPr>
          <p:cNvPr id="36" name="Group 35">
            <a:extLst>
              <a:ext uri="{FF2B5EF4-FFF2-40B4-BE49-F238E27FC236}">
                <a16:creationId xmlns:a16="http://schemas.microsoft.com/office/drawing/2014/main" id="{46C50E49-3AC8-425A-8726-E0E1F0ADF8B1}"/>
              </a:ext>
            </a:extLst>
          </p:cNvPr>
          <p:cNvGrpSpPr/>
          <p:nvPr/>
        </p:nvGrpSpPr>
        <p:grpSpPr>
          <a:xfrm>
            <a:off x="4763358" y="5936935"/>
            <a:ext cx="1593823" cy="528310"/>
            <a:chOff x="4763358" y="5936935"/>
            <a:chExt cx="1593823" cy="528310"/>
          </a:xfrm>
        </p:grpSpPr>
        <p:sp>
          <p:nvSpPr>
            <p:cNvPr id="10" name="Rectangle 9">
              <a:extLst>
                <a:ext uri="{FF2B5EF4-FFF2-40B4-BE49-F238E27FC236}">
                  <a16:creationId xmlns:a16="http://schemas.microsoft.com/office/drawing/2014/main" id="{C4E897DC-A6CD-4E32-94E4-22AE874989AD}"/>
                </a:ext>
              </a:extLst>
            </p:cNvPr>
            <p:cNvSpPr/>
            <p:nvPr/>
          </p:nvSpPr>
          <p:spPr>
            <a:xfrm>
              <a:off x="4763358" y="5936935"/>
              <a:ext cx="1505250"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a:cxnSpLocks/>
            </p:cNvCxnSpPr>
            <p:nvPr/>
          </p:nvCxnSpPr>
          <p:spPr>
            <a:xfrm>
              <a:off x="4915101" y="6322180"/>
              <a:ext cx="1046545" cy="0"/>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47874" y="5936935"/>
              <a:ext cx="1309307" cy="369332"/>
            </a:xfrm>
            <a:prstGeom prst="rect">
              <a:avLst/>
            </a:prstGeom>
            <a:noFill/>
          </p:spPr>
          <p:txBody>
            <a:bodyPr wrap="square" rtlCol="0">
              <a:spAutoFit/>
            </a:bodyPr>
            <a:lstStyle/>
            <a:p>
              <a:r>
                <a:rPr lang="en-US" dirty="0"/>
                <a:t>½ mile</a:t>
              </a:r>
            </a:p>
          </p:txBody>
        </p:sp>
      </p:grpSp>
      <p:sp>
        <p:nvSpPr>
          <p:cNvPr id="13" name="TextBox 12">
            <a:extLst>
              <a:ext uri="{FF2B5EF4-FFF2-40B4-BE49-F238E27FC236}">
                <a16:creationId xmlns:a16="http://schemas.microsoft.com/office/drawing/2014/main" id="{B8365E7D-E70E-44EE-B72F-C9D51C2BD1FD}"/>
              </a:ext>
            </a:extLst>
          </p:cNvPr>
          <p:cNvSpPr txBox="1"/>
          <p:nvPr/>
        </p:nvSpPr>
        <p:spPr>
          <a:xfrm>
            <a:off x="9263440" y="1363394"/>
            <a:ext cx="1442080" cy="369332"/>
          </a:xfrm>
          <a:prstGeom prst="rect">
            <a:avLst/>
          </a:prstGeom>
          <a:noFill/>
        </p:spPr>
        <p:txBody>
          <a:bodyPr wrap="square" rtlCol="0">
            <a:spAutoFit/>
          </a:bodyPr>
          <a:lstStyle/>
          <a:p>
            <a:r>
              <a:rPr lang="en-US" b="1" dirty="0">
                <a:solidFill>
                  <a:schemeClr val="accent1">
                    <a:lumMod val="50000"/>
                  </a:schemeClr>
                </a:solidFill>
              </a:rPr>
              <a:t>Downtown</a:t>
            </a:r>
          </a:p>
        </p:txBody>
      </p:sp>
      <p:pic>
        <p:nvPicPr>
          <p:cNvPr id="1030" name="Picture 6" descr="Hospital Icon Png #343837 - Free Icons Library">
            <a:extLst>
              <a:ext uri="{FF2B5EF4-FFF2-40B4-BE49-F238E27FC236}">
                <a16:creationId xmlns:a16="http://schemas.microsoft.com/office/drawing/2014/main" id="{1C303EE0-D8B3-488E-930A-C517169E8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65135" y="1133354"/>
            <a:ext cx="379396" cy="3793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18C768-046D-4743-87AD-55360EB79E23}"/>
              </a:ext>
            </a:extLst>
          </p:cNvPr>
          <p:cNvSpPr txBox="1"/>
          <p:nvPr/>
        </p:nvSpPr>
        <p:spPr>
          <a:xfrm>
            <a:off x="5108440" y="999887"/>
            <a:ext cx="2141031" cy="646331"/>
          </a:xfrm>
          <a:prstGeom prst="rect">
            <a:avLst/>
          </a:prstGeom>
          <a:noFill/>
        </p:spPr>
        <p:txBody>
          <a:bodyPr wrap="square" rtlCol="0">
            <a:spAutoFit/>
          </a:bodyPr>
          <a:lstStyle/>
          <a:p>
            <a:r>
              <a:rPr lang="en-US" b="1" dirty="0">
                <a:solidFill>
                  <a:schemeClr val="accent1">
                    <a:lumMod val="50000"/>
                  </a:schemeClr>
                </a:solidFill>
              </a:rPr>
              <a:t>Strawberry Festival Grounds</a:t>
            </a:r>
          </a:p>
        </p:txBody>
      </p:sp>
      <p:sp>
        <p:nvSpPr>
          <p:cNvPr id="15" name="TextBox 14">
            <a:extLst>
              <a:ext uri="{FF2B5EF4-FFF2-40B4-BE49-F238E27FC236}">
                <a16:creationId xmlns:a16="http://schemas.microsoft.com/office/drawing/2014/main" id="{C732229A-5AC5-4DE8-9FE2-6D8771234FD9}"/>
              </a:ext>
            </a:extLst>
          </p:cNvPr>
          <p:cNvSpPr txBox="1"/>
          <p:nvPr/>
        </p:nvSpPr>
        <p:spPr>
          <a:xfrm rot="4656021">
            <a:off x="8480186" y="1859072"/>
            <a:ext cx="1442080" cy="338554"/>
          </a:xfrm>
          <a:prstGeom prst="rect">
            <a:avLst/>
          </a:prstGeom>
          <a:noFill/>
        </p:spPr>
        <p:txBody>
          <a:bodyPr wrap="square" rtlCol="0">
            <a:spAutoFit/>
          </a:bodyPr>
          <a:lstStyle/>
          <a:p>
            <a:r>
              <a:rPr lang="en-US" sz="1600" dirty="0">
                <a:solidFill>
                  <a:schemeClr val="accent1">
                    <a:lumMod val="50000"/>
                  </a:schemeClr>
                </a:solidFill>
              </a:rPr>
              <a:t>Collins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6332891" y="2513656"/>
            <a:ext cx="1666572" cy="338554"/>
          </a:xfrm>
          <a:prstGeom prst="rect">
            <a:avLst/>
          </a:prstGeom>
          <a:noFill/>
        </p:spPr>
        <p:txBody>
          <a:bodyPr wrap="square" rtlCol="0">
            <a:spAutoFit/>
          </a:bodyPr>
          <a:lstStyle/>
          <a:p>
            <a:r>
              <a:rPr lang="en-US" sz="1600" dirty="0">
                <a:solidFill>
                  <a:schemeClr val="accent1">
                    <a:lumMod val="50000"/>
                  </a:schemeClr>
                </a:solidFill>
              </a:rPr>
              <a:t>Alexander St</a:t>
            </a:r>
          </a:p>
        </p:txBody>
      </p:sp>
      <p:sp>
        <p:nvSpPr>
          <p:cNvPr id="18" name="TextBox 17">
            <a:extLst>
              <a:ext uri="{FF2B5EF4-FFF2-40B4-BE49-F238E27FC236}">
                <a16:creationId xmlns:a16="http://schemas.microsoft.com/office/drawing/2014/main" id="{C5336F77-AB1A-4C05-BAC1-8062125E31BA}"/>
              </a:ext>
            </a:extLst>
          </p:cNvPr>
          <p:cNvSpPr txBox="1"/>
          <p:nvPr/>
        </p:nvSpPr>
        <p:spPr>
          <a:xfrm>
            <a:off x="4915101" y="638462"/>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sp>
        <p:nvSpPr>
          <p:cNvPr id="19" name="TextBox 18">
            <a:extLst>
              <a:ext uri="{FF2B5EF4-FFF2-40B4-BE49-F238E27FC236}">
                <a16:creationId xmlns:a16="http://schemas.microsoft.com/office/drawing/2014/main" id="{54845DBD-6F22-4024-A330-B050EA939CC4}"/>
              </a:ext>
            </a:extLst>
          </p:cNvPr>
          <p:cNvSpPr txBox="1"/>
          <p:nvPr/>
        </p:nvSpPr>
        <p:spPr>
          <a:xfrm>
            <a:off x="8170476" y="2177673"/>
            <a:ext cx="1442080" cy="338554"/>
          </a:xfrm>
          <a:prstGeom prst="rect">
            <a:avLst/>
          </a:prstGeom>
          <a:noFill/>
        </p:spPr>
        <p:txBody>
          <a:bodyPr wrap="square" rtlCol="0">
            <a:spAutoFit/>
          </a:bodyPr>
          <a:lstStyle/>
          <a:p>
            <a:r>
              <a:rPr lang="en-US" sz="1600" dirty="0">
                <a:solidFill>
                  <a:schemeClr val="accent1">
                    <a:lumMod val="50000"/>
                  </a:schemeClr>
                </a:solidFill>
              </a:rPr>
              <a:t>Ball St</a:t>
            </a:r>
          </a:p>
        </p:txBody>
      </p:sp>
      <p:sp>
        <p:nvSpPr>
          <p:cNvPr id="20" name="TextBox 19">
            <a:extLst>
              <a:ext uri="{FF2B5EF4-FFF2-40B4-BE49-F238E27FC236}">
                <a16:creationId xmlns:a16="http://schemas.microsoft.com/office/drawing/2014/main" id="{4C4860B5-F928-4BAA-8834-457FBCF1A4F2}"/>
              </a:ext>
            </a:extLst>
          </p:cNvPr>
          <p:cNvSpPr txBox="1"/>
          <p:nvPr/>
        </p:nvSpPr>
        <p:spPr>
          <a:xfrm rot="16200000">
            <a:off x="4135508" y="970656"/>
            <a:ext cx="1442080" cy="338554"/>
          </a:xfrm>
          <a:prstGeom prst="rect">
            <a:avLst/>
          </a:prstGeom>
          <a:noFill/>
        </p:spPr>
        <p:txBody>
          <a:bodyPr wrap="square" rtlCol="0">
            <a:spAutoFit/>
          </a:bodyPr>
          <a:lstStyle/>
          <a:p>
            <a:r>
              <a:rPr lang="en-US" sz="1600" dirty="0">
                <a:solidFill>
                  <a:schemeClr val="accent1">
                    <a:lumMod val="50000"/>
                  </a:schemeClr>
                </a:solidFill>
              </a:rPr>
              <a:t>Walter Dr</a:t>
            </a:r>
          </a:p>
        </p:txBody>
      </p:sp>
      <p:sp>
        <p:nvSpPr>
          <p:cNvPr id="24" name="Title 1">
            <a:extLst>
              <a:ext uri="{FF2B5EF4-FFF2-40B4-BE49-F238E27FC236}">
                <a16:creationId xmlns:a16="http://schemas.microsoft.com/office/drawing/2014/main" id="{E91CA3F0-04D2-413E-80D3-5AF6ABC1D201}"/>
              </a:ext>
            </a:extLst>
          </p:cNvPr>
          <p:cNvSpPr>
            <a:spLocks noGrp="1"/>
          </p:cNvSpPr>
          <p:nvPr>
            <p:ph type="title"/>
          </p:nvPr>
        </p:nvSpPr>
        <p:spPr>
          <a:xfrm>
            <a:off x="704087" y="609600"/>
            <a:ext cx="3464071" cy="1356360"/>
          </a:xfrm>
        </p:spPr>
        <p:txBody>
          <a:bodyPr>
            <a:normAutofit fontScale="90000"/>
          </a:bodyPr>
          <a:lstStyle/>
          <a:p>
            <a:r>
              <a:rPr lang="en-US" b="1" dirty="0">
                <a:latin typeface="Arial" panose="020B0604020202020204" pitchFamily="34" charset="0"/>
                <a:cs typeface="Arial" panose="020B0604020202020204" pitchFamily="34" charset="0"/>
              </a:rPr>
              <a:t>Plant City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Circulator: Option B</a:t>
            </a:r>
          </a:p>
        </p:txBody>
      </p:sp>
      <p:sp>
        <p:nvSpPr>
          <p:cNvPr id="25" name="Content Placeholder 2">
            <a:extLst>
              <a:ext uri="{FF2B5EF4-FFF2-40B4-BE49-F238E27FC236}">
                <a16:creationId xmlns:a16="http://schemas.microsoft.com/office/drawing/2014/main" id="{05015755-6204-4D57-9C7D-99BA00EED37A}"/>
              </a:ext>
            </a:extLst>
          </p:cNvPr>
          <p:cNvSpPr txBox="1">
            <a:spLocks/>
          </p:cNvSpPr>
          <p:nvPr/>
        </p:nvSpPr>
        <p:spPr>
          <a:xfrm>
            <a:off x="707064" y="2417580"/>
            <a:ext cx="3660400" cy="36784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Nova Light" panose="020B03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Nova Light" panose="020B03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85750" indent="-285750">
              <a:buFont typeface="Arial" panose="020B0604020202020204" pitchFamily="34" charset="0"/>
              <a:buChar char="•"/>
            </a:pPr>
            <a:r>
              <a:rPr lang="en-US" sz="1800" dirty="0">
                <a:latin typeface="+mn-lt"/>
              </a:rPr>
              <a:t>2 routes</a:t>
            </a:r>
          </a:p>
          <a:p>
            <a:pPr marL="285750" indent="-285750">
              <a:buFont typeface="Arial" panose="020B0604020202020204" pitchFamily="34" charset="0"/>
              <a:buChar char="•"/>
            </a:pPr>
            <a:r>
              <a:rPr lang="en-US" sz="1800" dirty="0">
                <a:latin typeface="+mn-lt"/>
              </a:rPr>
              <a:t>1 bus per route</a:t>
            </a:r>
          </a:p>
          <a:p>
            <a:pPr marL="285750" indent="-285750">
              <a:buFont typeface="Arial" panose="020B0604020202020204" pitchFamily="34" charset="0"/>
              <a:buChar char="•"/>
            </a:pPr>
            <a:r>
              <a:rPr lang="en-US" sz="1800" dirty="0">
                <a:latin typeface="+mn-lt"/>
              </a:rPr>
              <a:t>Splits Option A into 2 routes and covers more area </a:t>
            </a:r>
          </a:p>
        </p:txBody>
      </p:sp>
      <p:sp>
        <p:nvSpPr>
          <p:cNvPr id="3" name="TextBox 2">
            <a:extLst>
              <a:ext uri="{FF2B5EF4-FFF2-40B4-BE49-F238E27FC236}">
                <a16:creationId xmlns:a16="http://schemas.microsoft.com/office/drawing/2014/main" id="{EF1C175B-DC7A-4054-B4B0-7611EDCC73EB}"/>
              </a:ext>
            </a:extLst>
          </p:cNvPr>
          <p:cNvSpPr txBox="1"/>
          <p:nvPr/>
        </p:nvSpPr>
        <p:spPr>
          <a:xfrm>
            <a:off x="7166177" y="3346942"/>
            <a:ext cx="1442080" cy="338554"/>
          </a:xfrm>
          <a:prstGeom prst="rect">
            <a:avLst/>
          </a:prstGeom>
          <a:noFill/>
        </p:spPr>
        <p:txBody>
          <a:bodyPr wrap="square" rtlCol="0">
            <a:spAutoFit/>
          </a:bodyPr>
          <a:lstStyle/>
          <a:p>
            <a:r>
              <a:rPr lang="en-US" sz="1600" dirty="0">
                <a:solidFill>
                  <a:schemeClr val="accent1">
                    <a:lumMod val="50000"/>
                  </a:schemeClr>
                </a:solidFill>
              </a:rPr>
              <a:t>Grant St</a:t>
            </a:r>
          </a:p>
        </p:txBody>
      </p:sp>
      <p:sp>
        <p:nvSpPr>
          <p:cNvPr id="14" name="TextBox 13">
            <a:extLst>
              <a:ext uri="{FF2B5EF4-FFF2-40B4-BE49-F238E27FC236}">
                <a16:creationId xmlns:a16="http://schemas.microsoft.com/office/drawing/2014/main" id="{34F47C3D-3C9C-42A3-ACA7-156CC634DB75}"/>
              </a:ext>
            </a:extLst>
          </p:cNvPr>
          <p:cNvSpPr txBox="1"/>
          <p:nvPr/>
        </p:nvSpPr>
        <p:spPr>
          <a:xfrm>
            <a:off x="9748626" y="5494606"/>
            <a:ext cx="2141031" cy="369332"/>
          </a:xfrm>
          <a:prstGeom prst="rect">
            <a:avLst/>
          </a:prstGeom>
          <a:noFill/>
        </p:spPr>
        <p:txBody>
          <a:bodyPr wrap="square" rtlCol="0">
            <a:spAutoFit/>
          </a:bodyPr>
          <a:lstStyle/>
          <a:p>
            <a:r>
              <a:rPr lang="en-US" b="1" dirty="0">
                <a:solidFill>
                  <a:schemeClr val="accent1">
                    <a:lumMod val="50000"/>
                  </a:schemeClr>
                </a:solidFill>
              </a:rPr>
              <a:t>Walmart</a:t>
            </a:r>
          </a:p>
        </p:txBody>
      </p:sp>
      <p:sp>
        <p:nvSpPr>
          <p:cNvPr id="22" name="TextBox 21">
            <a:extLst>
              <a:ext uri="{FF2B5EF4-FFF2-40B4-BE49-F238E27FC236}">
                <a16:creationId xmlns:a16="http://schemas.microsoft.com/office/drawing/2014/main" id="{F6242C4B-F33A-44C3-977A-8A34A0B106A3}"/>
              </a:ext>
            </a:extLst>
          </p:cNvPr>
          <p:cNvSpPr txBox="1"/>
          <p:nvPr/>
        </p:nvSpPr>
        <p:spPr>
          <a:xfrm rot="16200000">
            <a:off x="8442157" y="3787134"/>
            <a:ext cx="1666572" cy="338554"/>
          </a:xfrm>
          <a:prstGeom prst="rect">
            <a:avLst/>
          </a:prstGeom>
          <a:noFill/>
        </p:spPr>
        <p:txBody>
          <a:bodyPr wrap="square" rtlCol="0">
            <a:spAutoFit/>
          </a:bodyPr>
          <a:lstStyle/>
          <a:p>
            <a:r>
              <a:rPr lang="en-US" sz="1600" dirty="0">
                <a:solidFill>
                  <a:schemeClr val="accent1">
                    <a:lumMod val="50000"/>
                  </a:schemeClr>
                </a:solidFill>
              </a:rPr>
              <a:t>Redman Pkwy</a:t>
            </a:r>
          </a:p>
        </p:txBody>
      </p:sp>
      <p:sp>
        <p:nvSpPr>
          <p:cNvPr id="23" name="TextBox 22">
            <a:extLst>
              <a:ext uri="{FF2B5EF4-FFF2-40B4-BE49-F238E27FC236}">
                <a16:creationId xmlns:a16="http://schemas.microsoft.com/office/drawing/2014/main" id="{4679CA96-7432-4BE7-BB80-9D5E52815063}"/>
              </a:ext>
            </a:extLst>
          </p:cNvPr>
          <p:cNvSpPr txBox="1"/>
          <p:nvPr/>
        </p:nvSpPr>
        <p:spPr>
          <a:xfrm>
            <a:off x="9620399" y="2696325"/>
            <a:ext cx="1442080" cy="338554"/>
          </a:xfrm>
          <a:prstGeom prst="rect">
            <a:avLst/>
          </a:prstGeom>
          <a:noFill/>
        </p:spPr>
        <p:txBody>
          <a:bodyPr wrap="square" rtlCol="0">
            <a:spAutoFit/>
          </a:bodyPr>
          <a:lstStyle/>
          <a:p>
            <a:r>
              <a:rPr lang="en-US" sz="1600" dirty="0" err="1">
                <a:solidFill>
                  <a:schemeClr val="accent1">
                    <a:lumMod val="50000"/>
                  </a:schemeClr>
                </a:solidFill>
              </a:rPr>
              <a:t>Alsobrook</a:t>
            </a:r>
            <a:r>
              <a:rPr lang="en-US" sz="1600" dirty="0">
                <a:solidFill>
                  <a:schemeClr val="accent1">
                    <a:lumMod val="50000"/>
                  </a:schemeClr>
                </a:solidFill>
              </a:rPr>
              <a:t> St</a:t>
            </a:r>
          </a:p>
        </p:txBody>
      </p:sp>
      <p:sp>
        <p:nvSpPr>
          <p:cNvPr id="29" name="TextBox 28">
            <a:extLst>
              <a:ext uri="{FF2B5EF4-FFF2-40B4-BE49-F238E27FC236}">
                <a16:creationId xmlns:a16="http://schemas.microsoft.com/office/drawing/2014/main" id="{2A756AF8-81D5-4F52-A3B6-9823DCAD5F3F}"/>
              </a:ext>
            </a:extLst>
          </p:cNvPr>
          <p:cNvSpPr txBox="1"/>
          <p:nvPr/>
        </p:nvSpPr>
        <p:spPr>
          <a:xfrm rot="5400000">
            <a:off x="10506158" y="1773596"/>
            <a:ext cx="1442080" cy="338554"/>
          </a:xfrm>
          <a:prstGeom prst="rect">
            <a:avLst/>
          </a:prstGeom>
          <a:noFill/>
        </p:spPr>
        <p:txBody>
          <a:bodyPr wrap="square" rtlCol="0">
            <a:spAutoFit/>
          </a:bodyPr>
          <a:lstStyle/>
          <a:p>
            <a:r>
              <a:rPr lang="en-US" sz="1600" dirty="0">
                <a:solidFill>
                  <a:schemeClr val="accent1">
                    <a:lumMod val="50000"/>
                  </a:schemeClr>
                </a:solidFill>
              </a:rPr>
              <a:t>Maryland Ave</a:t>
            </a:r>
          </a:p>
        </p:txBody>
      </p:sp>
      <p:sp>
        <p:nvSpPr>
          <p:cNvPr id="31" name="TextBox 30">
            <a:extLst>
              <a:ext uri="{FF2B5EF4-FFF2-40B4-BE49-F238E27FC236}">
                <a16:creationId xmlns:a16="http://schemas.microsoft.com/office/drawing/2014/main" id="{635FCBE4-9C09-443A-8093-86C529B42269}"/>
              </a:ext>
            </a:extLst>
          </p:cNvPr>
          <p:cNvSpPr txBox="1"/>
          <p:nvPr/>
        </p:nvSpPr>
        <p:spPr>
          <a:xfrm>
            <a:off x="9615841" y="850867"/>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sp>
        <p:nvSpPr>
          <p:cNvPr id="33" name="TextBox 32">
            <a:extLst>
              <a:ext uri="{FF2B5EF4-FFF2-40B4-BE49-F238E27FC236}">
                <a16:creationId xmlns:a16="http://schemas.microsoft.com/office/drawing/2014/main" id="{A448FDE6-EA8F-431A-A9C5-E010564235C4}"/>
              </a:ext>
            </a:extLst>
          </p:cNvPr>
          <p:cNvSpPr txBox="1"/>
          <p:nvPr/>
        </p:nvSpPr>
        <p:spPr>
          <a:xfrm>
            <a:off x="7721453" y="4591501"/>
            <a:ext cx="1485733" cy="923330"/>
          </a:xfrm>
          <a:prstGeom prst="rect">
            <a:avLst/>
          </a:prstGeom>
          <a:noFill/>
        </p:spPr>
        <p:txBody>
          <a:bodyPr wrap="square" rtlCol="0">
            <a:spAutoFit/>
          </a:bodyPr>
          <a:lstStyle/>
          <a:p>
            <a:pPr algn="ctr"/>
            <a:r>
              <a:rPr lang="en-US" b="1" dirty="0">
                <a:solidFill>
                  <a:schemeClr val="accent1">
                    <a:lumMod val="50000"/>
                  </a:schemeClr>
                </a:solidFill>
              </a:rPr>
              <a:t>Plant City High School</a:t>
            </a:r>
          </a:p>
        </p:txBody>
      </p:sp>
    </p:spTree>
    <p:extLst>
      <p:ext uri="{BB962C8B-B14F-4D97-AF65-F5344CB8AC3E}">
        <p14:creationId xmlns:p14="http://schemas.microsoft.com/office/powerpoint/2010/main" val="3478167070"/>
      </p:ext>
    </p:extLst>
  </p:cSld>
  <p:clrMapOvr>
    <a:masterClrMapping/>
  </p:clrMapOvr>
  <mc:AlternateContent xmlns:mc="http://schemas.openxmlformats.org/markup-compatibility/2006" xmlns:p14="http://schemas.microsoft.com/office/powerpoint/2010/main">
    <mc:Choice Requires="p14">
      <p:transition spd="slow" p14:dur="2000" advTm="10296"/>
    </mc:Choice>
    <mc:Fallback xmlns="">
      <p:transition spd="slow" advTm="1029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40419-80DC-4438-950E-CDCCAD940502}"/>
              </a:ext>
            </a:extLst>
          </p:cNvPr>
          <p:cNvPicPr>
            <a:picLocks noChangeAspect="1"/>
          </p:cNvPicPr>
          <p:nvPr/>
        </p:nvPicPr>
        <p:blipFill rotWithShape="1">
          <a:blip r:embed="rId3"/>
          <a:srcRect l="4219" r="9599"/>
          <a:stretch/>
        </p:blipFill>
        <p:spPr>
          <a:xfrm>
            <a:off x="4559120" y="331149"/>
            <a:ext cx="7351227" cy="6195702"/>
          </a:xfrm>
          <a:prstGeom prst="rect">
            <a:avLst/>
          </a:prstGeom>
        </p:spPr>
      </p:pic>
      <p:grpSp>
        <p:nvGrpSpPr>
          <p:cNvPr id="5" name="Group 4">
            <a:extLst>
              <a:ext uri="{FF2B5EF4-FFF2-40B4-BE49-F238E27FC236}">
                <a16:creationId xmlns:a16="http://schemas.microsoft.com/office/drawing/2014/main" id="{4D4C1096-F5FD-433E-AE38-C48A9BF93A42}"/>
              </a:ext>
            </a:extLst>
          </p:cNvPr>
          <p:cNvGrpSpPr/>
          <p:nvPr/>
        </p:nvGrpSpPr>
        <p:grpSpPr>
          <a:xfrm>
            <a:off x="4763358" y="5936935"/>
            <a:ext cx="1593823" cy="528310"/>
            <a:chOff x="4763358" y="5936935"/>
            <a:chExt cx="1593823" cy="528310"/>
          </a:xfrm>
        </p:grpSpPr>
        <p:sp>
          <p:nvSpPr>
            <p:cNvPr id="10" name="Rectangle 9">
              <a:extLst>
                <a:ext uri="{FF2B5EF4-FFF2-40B4-BE49-F238E27FC236}">
                  <a16:creationId xmlns:a16="http://schemas.microsoft.com/office/drawing/2014/main" id="{C4E897DC-A6CD-4E32-94E4-22AE874989AD}"/>
                </a:ext>
              </a:extLst>
            </p:cNvPr>
            <p:cNvSpPr/>
            <p:nvPr/>
          </p:nvSpPr>
          <p:spPr>
            <a:xfrm>
              <a:off x="4763358" y="5936935"/>
              <a:ext cx="1505250"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a:cxnSpLocks/>
            </p:cNvCxnSpPr>
            <p:nvPr/>
          </p:nvCxnSpPr>
          <p:spPr>
            <a:xfrm>
              <a:off x="4794943" y="6310404"/>
              <a:ext cx="1442080" cy="0"/>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47874" y="5936935"/>
              <a:ext cx="1309307" cy="369332"/>
            </a:xfrm>
            <a:prstGeom prst="rect">
              <a:avLst/>
            </a:prstGeom>
            <a:noFill/>
          </p:spPr>
          <p:txBody>
            <a:bodyPr wrap="square" rtlCol="0">
              <a:spAutoFit/>
            </a:bodyPr>
            <a:lstStyle/>
            <a:p>
              <a:r>
                <a:rPr lang="en-US" dirty="0"/>
                <a:t>½ mile</a:t>
              </a:r>
            </a:p>
          </p:txBody>
        </p:sp>
      </p:grpSp>
      <p:sp>
        <p:nvSpPr>
          <p:cNvPr id="13" name="TextBox 12">
            <a:extLst>
              <a:ext uri="{FF2B5EF4-FFF2-40B4-BE49-F238E27FC236}">
                <a16:creationId xmlns:a16="http://schemas.microsoft.com/office/drawing/2014/main" id="{B8365E7D-E70E-44EE-B72F-C9D51C2BD1FD}"/>
              </a:ext>
            </a:extLst>
          </p:cNvPr>
          <p:cNvSpPr txBox="1"/>
          <p:nvPr/>
        </p:nvSpPr>
        <p:spPr>
          <a:xfrm>
            <a:off x="9929362" y="2055006"/>
            <a:ext cx="1442080" cy="369332"/>
          </a:xfrm>
          <a:prstGeom prst="rect">
            <a:avLst/>
          </a:prstGeom>
          <a:noFill/>
        </p:spPr>
        <p:txBody>
          <a:bodyPr wrap="square" rtlCol="0">
            <a:spAutoFit/>
          </a:bodyPr>
          <a:lstStyle/>
          <a:p>
            <a:r>
              <a:rPr lang="en-US" b="1" dirty="0">
                <a:solidFill>
                  <a:schemeClr val="accent1">
                    <a:lumMod val="50000"/>
                  </a:schemeClr>
                </a:solidFill>
              </a:rPr>
              <a:t>Downtown</a:t>
            </a:r>
          </a:p>
        </p:txBody>
      </p:sp>
      <p:pic>
        <p:nvPicPr>
          <p:cNvPr id="1030" name="Picture 6" descr="Hospital Icon Png #343837 - Free Icons Library">
            <a:extLst>
              <a:ext uri="{FF2B5EF4-FFF2-40B4-BE49-F238E27FC236}">
                <a16:creationId xmlns:a16="http://schemas.microsoft.com/office/drawing/2014/main" id="{1C303EE0-D8B3-488E-930A-C517169E8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55337" y="2582145"/>
            <a:ext cx="379396" cy="3793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18C768-046D-4743-87AD-55360EB79E23}"/>
              </a:ext>
            </a:extLst>
          </p:cNvPr>
          <p:cNvSpPr txBox="1"/>
          <p:nvPr/>
        </p:nvSpPr>
        <p:spPr>
          <a:xfrm>
            <a:off x="5503586" y="2258979"/>
            <a:ext cx="2141031" cy="646331"/>
          </a:xfrm>
          <a:prstGeom prst="rect">
            <a:avLst/>
          </a:prstGeom>
          <a:noFill/>
        </p:spPr>
        <p:txBody>
          <a:bodyPr wrap="square" rtlCol="0">
            <a:spAutoFit/>
          </a:bodyPr>
          <a:lstStyle/>
          <a:p>
            <a:r>
              <a:rPr lang="en-US" b="1" dirty="0">
                <a:solidFill>
                  <a:schemeClr val="accent1">
                    <a:lumMod val="50000"/>
                  </a:schemeClr>
                </a:solidFill>
              </a:rPr>
              <a:t>Strawberry Festival Grounds</a:t>
            </a:r>
          </a:p>
        </p:txBody>
      </p:sp>
      <p:sp>
        <p:nvSpPr>
          <p:cNvPr id="15" name="TextBox 14">
            <a:extLst>
              <a:ext uri="{FF2B5EF4-FFF2-40B4-BE49-F238E27FC236}">
                <a16:creationId xmlns:a16="http://schemas.microsoft.com/office/drawing/2014/main" id="{C732229A-5AC5-4DE8-9FE2-6D8771234FD9}"/>
              </a:ext>
            </a:extLst>
          </p:cNvPr>
          <p:cNvSpPr txBox="1"/>
          <p:nvPr/>
        </p:nvSpPr>
        <p:spPr>
          <a:xfrm rot="4656021">
            <a:off x="10330245" y="3346942"/>
            <a:ext cx="1442080" cy="338554"/>
          </a:xfrm>
          <a:prstGeom prst="rect">
            <a:avLst/>
          </a:prstGeom>
          <a:noFill/>
        </p:spPr>
        <p:txBody>
          <a:bodyPr wrap="square" rtlCol="0">
            <a:spAutoFit/>
          </a:bodyPr>
          <a:lstStyle/>
          <a:p>
            <a:r>
              <a:rPr lang="en-US" sz="1600" dirty="0">
                <a:solidFill>
                  <a:schemeClr val="accent1">
                    <a:lumMod val="50000"/>
                  </a:schemeClr>
                </a:solidFill>
              </a:rPr>
              <a:t>Collins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7232170" y="4209974"/>
            <a:ext cx="1666572" cy="338554"/>
          </a:xfrm>
          <a:prstGeom prst="rect">
            <a:avLst/>
          </a:prstGeom>
          <a:noFill/>
        </p:spPr>
        <p:txBody>
          <a:bodyPr wrap="square" rtlCol="0">
            <a:spAutoFit/>
          </a:bodyPr>
          <a:lstStyle/>
          <a:p>
            <a:r>
              <a:rPr lang="en-US" sz="1600" dirty="0">
                <a:solidFill>
                  <a:schemeClr val="accent1">
                    <a:lumMod val="50000"/>
                  </a:schemeClr>
                </a:solidFill>
              </a:rPr>
              <a:t>Alexander St</a:t>
            </a:r>
          </a:p>
        </p:txBody>
      </p:sp>
      <p:sp>
        <p:nvSpPr>
          <p:cNvPr id="18" name="TextBox 17">
            <a:extLst>
              <a:ext uri="{FF2B5EF4-FFF2-40B4-BE49-F238E27FC236}">
                <a16:creationId xmlns:a16="http://schemas.microsoft.com/office/drawing/2014/main" id="{C5336F77-AB1A-4C05-BAC1-8062125E31BA}"/>
              </a:ext>
            </a:extLst>
          </p:cNvPr>
          <p:cNvSpPr txBox="1"/>
          <p:nvPr/>
        </p:nvSpPr>
        <p:spPr>
          <a:xfrm>
            <a:off x="4959301" y="1729292"/>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sp>
        <p:nvSpPr>
          <p:cNvPr id="19" name="TextBox 18">
            <a:extLst>
              <a:ext uri="{FF2B5EF4-FFF2-40B4-BE49-F238E27FC236}">
                <a16:creationId xmlns:a16="http://schemas.microsoft.com/office/drawing/2014/main" id="{54845DBD-6F22-4024-A330-B050EA939CC4}"/>
              </a:ext>
            </a:extLst>
          </p:cNvPr>
          <p:cNvSpPr txBox="1"/>
          <p:nvPr/>
        </p:nvSpPr>
        <p:spPr>
          <a:xfrm>
            <a:off x="9390457" y="4149075"/>
            <a:ext cx="1442080" cy="338554"/>
          </a:xfrm>
          <a:prstGeom prst="rect">
            <a:avLst/>
          </a:prstGeom>
          <a:noFill/>
        </p:spPr>
        <p:txBody>
          <a:bodyPr wrap="square" rtlCol="0">
            <a:spAutoFit/>
          </a:bodyPr>
          <a:lstStyle/>
          <a:p>
            <a:r>
              <a:rPr lang="en-US" sz="1600" dirty="0">
                <a:solidFill>
                  <a:schemeClr val="accent1">
                    <a:lumMod val="50000"/>
                  </a:schemeClr>
                </a:solidFill>
              </a:rPr>
              <a:t>Ball St</a:t>
            </a:r>
          </a:p>
        </p:txBody>
      </p:sp>
      <p:sp>
        <p:nvSpPr>
          <p:cNvPr id="20" name="TextBox 19">
            <a:extLst>
              <a:ext uri="{FF2B5EF4-FFF2-40B4-BE49-F238E27FC236}">
                <a16:creationId xmlns:a16="http://schemas.microsoft.com/office/drawing/2014/main" id="{4C4860B5-F928-4BAA-8834-457FBCF1A4F2}"/>
              </a:ext>
            </a:extLst>
          </p:cNvPr>
          <p:cNvSpPr txBox="1"/>
          <p:nvPr/>
        </p:nvSpPr>
        <p:spPr>
          <a:xfrm rot="16200000">
            <a:off x="4243180" y="2243725"/>
            <a:ext cx="1442080" cy="338554"/>
          </a:xfrm>
          <a:prstGeom prst="rect">
            <a:avLst/>
          </a:prstGeom>
          <a:noFill/>
        </p:spPr>
        <p:txBody>
          <a:bodyPr wrap="square" rtlCol="0">
            <a:spAutoFit/>
          </a:bodyPr>
          <a:lstStyle/>
          <a:p>
            <a:r>
              <a:rPr lang="en-US" sz="1600" dirty="0">
                <a:solidFill>
                  <a:schemeClr val="accent1">
                    <a:lumMod val="50000"/>
                  </a:schemeClr>
                </a:solidFill>
              </a:rPr>
              <a:t>Walter Dr</a:t>
            </a:r>
          </a:p>
        </p:txBody>
      </p:sp>
      <p:sp>
        <p:nvSpPr>
          <p:cNvPr id="24" name="Title 1">
            <a:extLst>
              <a:ext uri="{FF2B5EF4-FFF2-40B4-BE49-F238E27FC236}">
                <a16:creationId xmlns:a16="http://schemas.microsoft.com/office/drawing/2014/main" id="{E91CA3F0-04D2-413E-80D3-5AF6ABC1D201}"/>
              </a:ext>
            </a:extLst>
          </p:cNvPr>
          <p:cNvSpPr>
            <a:spLocks noGrp="1"/>
          </p:cNvSpPr>
          <p:nvPr>
            <p:ph type="title"/>
          </p:nvPr>
        </p:nvSpPr>
        <p:spPr>
          <a:xfrm>
            <a:off x="459089" y="762000"/>
            <a:ext cx="4156349" cy="1356360"/>
          </a:xfrm>
        </p:spPr>
        <p:txBody>
          <a:bodyPr>
            <a:normAutofit/>
          </a:bodyPr>
          <a:lstStyle/>
          <a:p>
            <a:r>
              <a:rPr lang="en-US" sz="2800" b="1" dirty="0">
                <a:latin typeface="Arial" panose="020B0604020202020204" pitchFamily="34" charset="0"/>
                <a:cs typeface="Arial" panose="020B0604020202020204" pitchFamily="34" charset="0"/>
              </a:rPr>
              <a:t>Plant City Circulator: Option B, Route 1</a:t>
            </a:r>
          </a:p>
        </p:txBody>
      </p:sp>
      <p:sp>
        <p:nvSpPr>
          <p:cNvPr id="25" name="Content Placeholder 2">
            <a:extLst>
              <a:ext uri="{FF2B5EF4-FFF2-40B4-BE49-F238E27FC236}">
                <a16:creationId xmlns:a16="http://schemas.microsoft.com/office/drawing/2014/main" id="{05015755-6204-4D57-9C7D-99BA00EED37A}"/>
              </a:ext>
            </a:extLst>
          </p:cNvPr>
          <p:cNvSpPr txBox="1">
            <a:spLocks/>
          </p:cNvSpPr>
          <p:nvPr/>
        </p:nvSpPr>
        <p:spPr>
          <a:xfrm>
            <a:off x="707064" y="2417580"/>
            <a:ext cx="3660400" cy="36784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Nova Light" panose="020B03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Nova Light" panose="020B03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85750" indent="-285750">
              <a:buFont typeface="Arial" panose="020B0604020202020204" pitchFamily="34" charset="0"/>
              <a:buChar char="•"/>
            </a:pPr>
            <a:r>
              <a:rPr lang="en-US" sz="1800" dirty="0">
                <a:latin typeface="+mn-lt"/>
              </a:rPr>
              <a:t>Arrives every 30 min</a:t>
            </a:r>
          </a:p>
          <a:p>
            <a:pPr marL="285750" indent="-285750">
              <a:buFont typeface="Arial" panose="020B0604020202020204" pitchFamily="34" charset="0"/>
              <a:buChar char="•"/>
            </a:pPr>
            <a:r>
              <a:rPr lang="en-US" sz="1800" dirty="0">
                <a:latin typeface="+mn-lt"/>
              </a:rPr>
              <a:t>26 min runtime roundtrip</a:t>
            </a:r>
          </a:p>
          <a:p>
            <a:pPr marL="285750" indent="-285750">
              <a:buFont typeface="Arial" panose="020B0604020202020204" pitchFamily="34" charset="0"/>
              <a:buChar char="•"/>
            </a:pPr>
            <a:r>
              <a:rPr lang="en-US" sz="1800" dirty="0">
                <a:latin typeface="+mn-lt"/>
              </a:rPr>
              <a:t>6.44 miles round trip</a:t>
            </a:r>
          </a:p>
          <a:p>
            <a:pPr marL="285750" indent="-285750">
              <a:buFont typeface="Arial" panose="020B0604020202020204" pitchFamily="34" charset="0"/>
              <a:buChar char="•"/>
            </a:pPr>
            <a:r>
              <a:rPr lang="en-US" sz="1800" dirty="0">
                <a:latin typeface="+mn-lt"/>
              </a:rPr>
              <a:t>Connects downtown with the hospital, Strawberry Festival Grounds and nearby residential, medical offices along Alexander St, and residential area between Alexander St and Collins St</a:t>
            </a:r>
          </a:p>
        </p:txBody>
      </p:sp>
      <p:sp>
        <p:nvSpPr>
          <p:cNvPr id="3" name="TextBox 2">
            <a:extLst>
              <a:ext uri="{FF2B5EF4-FFF2-40B4-BE49-F238E27FC236}">
                <a16:creationId xmlns:a16="http://schemas.microsoft.com/office/drawing/2014/main" id="{EF1C175B-DC7A-4054-B4B0-7611EDCC73EB}"/>
              </a:ext>
            </a:extLst>
          </p:cNvPr>
          <p:cNvSpPr txBox="1"/>
          <p:nvPr/>
        </p:nvSpPr>
        <p:spPr>
          <a:xfrm>
            <a:off x="8234733" y="5212537"/>
            <a:ext cx="1442080" cy="338554"/>
          </a:xfrm>
          <a:prstGeom prst="rect">
            <a:avLst/>
          </a:prstGeom>
          <a:noFill/>
        </p:spPr>
        <p:txBody>
          <a:bodyPr wrap="square" rtlCol="0">
            <a:spAutoFit/>
          </a:bodyPr>
          <a:lstStyle/>
          <a:p>
            <a:r>
              <a:rPr lang="en-US" sz="1600" dirty="0">
                <a:solidFill>
                  <a:schemeClr val="accent1">
                    <a:lumMod val="50000"/>
                  </a:schemeClr>
                </a:solidFill>
              </a:rPr>
              <a:t>Grant St</a:t>
            </a:r>
          </a:p>
        </p:txBody>
      </p:sp>
    </p:spTree>
    <p:extLst>
      <p:ext uri="{BB962C8B-B14F-4D97-AF65-F5344CB8AC3E}">
        <p14:creationId xmlns:p14="http://schemas.microsoft.com/office/powerpoint/2010/main" val="581972922"/>
      </p:ext>
    </p:extLst>
  </p:cSld>
  <p:clrMapOvr>
    <a:masterClrMapping/>
  </p:clrMapOvr>
  <mc:AlternateContent xmlns:mc="http://schemas.openxmlformats.org/markup-compatibility/2006" xmlns:p14="http://schemas.microsoft.com/office/powerpoint/2010/main">
    <mc:Choice Requires="p14">
      <p:transition spd="slow" p14:dur="2000" advTm="32540"/>
    </mc:Choice>
    <mc:Fallback xmlns="">
      <p:transition spd="slow" advTm="3254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340419-80DC-4438-950E-CDCCAD940502}"/>
              </a:ext>
            </a:extLst>
          </p:cNvPr>
          <p:cNvPicPr>
            <a:picLocks noChangeAspect="1"/>
          </p:cNvPicPr>
          <p:nvPr/>
        </p:nvPicPr>
        <p:blipFill rotWithShape="1">
          <a:blip r:embed="rId3"/>
          <a:srcRect l="4219" r="9599"/>
          <a:stretch/>
        </p:blipFill>
        <p:spPr>
          <a:xfrm>
            <a:off x="4559120" y="331149"/>
            <a:ext cx="7351227" cy="6195702"/>
          </a:xfrm>
          <a:prstGeom prst="rect">
            <a:avLst/>
          </a:prstGeom>
        </p:spPr>
      </p:pic>
      <p:grpSp>
        <p:nvGrpSpPr>
          <p:cNvPr id="5" name="Group 4">
            <a:extLst>
              <a:ext uri="{FF2B5EF4-FFF2-40B4-BE49-F238E27FC236}">
                <a16:creationId xmlns:a16="http://schemas.microsoft.com/office/drawing/2014/main" id="{4D4C1096-F5FD-433E-AE38-C48A9BF93A42}"/>
              </a:ext>
            </a:extLst>
          </p:cNvPr>
          <p:cNvGrpSpPr/>
          <p:nvPr/>
        </p:nvGrpSpPr>
        <p:grpSpPr>
          <a:xfrm>
            <a:off x="4763358" y="5936935"/>
            <a:ext cx="1593823" cy="528310"/>
            <a:chOff x="4763358" y="5936935"/>
            <a:chExt cx="1593823" cy="528310"/>
          </a:xfrm>
        </p:grpSpPr>
        <p:sp>
          <p:nvSpPr>
            <p:cNvPr id="10" name="Rectangle 9">
              <a:extLst>
                <a:ext uri="{FF2B5EF4-FFF2-40B4-BE49-F238E27FC236}">
                  <a16:creationId xmlns:a16="http://schemas.microsoft.com/office/drawing/2014/main" id="{C4E897DC-A6CD-4E32-94E4-22AE874989AD}"/>
                </a:ext>
              </a:extLst>
            </p:cNvPr>
            <p:cNvSpPr/>
            <p:nvPr/>
          </p:nvSpPr>
          <p:spPr>
            <a:xfrm>
              <a:off x="4763358" y="5936935"/>
              <a:ext cx="1505250"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a:cxnSpLocks/>
            </p:cNvCxnSpPr>
            <p:nvPr/>
          </p:nvCxnSpPr>
          <p:spPr>
            <a:xfrm>
              <a:off x="4794943" y="6310404"/>
              <a:ext cx="1442080" cy="0"/>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47874" y="5936935"/>
              <a:ext cx="1309307" cy="369332"/>
            </a:xfrm>
            <a:prstGeom prst="rect">
              <a:avLst/>
            </a:prstGeom>
            <a:noFill/>
          </p:spPr>
          <p:txBody>
            <a:bodyPr wrap="square" rtlCol="0">
              <a:spAutoFit/>
            </a:bodyPr>
            <a:lstStyle/>
            <a:p>
              <a:r>
                <a:rPr lang="en-US" dirty="0"/>
                <a:t>½ mile</a:t>
              </a:r>
            </a:p>
          </p:txBody>
        </p:sp>
      </p:grpSp>
      <p:sp>
        <p:nvSpPr>
          <p:cNvPr id="13" name="TextBox 12">
            <a:extLst>
              <a:ext uri="{FF2B5EF4-FFF2-40B4-BE49-F238E27FC236}">
                <a16:creationId xmlns:a16="http://schemas.microsoft.com/office/drawing/2014/main" id="{B8365E7D-E70E-44EE-B72F-C9D51C2BD1FD}"/>
              </a:ext>
            </a:extLst>
          </p:cNvPr>
          <p:cNvSpPr txBox="1"/>
          <p:nvPr/>
        </p:nvSpPr>
        <p:spPr>
          <a:xfrm>
            <a:off x="9929362" y="2055006"/>
            <a:ext cx="1442080" cy="369332"/>
          </a:xfrm>
          <a:prstGeom prst="rect">
            <a:avLst/>
          </a:prstGeom>
          <a:noFill/>
        </p:spPr>
        <p:txBody>
          <a:bodyPr wrap="square" rtlCol="0">
            <a:spAutoFit/>
          </a:bodyPr>
          <a:lstStyle/>
          <a:p>
            <a:r>
              <a:rPr lang="en-US" b="1" dirty="0">
                <a:solidFill>
                  <a:schemeClr val="accent1">
                    <a:lumMod val="50000"/>
                  </a:schemeClr>
                </a:solidFill>
              </a:rPr>
              <a:t>Downtown</a:t>
            </a:r>
          </a:p>
        </p:txBody>
      </p:sp>
      <p:pic>
        <p:nvPicPr>
          <p:cNvPr id="1030" name="Picture 6" descr="Hospital Icon Png #343837 - Free Icons Library">
            <a:extLst>
              <a:ext uri="{FF2B5EF4-FFF2-40B4-BE49-F238E27FC236}">
                <a16:creationId xmlns:a16="http://schemas.microsoft.com/office/drawing/2014/main" id="{1C303EE0-D8B3-488E-930A-C517169E8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55337" y="2582145"/>
            <a:ext cx="379396" cy="3793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18C768-046D-4743-87AD-55360EB79E23}"/>
              </a:ext>
            </a:extLst>
          </p:cNvPr>
          <p:cNvSpPr txBox="1"/>
          <p:nvPr/>
        </p:nvSpPr>
        <p:spPr>
          <a:xfrm>
            <a:off x="5503586" y="2258979"/>
            <a:ext cx="2141031" cy="646331"/>
          </a:xfrm>
          <a:prstGeom prst="rect">
            <a:avLst/>
          </a:prstGeom>
          <a:noFill/>
        </p:spPr>
        <p:txBody>
          <a:bodyPr wrap="square" rtlCol="0">
            <a:spAutoFit/>
          </a:bodyPr>
          <a:lstStyle/>
          <a:p>
            <a:r>
              <a:rPr lang="en-US" b="1" dirty="0">
                <a:solidFill>
                  <a:schemeClr val="accent1">
                    <a:lumMod val="50000"/>
                  </a:schemeClr>
                </a:solidFill>
              </a:rPr>
              <a:t>Strawberry Festival Grounds</a:t>
            </a:r>
          </a:p>
        </p:txBody>
      </p:sp>
      <p:sp>
        <p:nvSpPr>
          <p:cNvPr id="15" name="TextBox 14">
            <a:extLst>
              <a:ext uri="{FF2B5EF4-FFF2-40B4-BE49-F238E27FC236}">
                <a16:creationId xmlns:a16="http://schemas.microsoft.com/office/drawing/2014/main" id="{C732229A-5AC5-4DE8-9FE2-6D8771234FD9}"/>
              </a:ext>
            </a:extLst>
          </p:cNvPr>
          <p:cNvSpPr txBox="1"/>
          <p:nvPr/>
        </p:nvSpPr>
        <p:spPr>
          <a:xfrm rot="4656021">
            <a:off x="10330245" y="3346942"/>
            <a:ext cx="1442080" cy="338554"/>
          </a:xfrm>
          <a:prstGeom prst="rect">
            <a:avLst/>
          </a:prstGeom>
          <a:noFill/>
        </p:spPr>
        <p:txBody>
          <a:bodyPr wrap="square" rtlCol="0">
            <a:spAutoFit/>
          </a:bodyPr>
          <a:lstStyle/>
          <a:p>
            <a:r>
              <a:rPr lang="en-US" sz="1600" dirty="0">
                <a:solidFill>
                  <a:schemeClr val="accent1">
                    <a:lumMod val="50000"/>
                  </a:schemeClr>
                </a:solidFill>
              </a:rPr>
              <a:t>Collins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7232170" y="4209974"/>
            <a:ext cx="1666572" cy="338554"/>
          </a:xfrm>
          <a:prstGeom prst="rect">
            <a:avLst/>
          </a:prstGeom>
          <a:noFill/>
        </p:spPr>
        <p:txBody>
          <a:bodyPr wrap="square" rtlCol="0">
            <a:spAutoFit/>
          </a:bodyPr>
          <a:lstStyle/>
          <a:p>
            <a:r>
              <a:rPr lang="en-US" sz="1600" dirty="0">
                <a:solidFill>
                  <a:schemeClr val="accent1">
                    <a:lumMod val="50000"/>
                  </a:schemeClr>
                </a:solidFill>
              </a:rPr>
              <a:t>Alexander St</a:t>
            </a:r>
          </a:p>
        </p:txBody>
      </p:sp>
      <p:sp>
        <p:nvSpPr>
          <p:cNvPr id="18" name="TextBox 17">
            <a:extLst>
              <a:ext uri="{FF2B5EF4-FFF2-40B4-BE49-F238E27FC236}">
                <a16:creationId xmlns:a16="http://schemas.microsoft.com/office/drawing/2014/main" id="{C5336F77-AB1A-4C05-BAC1-8062125E31BA}"/>
              </a:ext>
            </a:extLst>
          </p:cNvPr>
          <p:cNvSpPr txBox="1"/>
          <p:nvPr/>
        </p:nvSpPr>
        <p:spPr>
          <a:xfrm>
            <a:off x="4959301" y="1729292"/>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sp>
        <p:nvSpPr>
          <p:cNvPr id="19" name="TextBox 18">
            <a:extLst>
              <a:ext uri="{FF2B5EF4-FFF2-40B4-BE49-F238E27FC236}">
                <a16:creationId xmlns:a16="http://schemas.microsoft.com/office/drawing/2014/main" id="{54845DBD-6F22-4024-A330-B050EA939CC4}"/>
              </a:ext>
            </a:extLst>
          </p:cNvPr>
          <p:cNvSpPr txBox="1"/>
          <p:nvPr/>
        </p:nvSpPr>
        <p:spPr>
          <a:xfrm>
            <a:off x="9390457" y="4149075"/>
            <a:ext cx="1442080" cy="338554"/>
          </a:xfrm>
          <a:prstGeom prst="rect">
            <a:avLst/>
          </a:prstGeom>
          <a:noFill/>
        </p:spPr>
        <p:txBody>
          <a:bodyPr wrap="square" rtlCol="0">
            <a:spAutoFit/>
          </a:bodyPr>
          <a:lstStyle/>
          <a:p>
            <a:r>
              <a:rPr lang="en-US" sz="1600" dirty="0">
                <a:solidFill>
                  <a:schemeClr val="accent1">
                    <a:lumMod val="50000"/>
                  </a:schemeClr>
                </a:solidFill>
              </a:rPr>
              <a:t>Ball St</a:t>
            </a:r>
          </a:p>
        </p:txBody>
      </p:sp>
      <p:sp>
        <p:nvSpPr>
          <p:cNvPr id="20" name="TextBox 19">
            <a:extLst>
              <a:ext uri="{FF2B5EF4-FFF2-40B4-BE49-F238E27FC236}">
                <a16:creationId xmlns:a16="http://schemas.microsoft.com/office/drawing/2014/main" id="{4C4860B5-F928-4BAA-8834-457FBCF1A4F2}"/>
              </a:ext>
            </a:extLst>
          </p:cNvPr>
          <p:cNvSpPr txBox="1"/>
          <p:nvPr/>
        </p:nvSpPr>
        <p:spPr>
          <a:xfrm rot="16200000">
            <a:off x="4243180" y="2243725"/>
            <a:ext cx="1442080" cy="338554"/>
          </a:xfrm>
          <a:prstGeom prst="rect">
            <a:avLst/>
          </a:prstGeom>
          <a:noFill/>
        </p:spPr>
        <p:txBody>
          <a:bodyPr wrap="square" rtlCol="0">
            <a:spAutoFit/>
          </a:bodyPr>
          <a:lstStyle/>
          <a:p>
            <a:r>
              <a:rPr lang="en-US" sz="1600" dirty="0">
                <a:solidFill>
                  <a:schemeClr val="accent1">
                    <a:lumMod val="50000"/>
                  </a:schemeClr>
                </a:solidFill>
              </a:rPr>
              <a:t>Walter Dr</a:t>
            </a:r>
          </a:p>
        </p:txBody>
      </p:sp>
      <p:sp>
        <p:nvSpPr>
          <p:cNvPr id="3" name="TextBox 2">
            <a:extLst>
              <a:ext uri="{FF2B5EF4-FFF2-40B4-BE49-F238E27FC236}">
                <a16:creationId xmlns:a16="http://schemas.microsoft.com/office/drawing/2014/main" id="{EF1C175B-DC7A-4054-B4B0-7611EDCC73EB}"/>
              </a:ext>
            </a:extLst>
          </p:cNvPr>
          <p:cNvSpPr txBox="1"/>
          <p:nvPr/>
        </p:nvSpPr>
        <p:spPr>
          <a:xfrm>
            <a:off x="8234733" y="5212537"/>
            <a:ext cx="1442080" cy="338554"/>
          </a:xfrm>
          <a:prstGeom prst="rect">
            <a:avLst/>
          </a:prstGeom>
          <a:noFill/>
        </p:spPr>
        <p:txBody>
          <a:bodyPr wrap="square" rtlCol="0">
            <a:spAutoFit/>
          </a:bodyPr>
          <a:lstStyle/>
          <a:p>
            <a:r>
              <a:rPr lang="en-US" sz="1600" dirty="0">
                <a:solidFill>
                  <a:schemeClr val="accent1">
                    <a:lumMod val="50000"/>
                  </a:schemeClr>
                </a:solidFill>
              </a:rPr>
              <a:t>Grant St</a:t>
            </a:r>
          </a:p>
        </p:txBody>
      </p:sp>
      <p:graphicFrame>
        <p:nvGraphicFramePr>
          <p:cNvPr id="4" name="Table 4">
            <a:extLst>
              <a:ext uri="{FF2B5EF4-FFF2-40B4-BE49-F238E27FC236}">
                <a16:creationId xmlns:a16="http://schemas.microsoft.com/office/drawing/2014/main" id="{3552F060-A447-44C6-BA2B-DC76CC4F7384}"/>
              </a:ext>
            </a:extLst>
          </p:cNvPr>
          <p:cNvGraphicFramePr>
            <a:graphicFrameLocks/>
          </p:cNvGraphicFramePr>
          <p:nvPr/>
        </p:nvGraphicFramePr>
        <p:xfrm>
          <a:off x="332297" y="1314771"/>
          <a:ext cx="4066257" cy="5303520"/>
        </p:xfrm>
        <a:graphic>
          <a:graphicData uri="http://schemas.openxmlformats.org/drawingml/2006/table">
            <a:tbl>
              <a:tblPr firstRow="1" bandRow="1">
                <a:tableStyleId>{5C22544A-7EE6-4342-B048-85BDC9FD1C3A}</a:tableStyleId>
              </a:tblPr>
              <a:tblGrid>
                <a:gridCol w="2785048">
                  <a:extLst>
                    <a:ext uri="{9D8B030D-6E8A-4147-A177-3AD203B41FA5}">
                      <a16:colId xmlns:a16="http://schemas.microsoft.com/office/drawing/2014/main" val="1920548756"/>
                    </a:ext>
                  </a:extLst>
                </a:gridCol>
                <a:gridCol w="1281209">
                  <a:extLst>
                    <a:ext uri="{9D8B030D-6E8A-4147-A177-3AD203B41FA5}">
                      <a16:colId xmlns:a16="http://schemas.microsoft.com/office/drawing/2014/main" val="3729602442"/>
                    </a:ext>
                  </a:extLst>
                </a:gridCol>
              </a:tblGrid>
              <a:tr h="365760">
                <a:tc>
                  <a:txBody>
                    <a:bodyPr/>
                    <a:lstStyle/>
                    <a:p>
                      <a:r>
                        <a:rPr lang="en-US" sz="1200">
                          <a:latin typeface="+mn-lt"/>
                        </a:rPr>
                        <a:t>Performance Measures</a:t>
                      </a:r>
                    </a:p>
                  </a:txBody>
                  <a:tcPr anchor="ctr"/>
                </a:tc>
                <a:tc>
                  <a:txBody>
                    <a:bodyPr/>
                    <a:lstStyle/>
                    <a:p>
                      <a:pPr algn="ctr"/>
                      <a:endParaRPr lang="en-US" sz="1200" dirty="0">
                        <a:latin typeface="+mn-lt"/>
                      </a:endParaRP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Annual Operating Cost</a:t>
                      </a:r>
                    </a:p>
                  </a:txBody>
                  <a:tcPr anchor="ctr"/>
                </a:tc>
                <a:tc>
                  <a:txBody>
                    <a:bodyPr/>
                    <a:lstStyle/>
                    <a:p>
                      <a:pPr algn="ctr"/>
                      <a:r>
                        <a:rPr lang="en-US" sz="1200" dirty="0">
                          <a:latin typeface="+mn-lt"/>
                        </a:rPr>
                        <a:t>$600K - $650K </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Paratransit Cost</a:t>
                      </a:r>
                    </a:p>
                  </a:txBody>
                  <a:tcPr anchor="ctr"/>
                </a:tc>
                <a:tc>
                  <a:txBody>
                    <a:bodyPr/>
                    <a:lstStyle/>
                    <a:p>
                      <a:pPr algn="ctr"/>
                      <a:r>
                        <a:rPr lang="en-US" sz="1200" dirty="0">
                          <a:latin typeface="+mn-lt"/>
                        </a:rPr>
                        <a:t>$72-78K</a:t>
                      </a:r>
                    </a:p>
                  </a:txBody>
                  <a:tcPr anchor="ctr"/>
                </a:tc>
                <a:extLst>
                  <a:ext uri="{0D108BD9-81ED-4DB2-BD59-A6C34878D82A}">
                    <a16:rowId xmlns:a16="http://schemas.microsoft.com/office/drawing/2014/main" val="37059468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Cost per Day</a:t>
                      </a:r>
                    </a:p>
                  </a:txBody>
                  <a:tcPr anchor="ctr"/>
                </a:tc>
                <a:tc>
                  <a:txBody>
                    <a:bodyPr/>
                    <a:lstStyle/>
                    <a:p>
                      <a:pPr algn="ctr"/>
                      <a:r>
                        <a:rPr lang="en-US" sz="1200" dirty="0">
                          <a:latin typeface="+mn-lt"/>
                        </a:rPr>
                        <a:t>Weekday: $6K</a:t>
                      </a:r>
                    </a:p>
                    <a:p>
                      <a:pPr algn="ctr"/>
                      <a:r>
                        <a:rPr lang="en-US" sz="1200" dirty="0">
                          <a:latin typeface="+mn-lt"/>
                        </a:rPr>
                        <a:t>Weekend: $6K</a:t>
                      </a:r>
                    </a:p>
                  </a:txBody>
                  <a:tcPr anchor="ctr"/>
                </a:tc>
                <a:extLst>
                  <a:ext uri="{0D108BD9-81ED-4DB2-BD59-A6C34878D82A}">
                    <a16:rowId xmlns:a16="http://schemas.microsoft.com/office/drawing/2014/main" val="34201284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Frequency</a:t>
                      </a:r>
                    </a:p>
                  </a:txBody>
                  <a:tcPr anchor="ctr"/>
                </a:tc>
                <a:tc>
                  <a:txBody>
                    <a:bodyPr/>
                    <a:lstStyle/>
                    <a:p>
                      <a:pPr algn="ctr"/>
                      <a:r>
                        <a:rPr lang="en-US" sz="1200" dirty="0">
                          <a:latin typeface="+mn-lt"/>
                        </a:rPr>
                        <a:t>30 min</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(round trip)</a:t>
                      </a:r>
                    </a:p>
                  </a:txBody>
                  <a:tcPr anchor="ctr"/>
                </a:tc>
                <a:tc>
                  <a:txBody>
                    <a:bodyPr/>
                    <a:lstStyle/>
                    <a:p>
                      <a:pPr algn="ctr"/>
                      <a:r>
                        <a:rPr lang="en-US" sz="1200" dirty="0">
                          <a:latin typeface="+mn-lt"/>
                        </a:rPr>
                        <a:t>26 min</a:t>
                      </a:r>
                    </a:p>
                  </a:txBody>
                  <a:tcPr anchor="ctr"/>
                </a:tc>
                <a:extLst>
                  <a:ext uri="{0D108BD9-81ED-4DB2-BD59-A6C34878D82A}">
                    <a16:rowId xmlns:a16="http://schemas.microsoft.com/office/drawing/2014/main" val="252470770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Connection to other routes</a:t>
                      </a:r>
                    </a:p>
                  </a:txBody>
                  <a:tcPr anchor="ctr"/>
                </a:tc>
                <a:tc>
                  <a:txBody>
                    <a:bodyPr/>
                    <a:lstStyle/>
                    <a:p>
                      <a:pPr algn="ctr"/>
                      <a:r>
                        <a:rPr lang="en-US" sz="1200" dirty="0">
                          <a:latin typeface="+mn-lt"/>
                        </a:rPr>
                        <a:t>Proposed circulator alternatives &amp; limited stop alts.</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people within ½ mile</a:t>
                      </a:r>
                    </a:p>
                  </a:txBody>
                  <a:tcPr anchor="ctr"/>
                </a:tc>
                <a:tc>
                  <a:txBody>
                    <a:bodyPr/>
                    <a:lstStyle/>
                    <a:p>
                      <a:pPr algn="ctr"/>
                      <a:r>
                        <a:rPr lang="en-US" sz="1200" dirty="0">
                          <a:latin typeface="+mn-lt"/>
                        </a:rPr>
                        <a:t>12,358</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5,521</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in poverty within ½ mile</a:t>
                      </a:r>
                    </a:p>
                  </a:txBody>
                  <a:tcPr anchor="ctr"/>
                </a:tc>
                <a:tc>
                  <a:txBody>
                    <a:bodyPr/>
                    <a:lstStyle/>
                    <a:p>
                      <a:pPr algn="ctr"/>
                      <a:r>
                        <a:rPr lang="en-US" sz="1200" dirty="0">
                          <a:latin typeface="+mn-lt"/>
                        </a:rPr>
                        <a:t>17.8%</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61.9%</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12.5%</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no vehicles within ½ mile</a:t>
                      </a:r>
                    </a:p>
                  </a:txBody>
                  <a:tcPr anchor="ctr"/>
                </a:tc>
                <a:tc>
                  <a:txBody>
                    <a:bodyPr/>
                    <a:lstStyle/>
                    <a:p>
                      <a:pPr algn="ctr"/>
                      <a:r>
                        <a:rPr lang="en-US" sz="1200" dirty="0">
                          <a:latin typeface="+mn-lt"/>
                        </a:rPr>
                        <a:t>8.5%</a:t>
                      </a:r>
                    </a:p>
                  </a:txBody>
                  <a:tcPr anchor="ctr"/>
                </a:tc>
                <a:extLst>
                  <a:ext uri="{0D108BD9-81ED-4DB2-BD59-A6C34878D82A}">
                    <a16:rowId xmlns:a16="http://schemas.microsoft.com/office/drawing/2014/main" val="1402204935"/>
                  </a:ext>
                </a:extLst>
              </a:tr>
            </a:tbl>
          </a:graphicData>
        </a:graphic>
      </p:graphicFrame>
      <p:sp>
        <p:nvSpPr>
          <p:cNvPr id="22" name="Title 1">
            <a:extLst>
              <a:ext uri="{FF2B5EF4-FFF2-40B4-BE49-F238E27FC236}">
                <a16:creationId xmlns:a16="http://schemas.microsoft.com/office/drawing/2014/main" id="{2F12089D-CC64-4BD4-AF16-7CCAD8102E8B}"/>
              </a:ext>
            </a:extLst>
          </p:cNvPr>
          <p:cNvSpPr txBox="1">
            <a:spLocks/>
          </p:cNvSpPr>
          <p:nvPr/>
        </p:nvSpPr>
        <p:spPr>
          <a:xfrm>
            <a:off x="402771" y="213360"/>
            <a:ext cx="4156349"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sz="2800" b="1" dirty="0">
                <a:latin typeface="Arial" panose="020B0604020202020204" pitchFamily="34" charset="0"/>
                <a:cs typeface="Arial" panose="020B0604020202020204" pitchFamily="34" charset="0"/>
              </a:rPr>
              <a:t>Plant City Circulator: Option B, Route 1</a:t>
            </a:r>
          </a:p>
        </p:txBody>
      </p:sp>
    </p:spTree>
    <p:extLst>
      <p:ext uri="{BB962C8B-B14F-4D97-AF65-F5344CB8AC3E}">
        <p14:creationId xmlns:p14="http://schemas.microsoft.com/office/powerpoint/2010/main" val="1052965014"/>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6F08D1-DC55-4319-83A3-75170738E454}"/>
              </a:ext>
            </a:extLst>
          </p:cNvPr>
          <p:cNvPicPr>
            <a:picLocks noChangeAspect="1"/>
          </p:cNvPicPr>
          <p:nvPr/>
        </p:nvPicPr>
        <p:blipFill>
          <a:blip r:embed="rId3"/>
          <a:stretch>
            <a:fillRect/>
          </a:stretch>
        </p:blipFill>
        <p:spPr>
          <a:xfrm>
            <a:off x="6442658" y="272142"/>
            <a:ext cx="5524217" cy="6290899"/>
          </a:xfrm>
          <a:prstGeom prst="rect">
            <a:avLst/>
          </a:prstGeom>
        </p:spPr>
      </p:pic>
      <p:grpSp>
        <p:nvGrpSpPr>
          <p:cNvPr id="7" name="Group 6">
            <a:extLst>
              <a:ext uri="{FF2B5EF4-FFF2-40B4-BE49-F238E27FC236}">
                <a16:creationId xmlns:a16="http://schemas.microsoft.com/office/drawing/2014/main" id="{27E8D5EA-2EC4-4B97-9E5F-5FF3B142C96D}"/>
              </a:ext>
            </a:extLst>
          </p:cNvPr>
          <p:cNvGrpSpPr/>
          <p:nvPr/>
        </p:nvGrpSpPr>
        <p:grpSpPr>
          <a:xfrm>
            <a:off x="6598991" y="5906578"/>
            <a:ext cx="1593823" cy="528310"/>
            <a:chOff x="4763358" y="5936935"/>
            <a:chExt cx="1593823" cy="528310"/>
          </a:xfrm>
        </p:grpSpPr>
        <p:sp>
          <p:nvSpPr>
            <p:cNvPr id="10" name="Rectangle 9">
              <a:extLst>
                <a:ext uri="{FF2B5EF4-FFF2-40B4-BE49-F238E27FC236}">
                  <a16:creationId xmlns:a16="http://schemas.microsoft.com/office/drawing/2014/main" id="{C4E897DC-A6CD-4E32-94E4-22AE874989AD}"/>
                </a:ext>
              </a:extLst>
            </p:cNvPr>
            <p:cNvSpPr/>
            <p:nvPr/>
          </p:nvSpPr>
          <p:spPr>
            <a:xfrm>
              <a:off x="4763358" y="5936935"/>
              <a:ext cx="1505250"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a:cxnSpLocks/>
            </p:cNvCxnSpPr>
            <p:nvPr/>
          </p:nvCxnSpPr>
          <p:spPr>
            <a:xfrm rot="5400000">
              <a:off x="5515982" y="5702239"/>
              <a:ext cx="0" cy="1291263"/>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47874" y="5936935"/>
              <a:ext cx="1309307" cy="369332"/>
            </a:xfrm>
            <a:prstGeom prst="rect">
              <a:avLst/>
            </a:prstGeom>
            <a:noFill/>
          </p:spPr>
          <p:txBody>
            <a:bodyPr wrap="square" rtlCol="0">
              <a:spAutoFit/>
            </a:bodyPr>
            <a:lstStyle/>
            <a:p>
              <a:r>
                <a:rPr lang="en-US" dirty="0"/>
                <a:t>½ mile</a:t>
              </a:r>
            </a:p>
          </p:txBody>
        </p:sp>
      </p:grpSp>
      <p:sp>
        <p:nvSpPr>
          <p:cNvPr id="13" name="TextBox 12">
            <a:extLst>
              <a:ext uri="{FF2B5EF4-FFF2-40B4-BE49-F238E27FC236}">
                <a16:creationId xmlns:a16="http://schemas.microsoft.com/office/drawing/2014/main" id="{B8365E7D-E70E-44EE-B72F-C9D51C2BD1FD}"/>
              </a:ext>
            </a:extLst>
          </p:cNvPr>
          <p:cNvSpPr txBox="1"/>
          <p:nvPr/>
        </p:nvSpPr>
        <p:spPr>
          <a:xfrm>
            <a:off x="7206005" y="766493"/>
            <a:ext cx="1385561" cy="369332"/>
          </a:xfrm>
          <a:prstGeom prst="rect">
            <a:avLst/>
          </a:prstGeom>
          <a:noFill/>
        </p:spPr>
        <p:txBody>
          <a:bodyPr wrap="square" rtlCol="0">
            <a:spAutoFit/>
          </a:bodyPr>
          <a:lstStyle/>
          <a:p>
            <a:r>
              <a:rPr lang="en-US" b="1" dirty="0">
                <a:solidFill>
                  <a:schemeClr val="accent1">
                    <a:lumMod val="50000"/>
                  </a:schemeClr>
                </a:solidFill>
              </a:rPr>
              <a:t>Downtown</a:t>
            </a:r>
          </a:p>
        </p:txBody>
      </p:sp>
      <p:sp>
        <p:nvSpPr>
          <p:cNvPr id="17" name="TextBox 16">
            <a:extLst>
              <a:ext uri="{FF2B5EF4-FFF2-40B4-BE49-F238E27FC236}">
                <a16:creationId xmlns:a16="http://schemas.microsoft.com/office/drawing/2014/main" id="{3418C768-046D-4743-87AD-55360EB79E23}"/>
              </a:ext>
            </a:extLst>
          </p:cNvPr>
          <p:cNvSpPr txBox="1"/>
          <p:nvPr/>
        </p:nvSpPr>
        <p:spPr>
          <a:xfrm>
            <a:off x="9230411" y="5986067"/>
            <a:ext cx="2141031" cy="369332"/>
          </a:xfrm>
          <a:prstGeom prst="rect">
            <a:avLst/>
          </a:prstGeom>
          <a:noFill/>
        </p:spPr>
        <p:txBody>
          <a:bodyPr wrap="square" rtlCol="0">
            <a:spAutoFit/>
          </a:bodyPr>
          <a:lstStyle/>
          <a:p>
            <a:r>
              <a:rPr lang="en-US" b="1" dirty="0">
                <a:solidFill>
                  <a:schemeClr val="accent1">
                    <a:lumMod val="50000"/>
                  </a:schemeClr>
                </a:solidFill>
              </a:rPr>
              <a:t>Walmart</a:t>
            </a:r>
          </a:p>
        </p:txBody>
      </p:sp>
      <p:sp>
        <p:nvSpPr>
          <p:cNvPr id="15" name="TextBox 14">
            <a:extLst>
              <a:ext uri="{FF2B5EF4-FFF2-40B4-BE49-F238E27FC236}">
                <a16:creationId xmlns:a16="http://schemas.microsoft.com/office/drawing/2014/main" id="{C732229A-5AC5-4DE8-9FE2-6D8771234FD9}"/>
              </a:ext>
            </a:extLst>
          </p:cNvPr>
          <p:cNvSpPr txBox="1"/>
          <p:nvPr/>
        </p:nvSpPr>
        <p:spPr>
          <a:xfrm rot="4656021">
            <a:off x="7913430" y="1796683"/>
            <a:ext cx="1442080" cy="338554"/>
          </a:xfrm>
          <a:prstGeom prst="rect">
            <a:avLst/>
          </a:prstGeom>
          <a:noFill/>
        </p:spPr>
        <p:txBody>
          <a:bodyPr wrap="square" rtlCol="0">
            <a:spAutoFit/>
          </a:bodyPr>
          <a:lstStyle/>
          <a:p>
            <a:r>
              <a:rPr lang="en-US" sz="1600" dirty="0">
                <a:solidFill>
                  <a:schemeClr val="accent1">
                    <a:lumMod val="50000"/>
                  </a:schemeClr>
                </a:solidFill>
              </a:rPr>
              <a:t>Collins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7902591" y="3917762"/>
            <a:ext cx="1666572" cy="338554"/>
          </a:xfrm>
          <a:prstGeom prst="rect">
            <a:avLst/>
          </a:prstGeom>
          <a:noFill/>
        </p:spPr>
        <p:txBody>
          <a:bodyPr wrap="square" rtlCol="0">
            <a:spAutoFit/>
          </a:bodyPr>
          <a:lstStyle/>
          <a:p>
            <a:r>
              <a:rPr lang="en-US" sz="1600" dirty="0">
                <a:solidFill>
                  <a:schemeClr val="accent1">
                    <a:lumMod val="50000"/>
                  </a:schemeClr>
                </a:solidFill>
              </a:rPr>
              <a:t>Redman Pkwy</a:t>
            </a:r>
          </a:p>
        </p:txBody>
      </p:sp>
      <p:sp>
        <p:nvSpPr>
          <p:cNvPr id="19" name="TextBox 18">
            <a:extLst>
              <a:ext uri="{FF2B5EF4-FFF2-40B4-BE49-F238E27FC236}">
                <a16:creationId xmlns:a16="http://schemas.microsoft.com/office/drawing/2014/main" id="{54845DBD-6F22-4024-A330-B050EA939CC4}"/>
              </a:ext>
            </a:extLst>
          </p:cNvPr>
          <p:cNvSpPr txBox="1"/>
          <p:nvPr/>
        </p:nvSpPr>
        <p:spPr>
          <a:xfrm>
            <a:off x="9298991" y="2243724"/>
            <a:ext cx="1442080" cy="338554"/>
          </a:xfrm>
          <a:prstGeom prst="rect">
            <a:avLst/>
          </a:prstGeom>
          <a:noFill/>
        </p:spPr>
        <p:txBody>
          <a:bodyPr wrap="square" rtlCol="0">
            <a:spAutoFit/>
          </a:bodyPr>
          <a:lstStyle/>
          <a:p>
            <a:r>
              <a:rPr lang="en-US" sz="1600" dirty="0" err="1">
                <a:solidFill>
                  <a:schemeClr val="accent1">
                    <a:lumMod val="50000"/>
                  </a:schemeClr>
                </a:solidFill>
              </a:rPr>
              <a:t>Alsobrook</a:t>
            </a:r>
            <a:r>
              <a:rPr lang="en-US" sz="1600" dirty="0">
                <a:solidFill>
                  <a:schemeClr val="accent1">
                    <a:lumMod val="50000"/>
                  </a:schemeClr>
                </a:solidFill>
              </a:rPr>
              <a:t> St</a:t>
            </a:r>
          </a:p>
        </p:txBody>
      </p:sp>
      <p:sp>
        <p:nvSpPr>
          <p:cNvPr id="25" name="Content Placeholder 2">
            <a:extLst>
              <a:ext uri="{FF2B5EF4-FFF2-40B4-BE49-F238E27FC236}">
                <a16:creationId xmlns:a16="http://schemas.microsoft.com/office/drawing/2014/main" id="{05015755-6204-4D57-9C7D-99BA00EED37A}"/>
              </a:ext>
            </a:extLst>
          </p:cNvPr>
          <p:cNvSpPr txBox="1">
            <a:spLocks/>
          </p:cNvSpPr>
          <p:nvPr/>
        </p:nvSpPr>
        <p:spPr>
          <a:xfrm>
            <a:off x="711138" y="2228158"/>
            <a:ext cx="3960665" cy="36784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Arial Nova Light" panose="020B030402020202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Arial Nova Light" panose="020B030402020202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Arial Nova Light" panose="020B030402020202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Arial Nova Light" panose="020B030402020202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85750" indent="-285750"/>
            <a:r>
              <a:rPr lang="en-US" sz="1800" dirty="0">
                <a:latin typeface="+mn-lt"/>
              </a:rPr>
              <a:t>Arrives every 40 min</a:t>
            </a:r>
          </a:p>
          <a:p>
            <a:pPr marL="285750" indent="-285750">
              <a:buFont typeface="Arial" panose="020B0604020202020204" pitchFamily="34" charset="0"/>
              <a:buChar char="•"/>
            </a:pPr>
            <a:r>
              <a:rPr lang="en-US" sz="1800" dirty="0">
                <a:latin typeface="+mn-lt"/>
              </a:rPr>
              <a:t>30 min runtime roundtrip</a:t>
            </a:r>
          </a:p>
          <a:p>
            <a:pPr marL="285750" indent="-285750">
              <a:buFont typeface="Arial" panose="020B0604020202020204" pitchFamily="34" charset="0"/>
              <a:buChar char="•"/>
            </a:pPr>
            <a:r>
              <a:rPr lang="en-US" sz="1800" dirty="0">
                <a:latin typeface="+mn-lt"/>
              </a:rPr>
              <a:t>7 miles round trip</a:t>
            </a:r>
          </a:p>
          <a:p>
            <a:pPr marL="285750" indent="-285750">
              <a:buFont typeface="Arial" panose="020B0604020202020204" pitchFamily="34" charset="0"/>
              <a:buChar char="•"/>
            </a:pPr>
            <a:r>
              <a:rPr lang="en-US" sz="1800" dirty="0">
                <a:latin typeface="+mn-lt"/>
              </a:rPr>
              <a:t>Connects downtown, residential areas, and shopping plazas along Redman Pkwy to the Walmart on the south</a:t>
            </a:r>
          </a:p>
        </p:txBody>
      </p:sp>
      <p:sp>
        <p:nvSpPr>
          <p:cNvPr id="3" name="TextBox 2">
            <a:extLst>
              <a:ext uri="{FF2B5EF4-FFF2-40B4-BE49-F238E27FC236}">
                <a16:creationId xmlns:a16="http://schemas.microsoft.com/office/drawing/2014/main" id="{EF1C175B-DC7A-4054-B4B0-7611EDCC73EB}"/>
              </a:ext>
            </a:extLst>
          </p:cNvPr>
          <p:cNvSpPr txBox="1"/>
          <p:nvPr/>
        </p:nvSpPr>
        <p:spPr>
          <a:xfrm rot="5400000">
            <a:off x="10314303" y="1530889"/>
            <a:ext cx="1442080" cy="338554"/>
          </a:xfrm>
          <a:prstGeom prst="rect">
            <a:avLst/>
          </a:prstGeom>
          <a:noFill/>
        </p:spPr>
        <p:txBody>
          <a:bodyPr wrap="square" rtlCol="0">
            <a:spAutoFit/>
          </a:bodyPr>
          <a:lstStyle/>
          <a:p>
            <a:r>
              <a:rPr lang="en-US" sz="1600" dirty="0">
                <a:solidFill>
                  <a:schemeClr val="accent1">
                    <a:lumMod val="50000"/>
                  </a:schemeClr>
                </a:solidFill>
              </a:rPr>
              <a:t>Maryland Ave</a:t>
            </a:r>
          </a:p>
        </p:txBody>
      </p:sp>
      <p:sp>
        <p:nvSpPr>
          <p:cNvPr id="11" name="TextBox 10">
            <a:extLst>
              <a:ext uri="{FF2B5EF4-FFF2-40B4-BE49-F238E27FC236}">
                <a16:creationId xmlns:a16="http://schemas.microsoft.com/office/drawing/2014/main" id="{BDE40C45-B73D-4E72-8D7E-6127FF054672}"/>
              </a:ext>
            </a:extLst>
          </p:cNvPr>
          <p:cNvSpPr txBox="1"/>
          <p:nvPr/>
        </p:nvSpPr>
        <p:spPr>
          <a:xfrm>
            <a:off x="8968997" y="307578"/>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sp>
        <p:nvSpPr>
          <p:cNvPr id="26" name="Title 1">
            <a:extLst>
              <a:ext uri="{FF2B5EF4-FFF2-40B4-BE49-F238E27FC236}">
                <a16:creationId xmlns:a16="http://schemas.microsoft.com/office/drawing/2014/main" id="{DCBA3334-9392-493E-AFC5-6A79B82DD677}"/>
              </a:ext>
            </a:extLst>
          </p:cNvPr>
          <p:cNvSpPr txBox="1">
            <a:spLocks/>
          </p:cNvSpPr>
          <p:nvPr/>
        </p:nvSpPr>
        <p:spPr>
          <a:xfrm>
            <a:off x="837952" y="709460"/>
            <a:ext cx="4156349"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sz="2800" b="1" dirty="0">
                <a:latin typeface="Arial" panose="020B0604020202020204" pitchFamily="34" charset="0"/>
                <a:cs typeface="Arial" panose="020B0604020202020204" pitchFamily="34" charset="0"/>
              </a:rPr>
              <a:t>Plant City Circulator: Option B, Route 2</a:t>
            </a:r>
          </a:p>
        </p:txBody>
      </p:sp>
    </p:spTree>
    <p:extLst>
      <p:ext uri="{BB962C8B-B14F-4D97-AF65-F5344CB8AC3E}">
        <p14:creationId xmlns:p14="http://schemas.microsoft.com/office/powerpoint/2010/main" val="4214921756"/>
      </p:ext>
    </p:extLst>
  </p:cSld>
  <p:clrMapOvr>
    <a:masterClrMapping/>
  </p:clrMapOvr>
  <mc:AlternateContent xmlns:mc="http://schemas.openxmlformats.org/markup-compatibility/2006" xmlns:p14="http://schemas.microsoft.com/office/powerpoint/2010/main">
    <mc:Choice Requires="p14">
      <p:transition spd="slow" p14:dur="2000" advTm="38230"/>
    </mc:Choice>
    <mc:Fallback xmlns="">
      <p:transition spd="slow" advTm="3823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6F08D1-DC55-4319-83A3-75170738E454}"/>
              </a:ext>
            </a:extLst>
          </p:cNvPr>
          <p:cNvPicPr>
            <a:picLocks noChangeAspect="1"/>
          </p:cNvPicPr>
          <p:nvPr/>
        </p:nvPicPr>
        <p:blipFill>
          <a:blip r:embed="rId3"/>
          <a:stretch>
            <a:fillRect/>
          </a:stretch>
        </p:blipFill>
        <p:spPr>
          <a:xfrm>
            <a:off x="6442658" y="272142"/>
            <a:ext cx="5524217" cy="6290899"/>
          </a:xfrm>
          <a:prstGeom prst="rect">
            <a:avLst/>
          </a:prstGeom>
        </p:spPr>
      </p:pic>
      <p:grpSp>
        <p:nvGrpSpPr>
          <p:cNvPr id="7" name="Group 6">
            <a:extLst>
              <a:ext uri="{FF2B5EF4-FFF2-40B4-BE49-F238E27FC236}">
                <a16:creationId xmlns:a16="http://schemas.microsoft.com/office/drawing/2014/main" id="{27E8D5EA-2EC4-4B97-9E5F-5FF3B142C96D}"/>
              </a:ext>
            </a:extLst>
          </p:cNvPr>
          <p:cNvGrpSpPr/>
          <p:nvPr/>
        </p:nvGrpSpPr>
        <p:grpSpPr>
          <a:xfrm>
            <a:off x="6598991" y="5906578"/>
            <a:ext cx="1593823" cy="528310"/>
            <a:chOff x="4763358" y="5936935"/>
            <a:chExt cx="1593823" cy="528310"/>
          </a:xfrm>
        </p:grpSpPr>
        <p:sp>
          <p:nvSpPr>
            <p:cNvPr id="10" name="Rectangle 9">
              <a:extLst>
                <a:ext uri="{FF2B5EF4-FFF2-40B4-BE49-F238E27FC236}">
                  <a16:creationId xmlns:a16="http://schemas.microsoft.com/office/drawing/2014/main" id="{C4E897DC-A6CD-4E32-94E4-22AE874989AD}"/>
                </a:ext>
              </a:extLst>
            </p:cNvPr>
            <p:cNvSpPr/>
            <p:nvPr/>
          </p:nvSpPr>
          <p:spPr>
            <a:xfrm>
              <a:off x="4763358" y="5936935"/>
              <a:ext cx="1505250" cy="528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7401D81-827C-4AA8-B18D-F60AF5258A53}"/>
                </a:ext>
              </a:extLst>
            </p:cNvPr>
            <p:cNvCxnSpPr>
              <a:cxnSpLocks/>
            </p:cNvCxnSpPr>
            <p:nvPr/>
          </p:nvCxnSpPr>
          <p:spPr>
            <a:xfrm rot="5400000">
              <a:off x="5515982" y="5702239"/>
              <a:ext cx="0" cy="1291263"/>
            </a:xfrm>
            <a:prstGeom prst="line">
              <a:avLst/>
            </a:prstGeom>
            <a:ln w="76200">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D67518D-2AED-421F-9E48-936CA2108009}"/>
                </a:ext>
              </a:extLst>
            </p:cNvPr>
            <p:cNvSpPr txBox="1"/>
            <p:nvPr/>
          </p:nvSpPr>
          <p:spPr>
            <a:xfrm>
              <a:off x="5047874" y="5936935"/>
              <a:ext cx="1309307" cy="369332"/>
            </a:xfrm>
            <a:prstGeom prst="rect">
              <a:avLst/>
            </a:prstGeom>
            <a:noFill/>
          </p:spPr>
          <p:txBody>
            <a:bodyPr wrap="square" rtlCol="0">
              <a:spAutoFit/>
            </a:bodyPr>
            <a:lstStyle/>
            <a:p>
              <a:r>
                <a:rPr lang="en-US" dirty="0"/>
                <a:t>½ mile</a:t>
              </a:r>
            </a:p>
          </p:txBody>
        </p:sp>
      </p:grpSp>
      <p:sp>
        <p:nvSpPr>
          <p:cNvPr id="13" name="TextBox 12">
            <a:extLst>
              <a:ext uri="{FF2B5EF4-FFF2-40B4-BE49-F238E27FC236}">
                <a16:creationId xmlns:a16="http://schemas.microsoft.com/office/drawing/2014/main" id="{B8365E7D-E70E-44EE-B72F-C9D51C2BD1FD}"/>
              </a:ext>
            </a:extLst>
          </p:cNvPr>
          <p:cNvSpPr txBox="1"/>
          <p:nvPr/>
        </p:nvSpPr>
        <p:spPr>
          <a:xfrm>
            <a:off x="7206005" y="766493"/>
            <a:ext cx="1385561" cy="369332"/>
          </a:xfrm>
          <a:prstGeom prst="rect">
            <a:avLst/>
          </a:prstGeom>
          <a:noFill/>
        </p:spPr>
        <p:txBody>
          <a:bodyPr wrap="square" rtlCol="0">
            <a:spAutoFit/>
          </a:bodyPr>
          <a:lstStyle/>
          <a:p>
            <a:r>
              <a:rPr lang="en-US" b="1" dirty="0">
                <a:solidFill>
                  <a:schemeClr val="accent1">
                    <a:lumMod val="50000"/>
                  </a:schemeClr>
                </a:solidFill>
              </a:rPr>
              <a:t>Downtown</a:t>
            </a:r>
          </a:p>
        </p:txBody>
      </p:sp>
      <p:sp>
        <p:nvSpPr>
          <p:cNvPr id="17" name="TextBox 16">
            <a:extLst>
              <a:ext uri="{FF2B5EF4-FFF2-40B4-BE49-F238E27FC236}">
                <a16:creationId xmlns:a16="http://schemas.microsoft.com/office/drawing/2014/main" id="{3418C768-046D-4743-87AD-55360EB79E23}"/>
              </a:ext>
            </a:extLst>
          </p:cNvPr>
          <p:cNvSpPr txBox="1"/>
          <p:nvPr/>
        </p:nvSpPr>
        <p:spPr>
          <a:xfrm>
            <a:off x="9230411" y="5986067"/>
            <a:ext cx="2141031" cy="369332"/>
          </a:xfrm>
          <a:prstGeom prst="rect">
            <a:avLst/>
          </a:prstGeom>
          <a:noFill/>
        </p:spPr>
        <p:txBody>
          <a:bodyPr wrap="square" rtlCol="0">
            <a:spAutoFit/>
          </a:bodyPr>
          <a:lstStyle/>
          <a:p>
            <a:r>
              <a:rPr lang="en-US" b="1" dirty="0">
                <a:solidFill>
                  <a:schemeClr val="accent1">
                    <a:lumMod val="50000"/>
                  </a:schemeClr>
                </a:solidFill>
              </a:rPr>
              <a:t>Walmart</a:t>
            </a:r>
          </a:p>
        </p:txBody>
      </p:sp>
      <p:sp>
        <p:nvSpPr>
          <p:cNvPr id="15" name="TextBox 14">
            <a:extLst>
              <a:ext uri="{FF2B5EF4-FFF2-40B4-BE49-F238E27FC236}">
                <a16:creationId xmlns:a16="http://schemas.microsoft.com/office/drawing/2014/main" id="{C732229A-5AC5-4DE8-9FE2-6D8771234FD9}"/>
              </a:ext>
            </a:extLst>
          </p:cNvPr>
          <p:cNvSpPr txBox="1"/>
          <p:nvPr/>
        </p:nvSpPr>
        <p:spPr>
          <a:xfrm rot="4656021">
            <a:off x="7913430" y="1796683"/>
            <a:ext cx="1442080" cy="338554"/>
          </a:xfrm>
          <a:prstGeom prst="rect">
            <a:avLst/>
          </a:prstGeom>
          <a:noFill/>
        </p:spPr>
        <p:txBody>
          <a:bodyPr wrap="square" rtlCol="0">
            <a:spAutoFit/>
          </a:bodyPr>
          <a:lstStyle/>
          <a:p>
            <a:r>
              <a:rPr lang="en-US" sz="1600" dirty="0">
                <a:solidFill>
                  <a:schemeClr val="accent1">
                    <a:lumMod val="50000"/>
                  </a:schemeClr>
                </a:solidFill>
              </a:rPr>
              <a:t>Collins St</a:t>
            </a:r>
          </a:p>
        </p:txBody>
      </p:sp>
      <p:sp>
        <p:nvSpPr>
          <p:cNvPr id="16" name="TextBox 15">
            <a:extLst>
              <a:ext uri="{FF2B5EF4-FFF2-40B4-BE49-F238E27FC236}">
                <a16:creationId xmlns:a16="http://schemas.microsoft.com/office/drawing/2014/main" id="{1580F78F-20CB-418C-8772-FDB5AA16325B}"/>
              </a:ext>
            </a:extLst>
          </p:cNvPr>
          <p:cNvSpPr txBox="1"/>
          <p:nvPr/>
        </p:nvSpPr>
        <p:spPr>
          <a:xfrm rot="16200000">
            <a:off x="7902591" y="3917762"/>
            <a:ext cx="1666572" cy="338554"/>
          </a:xfrm>
          <a:prstGeom prst="rect">
            <a:avLst/>
          </a:prstGeom>
          <a:noFill/>
        </p:spPr>
        <p:txBody>
          <a:bodyPr wrap="square" rtlCol="0">
            <a:spAutoFit/>
          </a:bodyPr>
          <a:lstStyle/>
          <a:p>
            <a:r>
              <a:rPr lang="en-US" sz="1600" dirty="0">
                <a:solidFill>
                  <a:schemeClr val="accent1">
                    <a:lumMod val="50000"/>
                  </a:schemeClr>
                </a:solidFill>
              </a:rPr>
              <a:t>Redman Pkwy</a:t>
            </a:r>
          </a:p>
        </p:txBody>
      </p:sp>
      <p:sp>
        <p:nvSpPr>
          <p:cNvPr id="19" name="TextBox 18">
            <a:extLst>
              <a:ext uri="{FF2B5EF4-FFF2-40B4-BE49-F238E27FC236}">
                <a16:creationId xmlns:a16="http://schemas.microsoft.com/office/drawing/2014/main" id="{54845DBD-6F22-4024-A330-B050EA939CC4}"/>
              </a:ext>
            </a:extLst>
          </p:cNvPr>
          <p:cNvSpPr txBox="1"/>
          <p:nvPr/>
        </p:nvSpPr>
        <p:spPr>
          <a:xfrm>
            <a:off x="9298991" y="2243724"/>
            <a:ext cx="1442080" cy="338554"/>
          </a:xfrm>
          <a:prstGeom prst="rect">
            <a:avLst/>
          </a:prstGeom>
          <a:noFill/>
        </p:spPr>
        <p:txBody>
          <a:bodyPr wrap="square" rtlCol="0">
            <a:spAutoFit/>
          </a:bodyPr>
          <a:lstStyle/>
          <a:p>
            <a:r>
              <a:rPr lang="en-US" sz="1600" dirty="0" err="1">
                <a:solidFill>
                  <a:schemeClr val="accent1">
                    <a:lumMod val="50000"/>
                  </a:schemeClr>
                </a:solidFill>
              </a:rPr>
              <a:t>Alsobrook</a:t>
            </a:r>
            <a:r>
              <a:rPr lang="en-US" sz="1600" dirty="0">
                <a:solidFill>
                  <a:schemeClr val="accent1">
                    <a:lumMod val="50000"/>
                  </a:schemeClr>
                </a:solidFill>
              </a:rPr>
              <a:t> St</a:t>
            </a:r>
          </a:p>
        </p:txBody>
      </p:sp>
      <p:sp>
        <p:nvSpPr>
          <p:cNvPr id="3" name="TextBox 2">
            <a:extLst>
              <a:ext uri="{FF2B5EF4-FFF2-40B4-BE49-F238E27FC236}">
                <a16:creationId xmlns:a16="http://schemas.microsoft.com/office/drawing/2014/main" id="{EF1C175B-DC7A-4054-B4B0-7611EDCC73EB}"/>
              </a:ext>
            </a:extLst>
          </p:cNvPr>
          <p:cNvSpPr txBox="1"/>
          <p:nvPr/>
        </p:nvSpPr>
        <p:spPr>
          <a:xfrm rot="5400000">
            <a:off x="10314303" y="1530889"/>
            <a:ext cx="1442080" cy="338554"/>
          </a:xfrm>
          <a:prstGeom prst="rect">
            <a:avLst/>
          </a:prstGeom>
          <a:noFill/>
        </p:spPr>
        <p:txBody>
          <a:bodyPr wrap="square" rtlCol="0">
            <a:spAutoFit/>
          </a:bodyPr>
          <a:lstStyle/>
          <a:p>
            <a:r>
              <a:rPr lang="en-US" sz="1600" dirty="0">
                <a:solidFill>
                  <a:schemeClr val="accent1">
                    <a:lumMod val="50000"/>
                  </a:schemeClr>
                </a:solidFill>
              </a:rPr>
              <a:t>Maryland Ave</a:t>
            </a:r>
          </a:p>
        </p:txBody>
      </p:sp>
      <p:sp>
        <p:nvSpPr>
          <p:cNvPr id="11" name="TextBox 10">
            <a:extLst>
              <a:ext uri="{FF2B5EF4-FFF2-40B4-BE49-F238E27FC236}">
                <a16:creationId xmlns:a16="http://schemas.microsoft.com/office/drawing/2014/main" id="{BDE40C45-B73D-4E72-8D7E-6127FF054672}"/>
              </a:ext>
            </a:extLst>
          </p:cNvPr>
          <p:cNvSpPr txBox="1"/>
          <p:nvPr/>
        </p:nvSpPr>
        <p:spPr>
          <a:xfrm>
            <a:off x="8968997" y="307578"/>
            <a:ext cx="1442080" cy="338554"/>
          </a:xfrm>
          <a:prstGeom prst="rect">
            <a:avLst/>
          </a:prstGeom>
          <a:noFill/>
        </p:spPr>
        <p:txBody>
          <a:bodyPr wrap="square" rtlCol="0">
            <a:spAutoFit/>
          </a:bodyPr>
          <a:lstStyle/>
          <a:p>
            <a:r>
              <a:rPr lang="en-US" sz="1600" dirty="0">
                <a:solidFill>
                  <a:schemeClr val="accent1">
                    <a:lumMod val="50000"/>
                  </a:schemeClr>
                </a:solidFill>
              </a:rPr>
              <a:t>Baker St</a:t>
            </a:r>
          </a:p>
        </p:txBody>
      </p:sp>
      <p:graphicFrame>
        <p:nvGraphicFramePr>
          <p:cNvPr id="5" name="Table 4">
            <a:extLst>
              <a:ext uri="{FF2B5EF4-FFF2-40B4-BE49-F238E27FC236}">
                <a16:creationId xmlns:a16="http://schemas.microsoft.com/office/drawing/2014/main" id="{6B5BC098-59D7-433C-A67B-4DE918932E80}"/>
              </a:ext>
            </a:extLst>
          </p:cNvPr>
          <p:cNvGraphicFramePr>
            <a:graphicFrameLocks/>
          </p:cNvGraphicFramePr>
          <p:nvPr/>
        </p:nvGraphicFramePr>
        <p:xfrm>
          <a:off x="458729" y="1465218"/>
          <a:ext cx="4946385" cy="5120640"/>
        </p:xfrm>
        <a:graphic>
          <a:graphicData uri="http://schemas.openxmlformats.org/drawingml/2006/table">
            <a:tbl>
              <a:tblPr firstRow="1" bandRow="1">
                <a:tableStyleId>{5C22544A-7EE6-4342-B048-85BDC9FD1C3A}</a:tableStyleId>
              </a:tblPr>
              <a:tblGrid>
                <a:gridCol w="3387862">
                  <a:extLst>
                    <a:ext uri="{9D8B030D-6E8A-4147-A177-3AD203B41FA5}">
                      <a16:colId xmlns:a16="http://schemas.microsoft.com/office/drawing/2014/main" val="1920548756"/>
                    </a:ext>
                  </a:extLst>
                </a:gridCol>
                <a:gridCol w="1558523">
                  <a:extLst>
                    <a:ext uri="{9D8B030D-6E8A-4147-A177-3AD203B41FA5}">
                      <a16:colId xmlns:a16="http://schemas.microsoft.com/office/drawing/2014/main" val="3729602442"/>
                    </a:ext>
                  </a:extLst>
                </a:gridCol>
              </a:tblGrid>
              <a:tr h="365760">
                <a:tc>
                  <a:txBody>
                    <a:bodyPr/>
                    <a:lstStyle/>
                    <a:p>
                      <a:r>
                        <a:rPr lang="en-US" sz="1200" dirty="0">
                          <a:latin typeface="+mn-lt"/>
                        </a:rPr>
                        <a:t>Performance Measures</a:t>
                      </a:r>
                    </a:p>
                  </a:txBody>
                  <a:tcPr anchor="ctr"/>
                </a:tc>
                <a:tc>
                  <a:txBody>
                    <a:bodyPr/>
                    <a:lstStyle/>
                    <a:p>
                      <a:pPr algn="ctr"/>
                      <a:endParaRPr lang="en-US" sz="1200" dirty="0">
                        <a:latin typeface="+mn-lt"/>
                      </a:endParaRP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Annual Operating Cost</a:t>
                      </a:r>
                    </a:p>
                  </a:txBody>
                  <a:tcPr anchor="ctr"/>
                </a:tc>
                <a:tc>
                  <a:txBody>
                    <a:bodyPr/>
                    <a:lstStyle/>
                    <a:p>
                      <a:pPr algn="ctr"/>
                      <a:r>
                        <a:rPr lang="en-US" sz="1200" dirty="0">
                          <a:latin typeface="+mn-lt"/>
                        </a:rPr>
                        <a:t>$520K - $570K </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Paratransit Cost</a:t>
                      </a:r>
                    </a:p>
                  </a:txBody>
                  <a:tcPr anchor="ctr"/>
                </a:tc>
                <a:tc>
                  <a:txBody>
                    <a:bodyPr/>
                    <a:lstStyle/>
                    <a:p>
                      <a:pPr algn="ctr"/>
                      <a:r>
                        <a:rPr lang="en-US" sz="1200" dirty="0">
                          <a:latin typeface="+mn-lt"/>
                        </a:rPr>
                        <a:t>$62K-68K</a:t>
                      </a:r>
                    </a:p>
                  </a:txBody>
                  <a:tcPr anchor="ctr"/>
                </a:tc>
                <a:extLst>
                  <a:ext uri="{0D108BD9-81ED-4DB2-BD59-A6C34878D82A}">
                    <a16:rowId xmlns:a16="http://schemas.microsoft.com/office/drawing/2014/main" val="37059468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Cost per Day</a:t>
                      </a:r>
                    </a:p>
                  </a:txBody>
                  <a:tcPr anchor="ctr"/>
                </a:tc>
                <a:tc>
                  <a:txBody>
                    <a:bodyPr/>
                    <a:lstStyle/>
                    <a:p>
                      <a:pPr algn="ctr"/>
                      <a:r>
                        <a:rPr lang="en-US" sz="1200" dirty="0">
                          <a:latin typeface="+mn-lt"/>
                        </a:rPr>
                        <a:t>Weekday: $4,300</a:t>
                      </a:r>
                    </a:p>
                    <a:p>
                      <a:pPr algn="ctr"/>
                      <a:r>
                        <a:rPr lang="en-US" sz="1200" dirty="0">
                          <a:latin typeface="+mn-lt"/>
                        </a:rPr>
                        <a:t>Weekend: $4,300</a:t>
                      </a:r>
                    </a:p>
                  </a:txBody>
                  <a:tcPr anchor="ctr"/>
                </a:tc>
                <a:extLst>
                  <a:ext uri="{0D108BD9-81ED-4DB2-BD59-A6C34878D82A}">
                    <a16:rowId xmlns:a16="http://schemas.microsoft.com/office/drawing/2014/main" val="34201284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Frequency</a:t>
                      </a:r>
                    </a:p>
                  </a:txBody>
                  <a:tcPr anchor="ctr"/>
                </a:tc>
                <a:tc>
                  <a:txBody>
                    <a:bodyPr/>
                    <a:lstStyle/>
                    <a:p>
                      <a:pPr algn="ctr"/>
                      <a:r>
                        <a:rPr lang="en-US" sz="1200" dirty="0">
                          <a:latin typeface="+mn-lt"/>
                        </a:rPr>
                        <a:t>40 min</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(round trip)</a:t>
                      </a:r>
                    </a:p>
                  </a:txBody>
                  <a:tcPr anchor="ctr"/>
                </a:tc>
                <a:tc>
                  <a:txBody>
                    <a:bodyPr/>
                    <a:lstStyle/>
                    <a:p>
                      <a:pPr algn="ctr"/>
                      <a:r>
                        <a:rPr lang="en-US" sz="1200" dirty="0">
                          <a:latin typeface="+mn-lt"/>
                        </a:rPr>
                        <a:t>30 min</a:t>
                      </a:r>
                    </a:p>
                  </a:txBody>
                  <a:tcPr anchor="ctr"/>
                </a:tc>
                <a:extLst>
                  <a:ext uri="{0D108BD9-81ED-4DB2-BD59-A6C34878D82A}">
                    <a16:rowId xmlns:a16="http://schemas.microsoft.com/office/drawing/2014/main" val="252470770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Connection to other routes</a:t>
                      </a:r>
                    </a:p>
                  </a:txBody>
                  <a:tcPr anchor="ctr"/>
                </a:tc>
                <a:tc>
                  <a:txBody>
                    <a:bodyPr/>
                    <a:lstStyle/>
                    <a:p>
                      <a:pPr algn="ctr"/>
                      <a:r>
                        <a:rPr lang="en-US" sz="1200" dirty="0">
                          <a:latin typeface="+mn-lt"/>
                        </a:rPr>
                        <a:t>Proposed circulator alternatives &amp; limited stop alts</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people within ½ mile</a:t>
                      </a:r>
                    </a:p>
                  </a:txBody>
                  <a:tcPr anchor="ctr"/>
                </a:tc>
                <a:tc>
                  <a:txBody>
                    <a:bodyPr/>
                    <a:lstStyle/>
                    <a:p>
                      <a:pPr algn="ctr"/>
                      <a:r>
                        <a:rPr lang="en-US" sz="1200" dirty="0">
                          <a:latin typeface="+mn-lt"/>
                        </a:rPr>
                        <a:t>10,594</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3,959</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in poverty within ½ mile</a:t>
                      </a:r>
                    </a:p>
                  </a:txBody>
                  <a:tcPr anchor="ctr"/>
                </a:tc>
                <a:tc>
                  <a:txBody>
                    <a:bodyPr/>
                    <a:lstStyle/>
                    <a:p>
                      <a:pPr algn="ctr"/>
                      <a:r>
                        <a:rPr lang="en-US" sz="1200" dirty="0">
                          <a:latin typeface="+mn-lt"/>
                        </a:rPr>
                        <a:t>21.5%</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59.7%</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14.8%</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no vehicles within ½ mile</a:t>
                      </a:r>
                    </a:p>
                  </a:txBody>
                  <a:tcPr anchor="ctr"/>
                </a:tc>
                <a:tc>
                  <a:txBody>
                    <a:bodyPr/>
                    <a:lstStyle/>
                    <a:p>
                      <a:pPr algn="ctr"/>
                      <a:r>
                        <a:rPr lang="en-US" sz="1200" dirty="0">
                          <a:latin typeface="+mn-lt"/>
                        </a:rPr>
                        <a:t>8.5%</a:t>
                      </a:r>
                    </a:p>
                  </a:txBody>
                  <a:tcPr anchor="ctr"/>
                </a:tc>
                <a:extLst>
                  <a:ext uri="{0D108BD9-81ED-4DB2-BD59-A6C34878D82A}">
                    <a16:rowId xmlns:a16="http://schemas.microsoft.com/office/drawing/2014/main" val="1402204935"/>
                  </a:ext>
                </a:extLst>
              </a:tr>
            </a:tbl>
          </a:graphicData>
        </a:graphic>
      </p:graphicFrame>
      <p:sp>
        <p:nvSpPr>
          <p:cNvPr id="21" name="Title 1">
            <a:extLst>
              <a:ext uri="{FF2B5EF4-FFF2-40B4-BE49-F238E27FC236}">
                <a16:creationId xmlns:a16="http://schemas.microsoft.com/office/drawing/2014/main" id="{096C8499-74D9-4CFA-9B9F-E55003A81501}"/>
              </a:ext>
            </a:extLst>
          </p:cNvPr>
          <p:cNvSpPr txBox="1">
            <a:spLocks/>
          </p:cNvSpPr>
          <p:nvPr/>
        </p:nvSpPr>
        <p:spPr>
          <a:xfrm>
            <a:off x="374870" y="272142"/>
            <a:ext cx="4156349"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sz="2800" b="1" dirty="0">
                <a:latin typeface="Arial" panose="020B0604020202020204" pitchFamily="34" charset="0"/>
                <a:cs typeface="Arial" panose="020B0604020202020204" pitchFamily="34" charset="0"/>
              </a:rPr>
              <a:t>Plant City Circulator: Option B, Route 2</a:t>
            </a:r>
          </a:p>
        </p:txBody>
      </p:sp>
    </p:spTree>
    <p:extLst>
      <p:ext uri="{BB962C8B-B14F-4D97-AF65-F5344CB8AC3E}">
        <p14:creationId xmlns:p14="http://schemas.microsoft.com/office/powerpoint/2010/main" val="2712418626"/>
      </p:ext>
    </p:extLst>
  </p:cSld>
  <p:clrMapOvr>
    <a:masterClrMapping/>
  </p:clrMapOvr>
  <mc:AlternateContent xmlns:mc="http://schemas.openxmlformats.org/markup-compatibility/2006" xmlns:p14="http://schemas.microsoft.com/office/powerpoint/2010/main">
    <mc:Choice Requires="p14">
      <p:transition spd="slow" p14:dur="2000" advTm="18864"/>
    </mc:Choice>
    <mc:Fallback xmlns="">
      <p:transition spd="slow" advTm="1886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81FC-19C0-4C06-A616-14700C457D81}"/>
              </a:ext>
            </a:extLst>
          </p:cNvPr>
          <p:cNvSpPr>
            <a:spLocks noGrp="1"/>
          </p:cNvSpPr>
          <p:nvPr>
            <p:ph type="title"/>
          </p:nvPr>
        </p:nvSpPr>
        <p:spPr>
          <a:xfrm>
            <a:off x="949960" y="306292"/>
            <a:ext cx="9875520" cy="1356360"/>
          </a:xfrm>
        </p:spPr>
        <p:txBody>
          <a:bodyPr/>
          <a:lstStyle/>
          <a:p>
            <a:r>
              <a:rPr lang="en-US" dirty="0"/>
              <a:t>CIRCULATOR MATRIX</a:t>
            </a:r>
          </a:p>
        </p:txBody>
      </p:sp>
      <p:graphicFrame>
        <p:nvGraphicFramePr>
          <p:cNvPr id="5" name="Table 4">
            <a:extLst>
              <a:ext uri="{FF2B5EF4-FFF2-40B4-BE49-F238E27FC236}">
                <a16:creationId xmlns:a16="http://schemas.microsoft.com/office/drawing/2014/main" id="{99360E4F-328A-4E4E-B775-32950B2B6DB8}"/>
              </a:ext>
            </a:extLst>
          </p:cNvPr>
          <p:cNvGraphicFramePr>
            <a:graphicFrameLocks/>
          </p:cNvGraphicFramePr>
          <p:nvPr/>
        </p:nvGraphicFramePr>
        <p:xfrm>
          <a:off x="2152650" y="1518698"/>
          <a:ext cx="7336749" cy="4937760"/>
        </p:xfrm>
        <a:graphic>
          <a:graphicData uri="http://schemas.openxmlformats.org/drawingml/2006/table">
            <a:tbl>
              <a:tblPr firstRow="1" bandRow="1">
                <a:tableStyleId>{5C22544A-7EE6-4342-B048-85BDC9FD1C3A}</a:tableStyleId>
              </a:tblPr>
              <a:tblGrid>
                <a:gridCol w="3308038">
                  <a:extLst>
                    <a:ext uri="{9D8B030D-6E8A-4147-A177-3AD203B41FA5}">
                      <a16:colId xmlns:a16="http://schemas.microsoft.com/office/drawing/2014/main" val="1920548756"/>
                    </a:ext>
                  </a:extLst>
                </a:gridCol>
                <a:gridCol w="1917690">
                  <a:extLst>
                    <a:ext uri="{9D8B030D-6E8A-4147-A177-3AD203B41FA5}">
                      <a16:colId xmlns:a16="http://schemas.microsoft.com/office/drawing/2014/main" val="3729602442"/>
                    </a:ext>
                  </a:extLst>
                </a:gridCol>
                <a:gridCol w="2111021">
                  <a:extLst>
                    <a:ext uri="{9D8B030D-6E8A-4147-A177-3AD203B41FA5}">
                      <a16:colId xmlns:a16="http://schemas.microsoft.com/office/drawing/2014/main" val="255812921"/>
                    </a:ext>
                  </a:extLst>
                </a:gridCol>
              </a:tblGrid>
              <a:tr h="365760">
                <a:tc>
                  <a:txBody>
                    <a:bodyPr/>
                    <a:lstStyle/>
                    <a:p>
                      <a:r>
                        <a:rPr lang="en-US" sz="1200" dirty="0">
                          <a:latin typeface="+mn-lt"/>
                        </a:rPr>
                        <a:t>Performance Measures</a:t>
                      </a:r>
                    </a:p>
                  </a:txBody>
                  <a:tcPr anchor="ctr"/>
                </a:tc>
                <a:tc>
                  <a:txBody>
                    <a:bodyPr/>
                    <a:lstStyle/>
                    <a:p>
                      <a:pPr algn="ctr"/>
                      <a:r>
                        <a:rPr lang="en-US" sz="1200" dirty="0">
                          <a:latin typeface="+mn-lt"/>
                        </a:rPr>
                        <a:t>Option A</a:t>
                      </a:r>
                    </a:p>
                  </a:txBody>
                  <a:tcPr anchor="ctr"/>
                </a:tc>
                <a:tc>
                  <a:txBody>
                    <a:bodyPr/>
                    <a:lstStyle/>
                    <a:p>
                      <a:pPr algn="ctr"/>
                      <a:r>
                        <a:rPr lang="en-US" sz="1200" dirty="0">
                          <a:latin typeface="+mn-lt"/>
                        </a:rPr>
                        <a:t>Option B, Routes 1 &amp; 2</a:t>
                      </a: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Annual Operating Cost</a:t>
                      </a:r>
                    </a:p>
                  </a:txBody>
                  <a:tcPr anchor="ctr"/>
                </a:tc>
                <a:tc>
                  <a:txBody>
                    <a:bodyPr/>
                    <a:lstStyle/>
                    <a:p>
                      <a:pPr algn="ctr"/>
                      <a:r>
                        <a:rPr lang="en-US" sz="1200" dirty="0">
                          <a:latin typeface="+mn-lt"/>
                        </a:rPr>
                        <a:t>$600 - $650K </a:t>
                      </a:r>
                    </a:p>
                  </a:txBody>
                  <a:tcPr anchor="ctr"/>
                </a:tc>
                <a:tc>
                  <a:txBody>
                    <a:bodyPr/>
                    <a:lstStyle/>
                    <a:p>
                      <a:pPr algn="ctr"/>
                      <a:r>
                        <a:rPr lang="en-US" sz="1200" dirty="0">
                          <a:latin typeface="+mn-lt"/>
                        </a:rPr>
                        <a:t>$1.12M-$1.22M</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Paratransit Cost</a:t>
                      </a:r>
                    </a:p>
                  </a:txBody>
                  <a:tcPr anchor="ctr"/>
                </a:tc>
                <a:tc>
                  <a:txBody>
                    <a:bodyPr/>
                    <a:lstStyle/>
                    <a:p>
                      <a:pPr algn="ctr"/>
                      <a:r>
                        <a:rPr lang="en-US" sz="1200" dirty="0">
                          <a:latin typeface="+mn-lt"/>
                        </a:rPr>
                        <a:t>$72K-78K</a:t>
                      </a:r>
                    </a:p>
                  </a:txBody>
                  <a:tcPr anchor="ctr"/>
                </a:tc>
                <a:tc>
                  <a:txBody>
                    <a:bodyPr/>
                    <a:lstStyle/>
                    <a:p>
                      <a:pPr algn="ctr"/>
                      <a:r>
                        <a:rPr lang="en-US" sz="1200" dirty="0">
                          <a:latin typeface="+mn-lt"/>
                        </a:rPr>
                        <a:t>$136K-146K</a:t>
                      </a:r>
                    </a:p>
                  </a:txBody>
                  <a:tcPr anchor="ctr"/>
                </a:tc>
                <a:extLst>
                  <a:ext uri="{0D108BD9-81ED-4DB2-BD59-A6C34878D82A}">
                    <a16:rowId xmlns:a16="http://schemas.microsoft.com/office/drawing/2014/main" val="37059468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of vehicles</a:t>
                      </a:r>
                    </a:p>
                  </a:txBody>
                  <a:tcPr anchor="ctr"/>
                </a:tc>
                <a:tc>
                  <a:txBody>
                    <a:bodyPr/>
                    <a:lstStyle/>
                    <a:p>
                      <a:pPr algn="ctr"/>
                      <a:r>
                        <a:rPr lang="en-US" sz="1200" dirty="0">
                          <a:latin typeface="+mn-lt"/>
                        </a:rPr>
                        <a:t>1</a:t>
                      </a:r>
                    </a:p>
                  </a:txBody>
                  <a:tcPr anchor="ctr"/>
                </a:tc>
                <a:tc>
                  <a:txBody>
                    <a:bodyPr/>
                    <a:lstStyle/>
                    <a:p>
                      <a:pPr algn="ctr"/>
                      <a:r>
                        <a:rPr lang="en-US" sz="1200" dirty="0">
                          <a:latin typeface="+mn-lt"/>
                        </a:rPr>
                        <a:t>2</a:t>
                      </a:r>
                    </a:p>
                  </a:txBody>
                  <a:tcPr anchor="ctr"/>
                </a:tc>
                <a:extLst>
                  <a:ext uri="{0D108BD9-81ED-4DB2-BD59-A6C34878D82A}">
                    <a16:rowId xmlns:a16="http://schemas.microsoft.com/office/drawing/2014/main" val="319519242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Frequency</a:t>
                      </a:r>
                    </a:p>
                  </a:txBody>
                  <a:tcPr anchor="ctr"/>
                </a:tc>
                <a:tc>
                  <a:txBody>
                    <a:bodyPr/>
                    <a:lstStyle/>
                    <a:p>
                      <a:pPr algn="ctr"/>
                      <a:r>
                        <a:rPr lang="en-US" sz="1200" dirty="0">
                          <a:latin typeface="+mn-lt"/>
                        </a:rPr>
                        <a:t>60 min</a:t>
                      </a:r>
                    </a:p>
                  </a:txBody>
                  <a:tcPr anchor="ctr"/>
                </a:tc>
                <a:tc>
                  <a:txBody>
                    <a:bodyPr/>
                    <a:lstStyle/>
                    <a:p>
                      <a:pPr algn="ctr"/>
                      <a:r>
                        <a:rPr lang="en-US" sz="1200" dirty="0">
                          <a:latin typeface="+mn-lt"/>
                        </a:rPr>
                        <a:t>30 min (route 1) </a:t>
                      </a:r>
                    </a:p>
                    <a:p>
                      <a:pPr algn="ctr"/>
                      <a:r>
                        <a:rPr lang="en-US" sz="1200" dirty="0">
                          <a:latin typeface="+mn-lt"/>
                        </a:rPr>
                        <a:t>40 min (route 2)</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(round trip)</a:t>
                      </a:r>
                    </a:p>
                  </a:txBody>
                  <a:tcPr anchor="ctr"/>
                </a:tc>
                <a:tc>
                  <a:txBody>
                    <a:bodyPr/>
                    <a:lstStyle/>
                    <a:p>
                      <a:pPr algn="ctr"/>
                      <a:r>
                        <a:rPr lang="en-US" sz="1200" dirty="0">
                          <a:latin typeface="+mn-lt"/>
                        </a:rPr>
                        <a:t>50 min</a:t>
                      </a:r>
                    </a:p>
                  </a:txBody>
                  <a:tcPr anchor="ctr"/>
                </a:tc>
                <a:tc>
                  <a:txBody>
                    <a:bodyPr/>
                    <a:lstStyle/>
                    <a:p>
                      <a:pPr algn="ctr"/>
                      <a:r>
                        <a:rPr lang="en-US" sz="1200" dirty="0">
                          <a:latin typeface="+mn-lt"/>
                        </a:rPr>
                        <a:t>25 min (route 1)</a:t>
                      </a:r>
                    </a:p>
                    <a:p>
                      <a:pPr algn="ctr"/>
                      <a:r>
                        <a:rPr lang="en-US" sz="1200" dirty="0">
                          <a:latin typeface="+mn-lt"/>
                        </a:rPr>
                        <a:t>30 min (route 2)</a:t>
                      </a:r>
                    </a:p>
                  </a:txBody>
                  <a:tcPr anchor="ctr"/>
                </a:tc>
                <a:extLst>
                  <a:ext uri="{0D108BD9-81ED-4DB2-BD59-A6C34878D82A}">
                    <a16:rowId xmlns:a16="http://schemas.microsoft.com/office/drawing/2014/main" val="252470770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Connection to other routes</a:t>
                      </a:r>
                    </a:p>
                  </a:txBody>
                  <a:tcPr anchor="ctr"/>
                </a:tc>
                <a:tc>
                  <a:txBody>
                    <a:bodyPr/>
                    <a:lstStyle/>
                    <a:p>
                      <a:pPr algn="ctr"/>
                      <a:r>
                        <a:rPr lang="en-US" sz="1200" dirty="0">
                          <a:latin typeface="+mn-lt"/>
                        </a:rPr>
                        <a:t>Limited stop alternatives</a:t>
                      </a:r>
                    </a:p>
                  </a:txBody>
                  <a:tcPr anchor="ctr"/>
                </a:tc>
                <a:tc>
                  <a:txBody>
                    <a:bodyPr/>
                    <a:lstStyle/>
                    <a:p>
                      <a:pPr algn="ctr"/>
                      <a:r>
                        <a:rPr lang="en-US" sz="1200" dirty="0">
                          <a:latin typeface="+mn-lt"/>
                        </a:rPr>
                        <a:t>Limited stop alternatives</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people within ½ mile</a:t>
                      </a:r>
                    </a:p>
                  </a:txBody>
                  <a:tcPr anchor="ctr"/>
                </a:tc>
                <a:tc>
                  <a:txBody>
                    <a:bodyPr/>
                    <a:lstStyle/>
                    <a:p>
                      <a:pPr algn="ctr"/>
                      <a:r>
                        <a:rPr lang="en-US" sz="1200" dirty="0">
                          <a:latin typeface="+mn-lt"/>
                        </a:rPr>
                        <a:t>10,056</a:t>
                      </a:r>
                    </a:p>
                  </a:txBody>
                  <a:tcPr anchor="ctr"/>
                </a:tc>
                <a:tc>
                  <a:txBody>
                    <a:bodyPr/>
                    <a:lstStyle/>
                    <a:p>
                      <a:pPr algn="ctr"/>
                      <a:r>
                        <a:rPr lang="en-US" sz="1200" dirty="0">
                          <a:latin typeface="+mn-lt"/>
                        </a:rPr>
                        <a:t>18,741</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4,942</a:t>
                      </a:r>
                    </a:p>
                  </a:txBody>
                  <a:tcPr anchor="ctr"/>
                </a:tc>
                <a:tc>
                  <a:txBody>
                    <a:bodyPr/>
                    <a:lstStyle/>
                    <a:p>
                      <a:pPr algn="ctr"/>
                      <a:r>
                        <a:rPr lang="en-US" sz="1200" dirty="0">
                          <a:latin typeface="+mn-lt"/>
                        </a:rPr>
                        <a:t>7,737</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in poverty within ½ mile</a:t>
                      </a:r>
                    </a:p>
                  </a:txBody>
                  <a:tcPr anchor="ctr"/>
                </a:tc>
                <a:tc>
                  <a:txBody>
                    <a:bodyPr/>
                    <a:lstStyle/>
                    <a:p>
                      <a:pPr algn="ctr"/>
                      <a:r>
                        <a:rPr lang="en-US" sz="1200" dirty="0">
                          <a:latin typeface="+mn-lt"/>
                        </a:rPr>
                        <a:t>18.74%</a:t>
                      </a:r>
                    </a:p>
                  </a:txBody>
                  <a:tcPr anchor="ctr"/>
                </a:tc>
                <a:tc>
                  <a:txBody>
                    <a:bodyPr/>
                    <a:lstStyle/>
                    <a:p>
                      <a:pPr algn="ctr"/>
                      <a:r>
                        <a:rPr lang="en-US" sz="1200" dirty="0">
                          <a:latin typeface="+mn-lt"/>
                        </a:rPr>
                        <a:t>19.2%</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64.7%</a:t>
                      </a:r>
                    </a:p>
                  </a:txBody>
                  <a:tcPr anchor="ctr"/>
                </a:tc>
                <a:tc>
                  <a:txBody>
                    <a:bodyPr/>
                    <a:lstStyle/>
                    <a:p>
                      <a:pPr algn="ctr"/>
                      <a:r>
                        <a:rPr lang="en-US" sz="1200" dirty="0">
                          <a:latin typeface="+mn-lt"/>
                        </a:rPr>
                        <a:t>61.5%</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11.2%</a:t>
                      </a:r>
                    </a:p>
                  </a:txBody>
                  <a:tcPr anchor="ctr"/>
                </a:tc>
                <a:tc>
                  <a:txBody>
                    <a:bodyPr/>
                    <a:lstStyle/>
                    <a:p>
                      <a:pPr algn="ctr"/>
                      <a:r>
                        <a:rPr lang="en-US" sz="1200" dirty="0">
                          <a:latin typeface="+mn-lt"/>
                        </a:rPr>
                        <a:t>13.5%</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households w/no vehicles within ½ mile</a:t>
                      </a:r>
                    </a:p>
                  </a:txBody>
                  <a:tcPr anchor="ctr"/>
                </a:tc>
                <a:tc>
                  <a:txBody>
                    <a:bodyPr/>
                    <a:lstStyle/>
                    <a:p>
                      <a:pPr algn="ctr"/>
                      <a:r>
                        <a:rPr lang="en-US" sz="1200" dirty="0">
                          <a:latin typeface="+mn-lt"/>
                        </a:rPr>
                        <a:t>9.0%</a:t>
                      </a:r>
                    </a:p>
                  </a:txBody>
                  <a:tcPr anchor="ctr"/>
                </a:tc>
                <a:tc>
                  <a:txBody>
                    <a:bodyPr/>
                    <a:lstStyle/>
                    <a:p>
                      <a:pPr algn="ctr"/>
                      <a:r>
                        <a:rPr lang="en-US" sz="1200" dirty="0">
                          <a:latin typeface="+mn-lt"/>
                        </a:rPr>
                        <a:t>8.2%</a:t>
                      </a:r>
                    </a:p>
                  </a:txBody>
                  <a:tcPr anchor="ctr"/>
                </a:tc>
                <a:extLst>
                  <a:ext uri="{0D108BD9-81ED-4DB2-BD59-A6C34878D82A}">
                    <a16:rowId xmlns:a16="http://schemas.microsoft.com/office/drawing/2014/main" val="1402204935"/>
                  </a:ext>
                </a:extLst>
              </a:tr>
            </a:tbl>
          </a:graphicData>
        </a:graphic>
      </p:graphicFrame>
    </p:spTree>
    <p:extLst>
      <p:ext uri="{BB962C8B-B14F-4D97-AF65-F5344CB8AC3E}">
        <p14:creationId xmlns:p14="http://schemas.microsoft.com/office/powerpoint/2010/main" val="655302304"/>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7" y="609600"/>
            <a:ext cx="10798101" cy="1356360"/>
          </a:xfrm>
        </p:spPr>
        <p:txBody>
          <a:bodyPr>
            <a:normAutofit/>
          </a:bodyPr>
          <a:lstStyle/>
          <a:p>
            <a:r>
              <a:rPr lang="en-US" b="1" dirty="0">
                <a:latin typeface="Arial" panose="020B0604020202020204" pitchFamily="34" charset="0"/>
                <a:cs typeface="Arial" panose="020B0604020202020204" pitchFamily="34" charset="0"/>
              </a:rPr>
              <a:t>Option C: On-Demand Service</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3" y="2057400"/>
            <a:ext cx="5669673" cy="4038600"/>
          </a:xfrm>
        </p:spPr>
        <p:txBody>
          <a:bodyPr>
            <a:noAutofit/>
          </a:bodyPr>
          <a:lstStyle/>
          <a:p>
            <a:r>
              <a:rPr lang="en-US" sz="1800" dirty="0">
                <a:latin typeface="Arial" panose="020B0604020202020204" pitchFamily="34" charset="0"/>
                <a:cs typeface="Arial" panose="020B0604020202020204" pitchFamily="34" charset="0"/>
              </a:rPr>
              <a:t>On-demand, point-to-point service</a:t>
            </a:r>
          </a:p>
          <a:p>
            <a:r>
              <a:rPr lang="en-US" sz="1800" b="1" dirty="0">
                <a:latin typeface="Arial" panose="020B0604020202020204" pitchFamily="34" charset="0"/>
                <a:cs typeface="Arial" panose="020B0604020202020204" pitchFamily="34" charset="0"/>
              </a:rPr>
              <a:t>Case Study - Downtowner </a:t>
            </a:r>
          </a:p>
          <a:p>
            <a:pPr lvl="1"/>
            <a:r>
              <a:rPr lang="en-US" sz="1800" dirty="0">
                <a:latin typeface="Arial" panose="020B0604020202020204" pitchFamily="34" charset="0"/>
                <a:cs typeface="Arial" panose="020B0604020202020204" pitchFamily="34" charset="0"/>
              </a:rPr>
              <a:t>Approx. $1.6M per year to operate 6 vehicles in an area the size of downtown Tampa</a:t>
            </a:r>
          </a:p>
          <a:p>
            <a:pPr lvl="1"/>
            <a:r>
              <a:rPr lang="en-US" sz="1800" dirty="0">
                <a:latin typeface="Arial" panose="020B0604020202020204" pitchFamily="34" charset="0"/>
                <a:cs typeface="Arial" panose="020B0604020202020204" pitchFamily="34" charset="0"/>
              </a:rPr>
              <a:t>Metrics specific to downtown Tampa</a:t>
            </a:r>
          </a:p>
          <a:p>
            <a:pPr lvl="2"/>
            <a:r>
              <a:rPr lang="en-US" sz="1600" dirty="0">
                <a:latin typeface="Arial" panose="020B0604020202020204" pitchFamily="34" charset="0"/>
                <a:cs typeface="Arial" panose="020B0604020202020204" pitchFamily="34" charset="0"/>
              </a:rPr>
              <a:t>Funded through a grant with 50% local match</a:t>
            </a:r>
          </a:p>
          <a:p>
            <a:pPr lvl="2"/>
            <a:r>
              <a:rPr lang="en-US" sz="1600" dirty="0">
                <a:latin typeface="Arial" panose="020B0604020202020204" pitchFamily="34" charset="0"/>
                <a:cs typeface="Arial" panose="020B0604020202020204" pitchFamily="34" charset="0"/>
              </a:rPr>
              <a:t>14,010 passengers per month</a:t>
            </a:r>
          </a:p>
          <a:p>
            <a:pPr lvl="2"/>
            <a:r>
              <a:rPr lang="en-US" sz="1600" dirty="0">
                <a:latin typeface="Arial" panose="020B0604020202020204" pitchFamily="34" charset="0"/>
                <a:cs typeface="Arial" panose="020B0604020202020204" pitchFamily="34" charset="0"/>
              </a:rPr>
              <a:t>$5.09 cost per passenger (paid by HART)</a:t>
            </a:r>
          </a:p>
          <a:p>
            <a:pPr lvl="2"/>
            <a:r>
              <a:rPr lang="en-US" sz="1600" dirty="0">
                <a:latin typeface="Arial" panose="020B0604020202020204" pitchFamily="34" charset="0"/>
                <a:cs typeface="Arial" panose="020B0604020202020204" pitchFamily="34" charset="0"/>
              </a:rPr>
              <a:t>Avg wait time: 15 min</a:t>
            </a:r>
          </a:p>
          <a:p>
            <a:endParaRPr lang="en-US" sz="1800" dirty="0">
              <a:latin typeface="Arial" panose="020B0604020202020204" pitchFamily="34" charset="0"/>
              <a:cs typeface="Arial" panose="020B0604020202020204" pitchFamily="34" charset="0"/>
            </a:endParaRPr>
          </a:p>
        </p:txBody>
      </p:sp>
      <p:pic>
        <p:nvPicPr>
          <p:cNvPr id="8" name="Picture 2" descr="Need a ride in downtown Tampa? Try the Downtowner, it's free!">
            <a:extLst>
              <a:ext uri="{FF2B5EF4-FFF2-40B4-BE49-F238E27FC236}">
                <a16:creationId xmlns:a16="http://schemas.microsoft.com/office/drawing/2014/main" id="{F80F0E5D-141D-4961-AC59-929CB664B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198" y="1757531"/>
            <a:ext cx="5008990" cy="33429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68861"/>
      </p:ext>
    </p:extLst>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B4460-8297-423E-850E-8687FE954033}"/>
              </a:ext>
            </a:extLst>
          </p:cNvPr>
          <p:cNvPicPr>
            <a:picLocks noChangeAspect="1"/>
          </p:cNvPicPr>
          <p:nvPr/>
        </p:nvPicPr>
        <p:blipFill>
          <a:blip r:embed="rId3"/>
          <a:stretch>
            <a:fillRect/>
          </a:stretch>
        </p:blipFill>
        <p:spPr>
          <a:xfrm>
            <a:off x="4214265" y="1857502"/>
            <a:ext cx="3977985" cy="4290432"/>
          </a:xfrm>
          <a:prstGeom prst="rect">
            <a:avLst/>
          </a:prstGeom>
          <a:ln w="76200">
            <a:solidFill>
              <a:srgbClr val="FF0000"/>
            </a:solidFill>
          </a:ln>
        </p:spPr>
      </p:pic>
      <p:grpSp>
        <p:nvGrpSpPr>
          <p:cNvPr id="9" name="Group 8">
            <a:extLst>
              <a:ext uri="{FF2B5EF4-FFF2-40B4-BE49-F238E27FC236}">
                <a16:creationId xmlns:a16="http://schemas.microsoft.com/office/drawing/2014/main" id="{831020DA-3EB5-4832-81C1-A664EEC0769A}"/>
              </a:ext>
            </a:extLst>
          </p:cNvPr>
          <p:cNvGrpSpPr/>
          <p:nvPr/>
        </p:nvGrpSpPr>
        <p:grpSpPr>
          <a:xfrm>
            <a:off x="308730" y="5649810"/>
            <a:ext cx="3102685" cy="892379"/>
            <a:chOff x="918330" y="5462954"/>
            <a:chExt cx="3102685" cy="892379"/>
          </a:xfrm>
        </p:grpSpPr>
        <p:sp>
          <p:nvSpPr>
            <p:cNvPr id="10" name="Rectangle 9">
              <a:extLst>
                <a:ext uri="{FF2B5EF4-FFF2-40B4-BE49-F238E27FC236}">
                  <a16:creationId xmlns:a16="http://schemas.microsoft.com/office/drawing/2014/main" id="{BC0AC406-1820-4136-9323-5702E704F59F}"/>
                </a:ext>
              </a:extLst>
            </p:cNvPr>
            <p:cNvSpPr/>
            <p:nvPr/>
          </p:nvSpPr>
          <p:spPr>
            <a:xfrm>
              <a:off x="918330" y="5462954"/>
              <a:ext cx="3102685" cy="892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E7C9F2-F222-4D4E-8CF9-411297283F64}"/>
                </a:ext>
              </a:extLst>
            </p:cNvPr>
            <p:cNvCxnSpPr/>
            <p:nvPr/>
          </p:nvCxnSpPr>
          <p:spPr>
            <a:xfrm>
              <a:off x="1031631" y="5978769"/>
              <a:ext cx="27197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CDDDC7C-EBDC-4E3D-B5B2-16BC4DC107C0}"/>
                </a:ext>
              </a:extLst>
            </p:cNvPr>
            <p:cNvSpPr txBox="1"/>
            <p:nvPr/>
          </p:nvSpPr>
          <p:spPr>
            <a:xfrm>
              <a:off x="1865666" y="5583803"/>
              <a:ext cx="1805354" cy="369332"/>
            </a:xfrm>
            <a:prstGeom prst="rect">
              <a:avLst/>
            </a:prstGeom>
            <a:noFill/>
          </p:spPr>
          <p:txBody>
            <a:bodyPr wrap="square" rtlCol="0">
              <a:spAutoFit/>
            </a:bodyPr>
            <a:lstStyle/>
            <a:p>
              <a:r>
                <a:rPr lang="en-US"/>
                <a:t>1 mile</a:t>
              </a:r>
            </a:p>
          </p:txBody>
        </p:sp>
      </p:grpSp>
      <p:sp>
        <p:nvSpPr>
          <p:cNvPr id="14" name="Title 1">
            <a:extLst>
              <a:ext uri="{FF2B5EF4-FFF2-40B4-BE49-F238E27FC236}">
                <a16:creationId xmlns:a16="http://schemas.microsoft.com/office/drawing/2014/main" id="{69E9439E-F3FB-487E-8AC6-B61B6D9FF036}"/>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Downtowner Service Area Comparison</a:t>
            </a:r>
          </a:p>
        </p:txBody>
      </p:sp>
    </p:spTree>
    <p:extLst>
      <p:ext uri="{BB962C8B-B14F-4D97-AF65-F5344CB8AC3E}">
        <p14:creationId xmlns:p14="http://schemas.microsoft.com/office/powerpoint/2010/main" val="2202235778"/>
      </p:ext>
    </p:extLst>
  </p:cSld>
  <p:clrMapOvr>
    <a:masterClrMapping/>
  </p:clrMapOvr>
  <mc:AlternateContent xmlns:mc="http://schemas.openxmlformats.org/markup-compatibility/2006" xmlns:p14="http://schemas.microsoft.com/office/powerpoint/2010/main">
    <mc:Choice Requires="p14">
      <p:transition spd="slow" p14:dur="2000" advTm="7208"/>
    </mc:Choice>
    <mc:Fallback xmlns="">
      <p:transition spd="slow" advTm="720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083DFF-FC63-4F4D-A531-5378DE0B8D2D}"/>
              </a:ext>
            </a:extLst>
          </p:cNvPr>
          <p:cNvPicPr>
            <a:picLocks noChangeAspect="1"/>
          </p:cNvPicPr>
          <p:nvPr/>
        </p:nvPicPr>
        <p:blipFill rotWithShape="1">
          <a:blip r:embed="rId3"/>
          <a:srcRect l="30590" t="8719" r="30591" b="17845"/>
          <a:stretch/>
        </p:blipFill>
        <p:spPr>
          <a:xfrm>
            <a:off x="4138246" y="1798067"/>
            <a:ext cx="4103077" cy="4297933"/>
          </a:xfrm>
          <a:prstGeom prst="rect">
            <a:avLst/>
          </a:prstGeom>
        </p:spPr>
      </p:pic>
      <p:sp>
        <p:nvSpPr>
          <p:cNvPr id="7" name="Rectangle 6">
            <a:extLst>
              <a:ext uri="{FF2B5EF4-FFF2-40B4-BE49-F238E27FC236}">
                <a16:creationId xmlns:a16="http://schemas.microsoft.com/office/drawing/2014/main" id="{EB3839E4-7C07-41D5-9FC9-74DE7DF4204E}"/>
              </a:ext>
            </a:extLst>
          </p:cNvPr>
          <p:cNvSpPr/>
          <p:nvPr/>
        </p:nvSpPr>
        <p:spPr>
          <a:xfrm>
            <a:off x="4138246" y="1798067"/>
            <a:ext cx="4103077" cy="42979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1D2D34F-9C8B-4038-B3E7-F4D2DB96B858}"/>
              </a:ext>
            </a:extLst>
          </p:cNvPr>
          <p:cNvGrpSpPr/>
          <p:nvPr/>
        </p:nvGrpSpPr>
        <p:grpSpPr>
          <a:xfrm>
            <a:off x="308730" y="5649810"/>
            <a:ext cx="3102685" cy="892379"/>
            <a:chOff x="918330" y="5462954"/>
            <a:chExt cx="3102685" cy="892379"/>
          </a:xfrm>
        </p:grpSpPr>
        <p:sp>
          <p:nvSpPr>
            <p:cNvPr id="11" name="Rectangle 10">
              <a:extLst>
                <a:ext uri="{FF2B5EF4-FFF2-40B4-BE49-F238E27FC236}">
                  <a16:creationId xmlns:a16="http://schemas.microsoft.com/office/drawing/2014/main" id="{CC637D66-304D-4FE5-A3DA-76B9AD61C9A5}"/>
                </a:ext>
              </a:extLst>
            </p:cNvPr>
            <p:cNvSpPr/>
            <p:nvPr/>
          </p:nvSpPr>
          <p:spPr>
            <a:xfrm>
              <a:off x="918330" y="5462954"/>
              <a:ext cx="3102685" cy="8923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CB9308E-B591-404E-A668-48B221EF2964}"/>
                </a:ext>
              </a:extLst>
            </p:cNvPr>
            <p:cNvCxnSpPr/>
            <p:nvPr/>
          </p:nvCxnSpPr>
          <p:spPr>
            <a:xfrm>
              <a:off x="1031631" y="5978769"/>
              <a:ext cx="27197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FF6A15-4DBC-4822-9754-5CD66318C3FE}"/>
                </a:ext>
              </a:extLst>
            </p:cNvPr>
            <p:cNvSpPr txBox="1"/>
            <p:nvPr/>
          </p:nvSpPr>
          <p:spPr>
            <a:xfrm>
              <a:off x="1865666" y="5583803"/>
              <a:ext cx="1805354" cy="369332"/>
            </a:xfrm>
            <a:prstGeom prst="rect">
              <a:avLst/>
            </a:prstGeom>
            <a:noFill/>
          </p:spPr>
          <p:txBody>
            <a:bodyPr wrap="square" rtlCol="0">
              <a:spAutoFit/>
            </a:bodyPr>
            <a:lstStyle/>
            <a:p>
              <a:r>
                <a:rPr lang="en-US"/>
                <a:t>1 mile</a:t>
              </a:r>
            </a:p>
          </p:txBody>
        </p:sp>
      </p:grpSp>
      <p:sp>
        <p:nvSpPr>
          <p:cNvPr id="13" name="Title 1">
            <a:extLst>
              <a:ext uri="{FF2B5EF4-FFF2-40B4-BE49-F238E27FC236}">
                <a16:creationId xmlns:a16="http://schemas.microsoft.com/office/drawing/2014/main" id="{10897E14-4AC1-49E1-B711-08A7BFEF9D5A}"/>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Overlay of Downtowner Service Area in</a:t>
            </a:r>
          </a:p>
          <a:p>
            <a:r>
              <a:rPr lang="en-US" b="1">
                <a:latin typeface="Arial" panose="020B0604020202020204" pitchFamily="34" charset="0"/>
                <a:cs typeface="Arial" panose="020B0604020202020204" pitchFamily="34" charset="0"/>
              </a:rPr>
              <a:t>Plant City</a:t>
            </a:r>
          </a:p>
        </p:txBody>
      </p:sp>
    </p:spTree>
    <p:extLst>
      <p:ext uri="{BB962C8B-B14F-4D97-AF65-F5344CB8AC3E}">
        <p14:creationId xmlns:p14="http://schemas.microsoft.com/office/powerpoint/2010/main" val="3700759973"/>
      </p:ext>
    </p:extLst>
  </p:cSld>
  <p:clrMapOvr>
    <a:masterClrMapping/>
  </p:clrMapOvr>
  <mc:AlternateContent xmlns:mc="http://schemas.openxmlformats.org/markup-compatibility/2006" xmlns:p14="http://schemas.microsoft.com/office/powerpoint/2010/main">
    <mc:Choice Requires="p14">
      <p:transition spd="slow" p14:dur="2000" advTm="24707"/>
    </mc:Choice>
    <mc:Fallback xmlns="">
      <p:transition spd="slow" advTm="2470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6000" dirty="0">
                <a:latin typeface="Arial" panose="020B0604020202020204" pitchFamily="34" charset="0"/>
                <a:cs typeface="Arial" panose="020B0604020202020204" pitchFamily="34" charset="0"/>
              </a:rPr>
              <a:t>LIMITED STOP ROUTE ALTERNATIVES</a:t>
            </a:r>
            <a:endParaRPr lang="en-US" sz="54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normAutofit/>
          </a:bodyPr>
          <a:lstStyle/>
          <a:p>
            <a:r>
              <a:rPr lang="en-US" sz="3200" dirty="0">
                <a:solidFill>
                  <a:schemeClr val="bg1"/>
                </a:solidFill>
                <a:latin typeface="Arial" panose="020B0604020202020204" pitchFamily="34" charset="0"/>
                <a:cs typeface="Arial" panose="020B0604020202020204" pitchFamily="34" charset="0"/>
              </a:rPr>
              <a:t>PLANT CITY TRANSIT STUDY</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1590075386"/>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9D76686-AEF2-49E6-8300-AB2F6C080ADC}"/>
              </a:ext>
            </a:extLst>
          </p:cNvPr>
          <p:cNvPicPr>
            <a:picLocks noGrp="1" noChangeAspect="1"/>
          </p:cNvPicPr>
          <p:nvPr>
            <p:ph idx="1"/>
          </p:nvPr>
        </p:nvPicPr>
        <p:blipFill rotWithShape="1">
          <a:blip r:embed="rId3"/>
          <a:srcRect l="3286" t="1696" r="4194" b="1223"/>
          <a:stretch/>
        </p:blipFill>
        <p:spPr>
          <a:xfrm>
            <a:off x="1143000" y="302829"/>
            <a:ext cx="9818914" cy="6247790"/>
          </a:xfrm>
          <a:prstGeom prst="rect">
            <a:avLst/>
          </a:prstGeom>
        </p:spPr>
      </p:pic>
      <p:sp>
        <p:nvSpPr>
          <p:cNvPr id="4" name="TextBox 3">
            <a:extLst>
              <a:ext uri="{FF2B5EF4-FFF2-40B4-BE49-F238E27FC236}">
                <a16:creationId xmlns:a16="http://schemas.microsoft.com/office/drawing/2014/main" id="{CE4CBD56-6365-45AE-8CCF-F9D74F058A63}"/>
              </a:ext>
            </a:extLst>
          </p:cNvPr>
          <p:cNvSpPr txBox="1"/>
          <p:nvPr/>
        </p:nvSpPr>
        <p:spPr>
          <a:xfrm>
            <a:off x="2059912" y="5546689"/>
            <a:ext cx="813917" cy="276999"/>
          </a:xfrm>
          <a:prstGeom prst="rect">
            <a:avLst/>
          </a:prstGeom>
          <a:noFill/>
        </p:spPr>
        <p:txBody>
          <a:bodyPr wrap="square" rtlCol="0">
            <a:spAutoFit/>
          </a:bodyPr>
          <a:lstStyle/>
          <a:p>
            <a:pPr algn="r"/>
            <a:r>
              <a:rPr lang="en-US" sz="1200" dirty="0">
                <a:solidFill>
                  <a:srgbClr val="FF0000"/>
                </a:solidFill>
              </a:rPr>
              <a:t>Survey</a:t>
            </a:r>
          </a:p>
        </p:txBody>
      </p:sp>
      <p:cxnSp>
        <p:nvCxnSpPr>
          <p:cNvPr id="5" name="Straight Arrow Connector 4">
            <a:extLst>
              <a:ext uri="{FF2B5EF4-FFF2-40B4-BE49-F238E27FC236}">
                <a16:creationId xmlns:a16="http://schemas.microsoft.com/office/drawing/2014/main" id="{EFD13830-38BE-45E5-A57E-00332096C7B1}"/>
              </a:ext>
            </a:extLst>
          </p:cNvPr>
          <p:cNvCxnSpPr>
            <a:cxnSpLocks/>
            <a:stCxn id="4" idx="3"/>
          </p:cNvCxnSpPr>
          <p:nvPr/>
        </p:nvCxnSpPr>
        <p:spPr>
          <a:xfrm>
            <a:off x="2873829" y="5685189"/>
            <a:ext cx="341644" cy="183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01310"/>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CA11A78-D38C-4994-953F-F434EF5FCBCD}"/>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2D0DCE60-65CF-4042-B238-D3D487B8FC2B}"/>
              </a:ext>
            </a:extLst>
          </p:cNvPr>
          <p:cNvPicPr>
            <a:picLocks noChangeAspect="1"/>
          </p:cNvPicPr>
          <p:nvPr/>
        </p:nvPicPr>
        <p:blipFill rotWithShape="1">
          <a:blip r:embed="rId3"/>
          <a:srcRect l="1752" t="-676" r="785" b="676"/>
          <a:stretch/>
        </p:blipFill>
        <p:spPr>
          <a:xfrm>
            <a:off x="406383" y="507714"/>
            <a:ext cx="11379234" cy="5842571"/>
          </a:xfrm>
          <a:prstGeom prst="rect">
            <a:avLst/>
          </a:prstGeom>
        </p:spPr>
      </p:pic>
      <p:sp>
        <p:nvSpPr>
          <p:cNvPr id="5" name="TextBox 4">
            <a:extLst>
              <a:ext uri="{FF2B5EF4-FFF2-40B4-BE49-F238E27FC236}">
                <a16:creationId xmlns:a16="http://schemas.microsoft.com/office/drawing/2014/main" id="{96D36C1E-9BA8-4199-999F-B979E1219276}"/>
              </a:ext>
            </a:extLst>
          </p:cNvPr>
          <p:cNvSpPr txBox="1"/>
          <p:nvPr/>
        </p:nvSpPr>
        <p:spPr>
          <a:xfrm>
            <a:off x="769170" y="4618223"/>
            <a:ext cx="813917" cy="276999"/>
          </a:xfrm>
          <a:prstGeom prst="rect">
            <a:avLst/>
          </a:prstGeom>
          <a:noFill/>
        </p:spPr>
        <p:txBody>
          <a:bodyPr wrap="square" rtlCol="0">
            <a:spAutoFit/>
          </a:bodyPr>
          <a:lstStyle/>
          <a:p>
            <a:pPr algn="r"/>
            <a:r>
              <a:rPr lang="en-US" sz="1200" dirty="0">
                <a:solidFill>
                  <a:srgbClr val="FF0000"/>
                </a:solidFill>
              </a:rPr>
              <a:t>Survey</a:t>
            </a:r>
          </a:p>
        </p:txBody>
      </p:sp>
      <p:cxnSp>
        <p:nvCxnSpPr>
          <p:cNvPr id="8" name="Straight Arrow Connector 7">
            <a:extLst>
              <a:ext uri="{FF2B5EF4-FFF2-40B4-BE49-F238E27FC236}">
                <a16:creationId xmlns:a16="http://schemas.microsoft.com/office/drawing/2014/main" id="{BF0F44C3-E3D5-48FB-91B6-F151D499F890}"/>
              </a:ext>
            </a:extLst>
          </p:cNvPr>
          <p:cNvCxnSpPr>
            <a:cxnSpLocks/>
            <a:stCxn id="5" idx="3"/>
          </p:cNvCxnSpPr>
          <p:nvPr/>
        </p:nvCxnSpPr>
        <p:spPr>
          <a:xfrm>
            <a:off x="1583087" y="4756723"/>
            <a:ext cx="472272" cy="138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62073"/>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1143001" y="1070336"/>
            <a:ext cx="5199926" cy="1068708"/>
          </a:xfrm>
        </p:spPr>
        <p:txBody>
          <a:bodyPr>
            <a:normAutofit fontScale="90000"/>
          </a:bodyPr>
          <a:lstStyle/>
          <a:p>
            <a:r>
              <a:rPr lang="en-US" sz="4000" b="1" dirty="0">
                <a:latin typeface="Arial" panose="020B0604020202020204" pitchFamily="34" charset="0"/>
                <a:cs typeface="Arial" panose="020B0604020202020204" pitchFamily="34" charset="0"/>
              </a:rPr>
              <a:t>Transit Alternative Goals</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1143002" y="2226129"/>
            <a:ext cx="5084178" cy="3869871"/>
          </a:xfrm>
        </p:spPr>
        <p:txBody>
          <a:bodyPr>
            <a:normAutofit/>
          </a:bodyPr>
          <a:lstStyle/>
          <a:p>
            <a:pPr marL="502920" lvl="0" indent="-457200">
              <a:buFont typeface="+mj-lt"/>
              <a:buAutoNum type="arabicPeriod"/>
            </a:pPr>
            <a:r>
              <a:rPr lang="en-US" sz="2400" b="1" dirty="0">
                <a:latin typeface="Arial" panose="020B0604020202020204" pitchFamily="34" charset="0"/>
                <a:cs typeface="Arial" panose="020B0604020202020204" pitchFamily="34" charset="0"/>
              </a:rPr>
              <a:t>Implement useful and reliable service for people who need it most (Communities of Concern &amp; persons with disabilities)</a:t>
            </a:r>
          </a:p>
          <a:p>
            <a:pPr marL="502920" lvl="0" indent="-457200">
              <a:buFont typeface="+mj-lt"/>
              <a:buAutoNum type="arabicPeriod"/>
            </a:pPr>
            <a:r>
              <a:rPr lang="en-US" sz="2400" b="1" dirty="0">
                <a:latin typeface="Arial" panose="020B0604020202020204" pitchFamily="34" charset="0"/>
                <a:cs typeface="Arial" panose="020B0604020202020204" pitchFamily="34" charset="0"/>
              </a:rPr>
              <a:t>Use transit to incentivize development downtown</a:t>
            </a:r>
          </a:p>
          <a:p>
            <a:pPr marL="502920" lvl="0" indent="-457200">
              <a:buFont typeface="+mj-lt"/>
              <a:buAutoNum type="arabicPeriod"/>
            </a:pPr>
            <a:r>
              <a:rPr lang="en-US" sz="2400" b="1" dirty="0">
                <a:latin typeface="Arial" panose="020B0604020202020204" pitchFamily="34" charset="0"/>
                <a:cs typeface="Arial" panose="020B0604020202020204" pitchFamily="34" charset="0"/>
              </a:rPr>
              <a:t>Connect Plant City to Tampa and Lakeland/Polk County with transit</a:t>
            </a:r>
          </a:p>
        </p:txBody>
      </p:sp>
      <p:pic>
        <p:nvPicPr>
          <p:cNvPr id="5" name="Picture 4" descr="A person standing in front of a bus&#10;&#10;Description automatically generated">
            <a:extLst>
              <a:ext uri="{FF2B5EF4-FFF2-40B4-BE49-F238E27FC236}">
                <a16:creationId xmlns:a16="http://schemas.microsoft.com/office/drawing/2014/main" id="{6BCE4F3D-D7D3-4850-ACD8-C6FFF8DA0D1A}"/>
              </a:ext>
            </a:extLst>
          </p:cNvPr>
          <p:cNvPicPr>
            <a:picLocks noChangeAspect="1"/>
          </p:cNvPicPr>
          <p:nvPr/>
        </p:nvPicPr>
        <p:blipFill rotWithShape="1">
          <a:blip r:embed="rId3"/>
          <a:srcRect l="13621" r="7239" b="1"/>
          <a:stretch/>
        </p:blipFill>
        <p:spPr>
          <a:xfrm>
            <a:off x="6636743" y="1238487"/>
            <a:ext cx="4741120" cy="4493060"/>
          </a:xfrm>
          <a:prstGeom prst="rect">
            <a:avLst/>
          </a:prstGeom>
        </p:spPr>
      </p:pic>
    </p:spTree>
    <p:extLst>
      <p:ext uri="{BB962C8B-B14F-4D97-AF65-F5344CB8AC3E}">
        <p14:creationId xmlns:p14="http://schemas.microsoft.com/office/powerpoint/2010/main" val="1750261452"/>
      </p:ext>
    </p:extLst>
  </p:cSld>
  <p:clrMapOvr>
    <a:masterClrMapping/>
  </p:clrMapOvr>
  <mc:AlternateContent xmlns:mc="http://schemas.openxmlformats.org/markup-compatibility/2006" xmlns:p14="http://schemas.microsoft.com/office/powerpoint/2010/main">
    <mc:Choice Requires="p14">
      <p:transition spd="slow" p14:dur="2000" advTm="27340"/>
    </mc:Choice>
    <mc:Fallback xmlns="">
      <p:transition spd="slow" advTm="2734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7" y="609600"/>
            <a:ext cx="10798101" cy="1356360"/>
          </a:xfrm>
        </p:spPr>
        <p:txBody>
          <a:bodyPr>
            <a:normAutofit/>
          </a:bodyPr>
          <a:lstStyle/>
          <a:p>
            <a:r>
              <a:rPr lang="en-US" b="1">
                <a:latin typeface="Arial" panose="020B0604020202020204" pitchFamily="34" charset="0"/>
                <a:cs typeface="Arial" panose="020B0604020202020204" pitchFamily="34" charset="0"/>
              </a:rPr>
              <a:t>Assumptions</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3" y="2057400"/>
            <a:ext cx="9068308" cy="4038600"/>
          </a:xfrm>
        </p:spPr>
        <p:txBody>
          <a:bodyPr vert="horz" lIns="91440" tIns="45720" rIns="91440" bIns="45720" rtlCol="0" anchor="t">
            <a:noAutofit/>
          </a:bodyPr>
          <a:lstStyle/>
          <a:p>
            <a:pPr marL="285750" indent="-285750"/>
            <a:r>
              <a:rPr lang="en-US" sz="2400" b="1" dirty="0">
                <a:solidFill>
                  <a:srgbClr val="4472C4"/>
                </a:solidFill>
                <a:latin typeface="Arial" panose="020B0604020202020204" pitchFamily="34" charset="0"/>
                <a:cs typeface="Arial" panose="020B0604020202020204" pitchFamily="34" charset="0"/>
              </a:rPr>
              <a:t>$600K capital cost for each new bus</a:t>
            </a:r>
          </a:p>
          <a:p>
            <a:pPr marL="285750" indent="-285750"/>
            <a:r>
              <a:rPr lang="en-US" sz="2400" b="1" dirty="0">
                <a:solidFill>
                  <a:srgbClr val="4472C4"/>
                </a:solidFill>
                <a:latin typeface="Arial"/>
                <a:cs typeface="Arial"/>
              </a:rPr>
              <a:t>Each route would require 2 buses</a:t>
            </a:r>
          </a:p>
          <a:p>
            <a:pPr marL="285750" indent="-285750"/>
            <a:r>
              <a:rPr lang="en-US" sz="2400" b="1" dirty="0">
                <a:solidFill>
                  <a:srgbClr val="4472C4"/>
                </a:solidFill>
                <a:latin typeface="Arial" panose="020B0604020202020204" pitchFamily="34" charset="0"/>
                <a:cs typeface="Arial" panose="020B0604020202020204" pitchFamily="34" charset="0"/>
              </a:rPr>
              <a:t>Operates Monday – Friday </a:t>
            </a:r>
          </a:p>
          <a:p>
            <a:pPr marL="514350" lvl="1" indent="-285750"/>
            <a:r>
              <a:rPr lang="en-US" b="1" dirty="0">
                <a:solidFill>
                  <a:srgbClr val="4472C4"/>
                </a:solidFill>
                <a:latin typeface="Arial" panose="020B0604020202020204" pitchFamily="34" charset="0"/>
                <a:cs typeface="Arial" panose="020B0604020202020204" pitchFamily="34" charset="0"/>
              </a:rPr>
              <a:t>6:00 am to 8:00 pm</a:t>
            </a:r>
          </a:p>
          <a:p>
            <a:pPr marL="285750" indent="-285750"/>
            <a:r>
              <a:rPr lang="en-US" b="1" dirty="0">
                <a:solidFill>
                  <a:srgbClr val="4472C4"/>
                </a:solidFill>
                <a:latin typeface="Arial" panose="020B0604020202020204" pitchFamily="34" charset="0"/>
                <a:cs typeface="Arial" panose="020B0604020202020204" pitchFamily="34" charset="0"/>
              </a:rPr>
              <a:t>Sat/Sun</a:t>
            </a:r>
          </a:p>
          <a:p>
            <a:pPr marL="514350" lvl="1" indent="-285750"/>
            <a:r>
              <a:rPr lang="en-US" b="1" dirty="0">
                <a:solidFill>
                  <a:srgbClr val="4472C4"/>
                </a:solidFill>
                <a:latin typeface="Arial" panose="020B0604020202020204" pitchFamily="34" charset="0"/>
                <a:cs typeface="Arial" panose="020B0604020202020204" pitchFamily="34" charset="0"/>
              </a:rPr>
              <a:t>10:00 am to 8:00 pm</a:t>
            </a:r>
          </a:p>
          <a:p>
            <a:pPr marL="45720" indent="0">
              <a:buNone/>
            </a:pPr>
            <a:r>
              <a:rPr lang="en-US" sz="1800" dirty="0">
                <a:latin typeface="+mn-lt"/>
              </a:rPr>
              <a:t>Note: All costs are planning-level cost estimates. Any route will require more in-depth analysis by HART staff for more detailed cost estimates.</a:t>
            </a:r>
          </a:p>
        </p:txBody>
      </p:sp>
    </p:spTree>
    <p:extLst>
      <p:ext uri="{BB962C8B-B14F-4D97-AF65-F5344CB8AC3E}">
        <p14:creationId xmlns:p14="http://schemas.microsoft.com/office/powerpoint/2010/main" val="761293266"/>
      </p:ext>
    </p:extLst>
  </p:cSld>
  <p:clrMapOvr>
    <a:masterClrMapping/>
  </p:clrMapOvr>
  <mc:AlternateContent xmlns:mc="http://schemas.openxmlformats.org/markup-compatibility/2006" xmlns:p14="http://schemas.microsoft.com/office/powerpoint/2010/main">
    <mc:Choice Requires="p14">
      <p:transition spd="slow" p14:dur="2000" advTm="31890"/>
    </mc:Choice>
    <mc:Fallback xmlns="">
      <p:transition spd="slow" advTm="3189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1660FD-DE5D-4F3A-99CB-04483FC6435A}"/>
              </a:ext>
            </a:extLst>
          </p:cNvPr>
          <p:cNvPicPr>
            <a:picLocks noChangeAspect="1"/>
          </p:cNvPicPr>
          <p:nvPr/>
        </p:nvPicPr>
        <p:blipFill rotWithShape="1">
          <a:blip r:embed="rId3"/>
          <a:srcRect l="25000" t="14890" r="1071" b="11012"/>
          <a:stretch/>
        </p:blipFill>
        <p:spPr>
          <a:xfrm>
            <a:off x="241234" y="261256"/>
            <a:ext cx="11689472" cy="6346373"/>
          </a:xfrm>
          <a:prstGeom prst="rect">
            <a:avLst/>
          </a:prstGeom>
        </p:spPr>
      </p:pic>
      <p:sp>
        <p:nvSpPr>
          <p:cNvPr id="8" name="TextBox 7">
            <a:extLst>
              <a:ext uri="{FF2B5EF4-FFF2-40B4-BE49-F238E27FC236}">
                <a16:creationId xmlns:a16="http://schemas.microsoft.com/office/drawing/2014/main" id="{E4F5C7B2-A2F1-49B5-9FBC-6D7DD208F13A}"/>
              </a:ext>
            </a:extLst>
          </p:cNvPr>
          <p:cNvSpPr txBox="1"/>
          <p:nvPr/>
        </p:nvSpPr>
        <p:spPr>
          <a:xfrm>
            <a:off x="10582550" y="1781294"/>
            <a:ext cx="1368216" cy="369332"/>
          </a:xfrm>
          <a:prstGeom prst="rect">
            <a:avLst/>
          </a:prstGeom>
          <a:noFill/>
        </p:spPr>
        <p:txBody>
          <a:bodyPr wrap="square" rtlCol="0">
            <a:spAutoFit/>
          </a:bodyPr>
          <a:lstStyle/>
          <a:p>
            <a:r>
              <a:rPr lang="en-US" b="1">
                <a:solidFill>
                  <a:schemeClr val="accent1">
                    <a:lumMod val="50000"/>
                  </a:schemeClr>
                </a:solidFill>
              </a:rPr>
              <a:t>Plant City</a:t>
            </a:r>
          </a:p>
        </p:txBody>
      </p:sp>
      <p:sp>
        <p:nvSpPr>
          <p:cNvPr id="9" name="TextBox 8">
            <a:extLst>
              <a:ext uri="{FF2B5EF4-FFF2-40B4-BE49-F238E27FC236}">
                <a16:creationId xmlns:a16="http://schemas.microsoft.com/office/drawing/2014/main" id="{3F4EF5A0-9A3C-451C-8503-1B0863AF095D}"/>
              </a:ext>
            </a:extLst>
          </p:cNvPr>
          <p:cNvSpPr txBox="1"/>
          <p:nvPr/>
        </p:nvSpPr>
        <p:spPr>
          <a:xfrm>
            <a:off x="276020" y="4120216"/>
            <a:ext cx="1400363" cy="646331"/>
          </a:xfrm>
          <a:prstGeom prst="rect">
            <a:avLst/>
          </a:prstGeom>
          <a:noFill/>
        </p:spPr>
        <p:txBody>
          <a:bodyPr wrap="square" rtlCol="0">
            <a:spAutoFit/>
          </a:bodyPr>
          <a:lstStyle/>
          <a:p>
            <a:pPr algn="ctr"/>
            <a:r>
              <a:rPr lang="en-US" b="1">
                <a:solidFill>
                  <a:schemeClr val="accent1">
                    <a:lumMod val="50000"/>
                  </a:schemeClr>
                </a:solidFill>
              </a:rPr>
              <a:t>Downtown Tampa</a:t>
            </a:r>
          </a:p>
        </p:txBody>
      </p:sp>
      <p:sp>
        <p:nvSpPr>
          <p:cNvPr id="6" name="Title 1">
            <a:extLst>
              <a:ext uri="{FF2B5EF4-FFF2-40B4-BE49-F238E27FC236}">
                <a16:creationId xmlns:a16="http://schemas.microsoft.com/office/drawing/2014/main" id="{1957F8A7-2794-46AC-BED8-6402CF98F2DD}"/>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Route 28X</a:t>
            </a:r>
          </a:p>
          <a:p>
            <a:r>
              <a:rPr lang="en-US" b="1">
                <a:latin typeface="Arial" panose="020B0604020202020204" pitchFamily="34" charset="0"/>
                <a:cs typeface="Arial" panose="020B0604020202020204" pitchFamily="34" charset="0"/>
              </a:rPr>
              <a:t>(Previous Service)</a:t>
            </a:r>
          </a:p>
        </p:txBody>
      </p:sp>
    </p:spTree>
    <p:extLst>
      <p:ext uri="{BB962C8B-B14F-4D97-AF65-F5344CB8AC3E}">
        <p14:creationId xmlns:p14="http://schemas.microsoft.com/office/powerpoint/2010/main" val="2586131288"/>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1660FD-DE5D-4F3A-99CB-04483FC6435A}"/>
              </a:ext>
            </a:extLst>
          </p:cNvPr>
          <p:cNvPicPr>
            <a:picLocks noChangeAspect="1"/>
          </p:cNvPicPr>
          <p:nvPr/>
        </p:nvPicPr>
        <p:blipFill rotWithShape="1">
          <a:blip r:embed="rId3">
            <a:alphaModFix amt="70000"/>
          </a:blip>
          <a:srcRect l="25000" t="14890" r="1071" b="11012"/>
          <a:stretch/>
        </p:blipFill>
        <p:spPr>
          <a:xfrm>
            <a:off x="241234" y="261256"/>
            <a:ext cx="11689472" cy="6346373"/>
          </a:xfrm>
          <a:prstGeom prst="rect">
            <a:avLst/>
          </a:prstGeom>
        </p:spPr>
      </p:pic>
      <p:sp>
        <p:nvSpPr>
          <p:cNvPr id="8" name="TextBox 7">
            <a:extLst>
              <a:ext uri="{FF2B5EF4-FFF2-40B4-BE49-F238E27FC236}">
                <a16:creationId xmlns:a16="http://schemas.microsoft.com/office/drawing/2014/main" id="{E4F5C7B2-A2F1-49B5-9FBC-6D7DD208F13A}"/>
              </a:ext>
            </a:extLst>
          </p:cNvPr>
          <p:cNvSpPr txBox="1"/>
          <p:nvPr/>
        </p:nvSpPr>
        <p:spPr>
          <a:xfrm>
            <a:off x="10582550" y="1781294"/>
            <a:ext cx="1368216" cy="369332"/>
          </a:xfrm>
          <a:prstGeom prst="rect">
            <a:avLst/>
          </a:prstGeom>
          <a:noFill/>
        </p:spPr>
        <p:txBody>
          <a:bodyPr wrap="square" rtlCol="0">
            <a:spAutoFit/>
          </a:bodyPr>
          <a:lstStyle/>
          <a:p>
            <a:r>
              <a:rPr lang="en-US" b="1">
                <a:solidFill>
                  <a:schemeClr val="bg2">
                    <a:lumMod val="75000"/>
                  </a:schemeClr>
                </a:solidFill>
              </a:rPr>
              <a:t>Plant City</a:t>
            </a:r>
          </a:p>
        </p:txBody>
      </p:sp>
      <p:sp>
        <p:nvSpPr>
          <p:cNvPr id="9" name="TextBox 8">
            <a:extLst>
              <a:ext uri="{FF2B5EF4-FFF2-40B4-BE49-F238E27FC236}">
                <a16:creationId xmlns:a16="http://schemas.microsoft.com/office/drawing/2014/main" id="{3F4EF5A0-9A3C-451C-8503-1B0863AF095D}"/>
              </a:ext>
            </a:extLst>
          </p:cNvPr>
          <p:cNvSpPr txBox="1"/>
          <p:nvPr/>
        </p:nvSpPr>
        <p:spPr>
          <a:xfrm>
            <a:off x="276020" y="4120216"/>
            <a:ext cx="1400363" cy="646331"/>
          </a:xfrm>
          <a:prstGeom prst="rect">
            <a:avLst/>
          </a:prstGeom>
          <a:noFill/>
        </p:spPr>
        <p:txBody>
          <a:bodyPr wrap="square" rtlCol="0">
            <a:spAutoFit/>
          </a:bodyPr>
          <a:lstStyle/>
          <a:p>
            <a:pPr algn="ctr"/>
            <a:r>
              <a:rPr lang="en-US" b="1">
                <a:solidFill>
                  <a:schemeClr val="bg2">
                    <a:lumMod val="75000"/>
                  </a:schemeClr>
                </a:solidFill>
              </a:rPr>
              <a:t>Downtown Tampa</a:t>
            </a:r>
          </a:p>
        </p:txBody>
      </p:sp>
      <p:graphicFrame>
        <p:nvGraphicFramePr>
          <p:cNvPr id="15" name="Table 4">
            <a:extLst>
              <a:ext uri="{FF2B5EF4-FFF2-40B4-BE49-F238E27FC236}">
                <a16:creationId xmlns:a16="http://schemas.microsoft.com/office/drawing/2014/main" id="{9C0CD5F8-2841-424A-BD39-042D95CD9371}"/>
              </a:ext>
            </a:extLst>
          </p:cNvPr>
          <p:cNvGraphicFramePr>
            <a:graphicFrameLocks/>
          </p:cNvGraphicFramePr>
          <p:nvPr>
            <p:extLst>
              <p:ext uri="{D42A27DB-BD31-4B8C-83A1-F6EECF244321}">
                <p14:modId xmlns:p14="http://schemas.microsoft.com/office/powerpoint/2010/main" val="3797797420"/>
              </p:ext>
            </p:extLst>
          </p:nvPr>
        </p:nvGraphicFramePr>
        <p:xfrm>
          <a:off x="3212494" y="2078583"/>
          <a:ext cx="4861649" cy="3893202"/>
        </p:xfrm>
        <a:graphic>
          <a:graphicData uri="http://schemas.openxmlformats.org/drawingml/2006/table">
            <a:tbl>
              <a:tblPr firstRow="1" bandRow="1">
                <a:tableStyleId>{5C22544A-7EE6-4342-B048-85BDC9FD1C3A}</a:tableStyleId>
              </a:tblPr>
              <a:tblGrid>
                <a:gridCol w="3294796">
                  <a:extLst>
                    <a:ext uri="{9D8B030D-6E8A-4147-A177-3AD203B41FA5}">
                      <a16:colId xmlns:a16="http://schemas.microsoft.com/office/drawing/2014/main" val="1920548756"/>
                    </a:ext>
                  </a:extLst>
                </a:gridCol>
                <a:gridCol w="1566853">
                  <a:extLst>
                    <a:ext uri="{9D8B030D-6E8A-4147-A177-3AD203B41FA5}">
                      <a16:colId xmlns:a16="http://schemas.microsoft.com/office/drawing/2014/main" val="3729602442"/>
                    </a:ext>
                  </a:extLst>
                </a:gridCol>
              </a:tblGrid>
              <a:tr h="327042">
                <a:tc>
                  <a:txBody>
                    <a:bodyPr/>
                    <a:lstStyle/>
                    <a:p>
                      <a:r>
                        <a:rPr lang="en-US" sz="1200" dirty="0"/>
                        <a:t>Performance Measures</a:t>
                      </a:r>
                    </a:p>
                  </a:txBody>
                  <a:tcPr anchor="ctr"/>
                </a:tc>
                <a:tc>
                  <a:txBody>
                    <a:bodyPr/>
                    <a:lstStyle/>
                    <a:p>
                      <a:pPr algn="ctr"/>
                      <a:endParaRPr lang="en-US" sz="1200"/>
                    </a:p>
                  </a:txBody>
                  <a:tcPr anchor="ctr"/>
                </a:tc>
                <a:extLst>
                  <a:ext uri="{0D108BD9-81ED-4DB2-BD59-A6C34878D82A}">
                    <a16:rowId xmlns:a16="http://schemas.microsoft.com/office/drawing/2014/main" val="31877922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Operating Cost</a:t>
                      </a:r>
                    </a:p>
                  </a:txBody>
                  <a:tcPr anchor="ctr"/>
                </a:tc>
                <a:tc>
                  <a:txBody>
                    <a:bodyPr/>
                    <a:lstStyle/>
                    <a:p>
                      <a:pPr algn="ctr"/>
                      <a:r>
                        <a:rPr lang="en-US" sz="1200" dirty="0"/>
                        <a:t>$950K-1.25M</a:t>
                      </a:r>
                    </a:p>
                  </a:txBody>
                  <a:tcPr anchor="ctr"/>
                </a:tc>
                <a:extLst>
                  <a:ext uri="{0D108BD9-81ED-4DB2-BD59-A6C34878D82A}">
                    <a16:rowId xmlns:a16="http://schemas.microsoft.com/office/drawing/2014/main" val="1666023847"/>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Cost per Day</a:t>
                      </a:r>
                    </a:p>
                  </a:txBody>
                  <a:tcPr anchor="ctr"/>
                </a:tc>
                <a:tc>
                  <a:txBody>
                    <a:bodyPr/>
                    <a:lstStyle/>
                    <a:p>
                      <a:pPr algn="ctr"/>
                      <a:r>
                        <a:rPr lang="en-US" sz="1200" dirty="0"/>
                        <a:t>Weekday: $3,000</a:t>
                      </a:r>
                    </a:p>
                    <a:p>
                      <a:pPr algn="ctr"/>
                      <a:r>
                        <a:rPr lang="en-US" sz="1200" dirty="0"/>
                        <a:t>Sat/Sun: $2,228</a:t>
                      </a:r>
                    </a:p>
                  </a:txBody>
                  <a:tcPr anchor="ctr"/>
                </a:tc>
                <a:extLst>
                  <a:ext uri="{0D108BD9-81ED-4DB2-BD59-A6C34878D82A}">
                    <a16:rowId xmlns:a16="http://schemas.microsoft.com/office/drawing/2014/main" val="1409551280"/>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Frequency</a:t>
                      </a:r>
                    </a:p>
                  </a:txBody>
                  <a:tcPr anchor="ctr"/>
                </a:tc>
                <a:tc>
                  <a:txBody>
                    <a:bodyPr/>
                    <a:lstStyle/>
                    <a:p>
                      <a:pPr algn="ctr"/>
                      <a:r>
                        <a:rPr lang="en-US" sz="1200" dirty="0"/>
                        <a:t>45 min</a:t>
                      </a:r>
                    </a:p>
                  </a:txBody>
                  <a:tcPr anchor="ctr"/>
                </a:tc>
                <a:extLst>
                  <a:ext uri="{0D108BD9-81ED-4DB2-BD59-A6C34878D82A}">
                    <a16:rowId xmlns:a16="http://schemas.microsoft.com/office/drawing/2014/main" val="1329225943"/>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Travel Time (one way)</a:t>
                      </a:r>
                    </a:p>
                  </a:txBody>
                  <a:tcPr anchor="ctr"/>
                </a:tc>
                <a:tc>
                  <a:txBody>
                    <a:bodyPr/>
                    <a:lstStyle/>
                    <a:p>
                      <a:pPr algn="ctr"/>
                      <a:r>
                        <a:rPr lang="en-US" sz="1200" dirty="0"/>
                        <a:t>45 min</a:t>
                      </a:r>
                    </a:p>
                  </a:txBody>
                  <a:tcPr anchor="ctr"/>
                </a:tc>
                <a:extLst>
                  <a:ext uri="{0D108BD9-81ED-4DB2-BD59-A6C34878D82A}">
                    <a16:rowId xmlns:a16="http://schemas.microsoft.com/office/drawing/2014/main" val="2982575255"/>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53.6 miles</a:t>
                      </a:r>
                    </a:p>
                  </a:txBody>
                  <a:tcPr anchor="ctr"/>
                </a:tc>
                <a:extLst>
                  <a:ext uri="{0D108BD9-81ED-4DB2-BD59-A6C34878D82A}">
                    <a16:rowId xmlns:a16="http://schemas.microsoft.com/office/drawing/2014/main" val="4193095197"/>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Transfers to get to Downtown Tampa</a:t>
                      </a:r>
                    </a:p>
                  </a:txBody>
                  <a:tcPr anchor="ctr"/>
                </a:tc>
                <a:tc>
                  <a:txBody>
                    <a:bodyPr/>
                    <a:lstStyle/>
                    <a:p>
                      <a:pPr algn="ctr"/>
                      <a:r>
                        <a:rPr lang="en-US" sz="1200" dirty="0"/>
                        <a:t>0</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 of people within ½ mile</a:t>
                      </a:r>
                    </a:p>
                  </a:txBody>
                  <a:tcPr anchor="ctr"/>
                </a:tc>
                <a:tc>
                  <a:txBody>
                    <a:bodyPr/>
                    <a:lstStyle/>
                    <a:p>
                      <a:pPr algn="ctr"/>
                      <a:r>
                        <a:rPr lang="en-US" sz="1200" dirty="0"/>
                        <a:t>44,596</a:t>
                      </a:r>
                    </a:p>
                  </a:txBody>
                  <a:tcPr anchor="ctr"/>
                </a:tc>
                <a:extLst>
                  <a:ext uri="{0D108BD9-81ED-4DB2-BD59-A6C34878D82A}">
                    <a16:rowId xmlns:a16="http://schemas.microsoft.com/office/drawing/2014/main" val="3570715880"/>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jobs within ½ mile</a:t>
                      </a:r>
                    </a:p>
                  </a:txBody>
                  <a:tcPr anchor="ctr"/>
                </a:tc>
                <a:tc>
                  <a:txBody>
                    <a:bodyPr/>
                    <a:lstStyle/>
                    <a:p>
                      <a:pPr algn="ctr"/>
                      <a:r>
                        <a:rPr lang="en-US" sz="1200" dirty="0"/>
                        <a:t>104,602</a:t>
                      </a:r>
                    </a:p>
                  </a:txBody>
                  <a:tcPr anchor="ctr"/>
                </a:tc>
                <a:extLst>
                  <a:ext uri="{0D108BD9-81ED-4DB2-BD59-A6C34878D82A}">
                    <a16:rowId xmlns:a16="http://schemas.microsoft.com/office/drawing/2014/main" val="168334394"/>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in poverty within ½ mile</a:t>
                      </a:r>
                    </a:p>
                  </a:txBody>
                  <a:tcPr anchor="ctr"/>
                </a:tc>
                <a:tc>
                  <a:txBody>
                    <a:bodyPr/>
                    <a:lstStyle/>
                    <a:p>
                      <a:pPr algn="ctr"/>
                      <a:r>
                        <a:rPr lang="en-US" sz="1200" dirty="0"/>
                        <a:t>20.6%</a:t>
                      </a:r>
                    </a:p>
                  </a:txBody>
                  <a:tcPr anchor="ctr"/>
                </a:tc>
                <a:extLst>
                  <a:ext uri="{0D108BD9-81ED-4DB2-BD59-A6C34878D82A}">
                    <a16:rowId xmlns:a16="http://schemas.microsoft.com/office/drawing/2014/main" val="428915192"/>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minority within ½ mile</a:t>
                      </a:r>
                    </a:p>
                  </a:txBody>
                  <a:tcPr anchor="ctr"/>
                </a:tc>
                <a:tc>
                  <a:txBody>
                    <a:bodyPr/>
                    <a:lstStyle/>
                    <a:p>
                      <a:pPr algn="ctr"/>
                      <a:r>
                        <a:rPr lang="en-US" sz="1200" dirty="0"/>
                        <a:t>55%</a:t>
                      </a:r>
                    </a:p>
                  </a:txBody>
                  <a:tcPr anchor="ctr"/>
                </a:tc>
                <a:extLst>
                  <a:ext uri="{0D108BD9-81ED-4DB2-BD59-A6C34878D82A}">
                    <a16:rowId xmlns:a16="http://schemas.microsoft.com/office/drawing/2014/main" val="1930221681"/>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seniors within ½ mile</a:t>
                      </a:r>
                    </a:p>
                  </a:txBody>
                  <a:tcPr anchor="ctr"/>
                </a:tc>
                <a:tc>
                  <a:txBody>
                    <a:bodyPr/>
                    <a:lstStyle/>
                    <a:p>
                      <a:pPr algn="ctr"/>
                      <a:r>
                        <a:rPr lang="en-US" sz="1200" dirty="0"/>
                        <a:t>10.1%</a:t>
                      </a:r>
                    </a:p>
                  </a:txBody>
                  <a:tcPr anchor="ctr"/>
                </a:tc>
                <a:extLst>
                  <a:ext uri="{0D108BD9-81ED-4DB2-BD59-A6C34878D82A}">
                    <a16:rowId xmlns:a16="http://schemas.microsoft.com/office/drawing/2014/main" val="3869296647"/>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 no vehicles within ½ mile</a:t>
                      </a:r>
                    </a:p>
                  </a:txBody>
                  <a:tcPr anchor="ctr"/>
                </a:tc>
                <a:tc>
                  <a:txBody>
                    <a:bodyPr/>
                    <a:lstStyle/>
                    <a:p>
                      <a:pPr algn="ctr"/>
                      <a:r>
                        <a:rPr lang="en-US" sz="1200" dirty="0"/>
                        <a:t>9.9%</a:t>
                      </a:r>
                    </a:p>
                  </a:txBody>
                  <a:tcPr anchor="ctr"/>
                </a:tc>
                <a:extLst>
                  <a:ext uri="{0D108BD9-81ED-4DB2-BD59-A6C34878D82A}">
                    <a16:rowId xmlns:a16="http://schemas.microsoft.com/office/drawing/2014/main" val="1402204935"/>
                  </a:ext>
                </a:extLst>
              </a:tr>
            </a:tbl>
          </a:graphicData>
        </a:graphic>
      </p:graphicFrame>
      <p:sp>
        <p:nvSpPr>
          <p:cNvPr id="10" name="Title 1">
            <a:extLst>
              <a:ext uri="{FF2B5EF4-FFF2-40B4-BE49-F238E27FC236}">
                <a16:creationId xmlns:a16="http://schemas.microsoft.com/office/drawing/2014/main" id="{DFE3BB0D-C5BC-49B3-A0B8-6975200DF266}"/>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Route 28X</a:t>
            </a:r>
          </a:p>
          <a:p>
            <a:r>
              <a:rPr lang="en-US" b="1">
                <a:latin typeface="Arial" panose="020B0604020202020204" pitchFamily="34" charset="0"/>
                <a:cs typeface="Arial" panose="020B0604020202020204" pitchFamily="34" charset="0"/>
              </a:rPr>
              <a:t>(Previous Service)</a:t>
            </a:r>
          </a:p>
        </p:txBody>
      </p:sp>
      <p:sp>
        <p:nvSpPr>
          <p:cNvPr id="2" name="Rectangle 1">
            <a:extLst>
              <a:ext uri="{FF2B5EF4-FFF2-40B4-BE49-F238E27FC236}">
                <a16:creationId xmlns:a16="http://schemas.microsoft.com/office/drawing/2014/main" id="{ADE16220-2689-4CE1-B9CA-1FBB4FCA366B}"/>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
        <p:nvSpPr>
          <p:cNvPr id="3" name="Rectangle 2">
            <a:extLst>
              <a:ext uri="{FF2B5EF4-FFF2-40B4-BE49-F238E27FC236}">
                <a16:creationId xmlns:a16="http://schemas.microsoft.com/office/drawing/2014/main" id="{88979D3C-A3E7-478C-93CB-A3E3C14663DF}"/>
              </a:ext>
            </a:extLst>
          </p:cNvPr>
          <p:cNvSpPr/>
          <p:nvPr/>
        </p:nvSpPr>
        <p:spPr>
          <a:xfrm>
            <a:off x="2563926" y="6084409"/>
            <a:ext cx="6096000" cy="523220"/>
          </a:xfrm>
          <a:prstGeom prst="rect">
            <a:avLst/>
          </a:prstGeom>
        </p:spPr>
        <p:txBody>
          <a:bodyPr>
            <a:spAutoFit/>
          </a:bodyPr>
          <a:lstStyle/>
          <a:p>
            <a:pPr marL="45720" indent="0">
              <a:buNone/>
            </a:pPr>
            <a:r>
              <a:rPr lang="en-US" sz="1400"/>
              <a:t>Note: All costs are planning-level cost estimates. Any route will require more in-depth analysis by HART staff for more detailed cost estimates.</a:t>
            </a:r>
          </a:p>
        </p:txBody>
      </p:sp>
    </p:spTree>
    <p:extLst>
      <p:ext uri="{BB962C8B-B14F-4D97-AF65-F5344CB8AC3E}">
        <p14:creationId xmlns:p14="http://schemas.microsoft.com/office/powerpoint/2010/main" val="2245687663"/>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51F0B-0336-465D-BE69-7C0741DA605A}"/>
              </a:ext>
            </a:extLst>
          </p:cNvPr>
          <p:cNvPicPr>
            <a:picLocks noChangeAspect="1"/>
          </p:cNvPicPr>
          <p:nvPr/>
        </p:nvPicPr>
        <p:blipFill rotWithShape="1">
          <a:blip r:embed="rId3"/>
          <a:srcRect b="3507"/>
          <a:stretch/>
        </p:blipFill>
        <p:spPr>
          <a:xfrm>
            <a:off x="281355" y="283028"/>
            <a:ext cx="11629290" cy="6313716"/>
          </a:xfrm>
          <a:prstGeom prst="rect">
            <a:avLst/>
          </a:prstGeom>
        </p:spPr>
      </p:pic>
      <p:sp>
        <p:nvSpPr>
          <p:cNvPr id="8" name="TextBox 7">
            <a:extLst>
              <a:ext uri="{FF2B5EF4-FFF2-40B4-BE49-F238E27FC236}">
                <a16:creationId xmlns:a16="http://schemas.microsoft.com/office/drawing/2014/main" id="{E4F5C7B2-A2F1-49B5-9FBC-6D7DD208F13A}"/>
              </a:ext>
            </a:extLst>
          </p:cNvPr>
          <p:cNvSpPr txBox="1"/>
          <p:nvPr/>
        </p:nvSpPr>
        <p:spPr>
          <a:xfrm>
            <a:off x="10556704" y="1781294"/>
            <a:ext cx="1368216" cy="369332"/>
          </a:xfrm>
          <a:prstGeom prst="rect">
            <a:avLst/>
          </a:prstGeom>
          <a:noFill/>
        </p:spPr>
        <p:txBody>
          <a:bodyPr wrap="square" rtlCol="0">
            <a:spAutoFit/>
          </a:bodyPr>
          <a:lstStyle/>
          <a:p>
            <a:r>
              <a:rPr lang="en-US" b="1" dirty="0">
                <a:solidFill>
                  <a:schemeClr val="accent1">
                    <a:lumMod val="50000"/>
                  </a:schemeClr>
                </a:solidFill>
              </a:rPr>
              <a:t>Plant City</a:t>
            </a:r>
          </a:p>
        </p:txBody>
      </p:sp>
      <p:sp>
        <p:nvSpPr>
          <p:cNvPr id="9" name="TextBox 8">
            <a:extLst>
              <a:ext uri="{FF2B5EF4-FFF2-40B4-BE49-F238E27FC236}">
                <a16:creationId xmlns:a16="http://schemas.microsoft.com/office/drawing/2014/main" id="{3F4EF5A0-9A3C-451C-8503-1B0863AF095D}"/>
              </a:ext>
            </a:extLst>
          </p:cNvPr>
          <p:cNvSpPr txBox="1"/>
          <p:nvPr/>
        </p:nvSpPr>
        <p:spPr>
          <a:xfrm>
            <a:off x="597041" y="4568875"/>
            <a:ext cx="1400363" cy="646331"/>
          </a:xfrm>
          <a:prstGeom prst="rect">
            <a:avLst/>
          </a:prstGeom>
          <a:noFill/>
        </p:spPr>
        <p:txBody>
          <a:bodyPr wrap="square" rtlCol="0">
            <a:spAutoFit/>
          </a:bodyPr>
          <a:lstStyle/>
          <a:p>
            <a:pPr algn="ctr"/>
            <a:r>
              <a:rPr lang="en-US" b="1">
                <a:solidFill>
                  <a:schemeClr val="accent1">
                    <a:lumMod val="50000"/>
                  </a:schemeClr>
                </a:solidFill>
              </a:rPr>
              <a:t>Downtown Tampa</a:t>
            </a:r>
          </a:p>
        </p:txBody>
      </p:sp>
      <p:sp>
        <p:nvSpPr>
          <p:cNvPr id="10" name="TextBox 9">
            <a:extLst>
              <a:ext uri="{FF2B5EF4-FFF2-40B4-BE49-F238E27FC236}">
                <a16:creationId xmlns:a16="http://schemas.microsoft.com/office/drawing/2014/main" id="{B23EE9A5-E7BF-4714-AA5D-A5AB582623BF}"/>
              </a:ext>
            </a:extLst>
          </p:cNvPr>
          <p:cNvSpPr txBox="1"/>
          <p:nvPr/>
        </p:nvSpPr>
        <p:spPr>
          <a:xfrm>
            <a:off x="2670384" y="2549128"/>
            <a:ext cx="1368216" cy="369332"/>
          </a:xfrm>
          <a:prstGeom prst="rect">
            <a:avLst/>
          </a:prstGeom>
          <a:noFill/>
        </p:spPr>
        <p:txBody>
          <a:bodyPr wrap="square" rtlCol="0">
            <a:spAutoFit/>
          </a:bodyPr>
          <a:lstStyle/>
          <a:p>
            <a:r>
              <a:rPr lang="en-US" b="1" dirty="0" err="1">
                <a:solidFill>
                  <a:schemeClr val="accent1">
                    <a:lumMod val="50000"/>
                  </a:schemeClr>
                </a:solidFill>
              </a:rPr>
              <a:t>Netpark</a:t>
            </a:r>
            <a:endParaRPr lang="en-US" b="1" dirty="0">
              <a:solidFill>
                <a:schemeClr val="accent1">
                  <a:lumMod val="50000"/>
                </a:schemeClr>
              </a:solidFill>
            </a:endParaRPr>
          </a:p>
        </p:txBody>
      </p:sp>
      <p:sp>
        <p:nvSpPr>
          <p:cNvPr id="12" name="Title 1">
            <a:extLst>
              <a:ext uri="{FF2B5EF4-FFF2-40B4-BE49-F238E27FC236}">
                <a16:creationId xmlns:a16="http://schemas.microsoft.com/office/drawing/2014/main" id="{891A4929-8F45-4ABC-9C3E-460987224C2C}"/>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Plant City VIA I-4</a:t>
            </a:r>
          </a:p>
        </p:txBody>
      </p:sp>
    </p:spTree>
    <p:extLst>
      <p:ext uri="{BB962C8B-B14F-4D97-AF65-F5344CB8AC3E}">
        <p14:creationId xmlns:p14="http://schemas.microsoft.com/office/powerpoint/2010/main" val="3318770677"/>
      </p:ext>
    </p:extLst>
  </p:cSld>
  <p:clrMapOvr>
    <a:masterClrMapping/>
  </p:clrMapOvr>
  <mc:AlternateContent xmlns:mc="http://schemas.openxmlformats.org/markup-compatibility/2006" xmlns:p14="http://schemas.microsoft.com/office/powerpoint/2010/main">
    <mc:Choice Requires="p14">
      <p:transition spd="slow" p14:dur="2000" advTm="18284"/>
    </mc:Choice>
    <mc:Fallback xmlns="">
      <p:transition spd="slow" advTm="1828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AB7492-7628-4A41-941A-8B488A8FEF6F}"/>
              </a:ext>
            </a:extLst>
          </p:cNvPr>
          <p:cNvPicPr>
            <a:picLocks noChangeAspect="1"/>
          </p:cNvPicPr>
          <p:nvPr/>
        </p:nvPicPr>
        <p:blipFill rotWithShape="1">
          <a:blip r:embed="rId3">
            <a:alphaModFix amt="70000"/>
          </a:blip>
          <a:srcRect b="3507"/>
          <a:stretch/>
        </p:blipFill>
        <p:spPr>
          <a:xfrm>
            <a:off x="281355" y="283028"/>
            <a:ext cx="11629290" cy="6313716"/>
          </a:xfrm>
          <a:prstGeom prst="rect">
            <a:avLst/>
          </a:prstGeom>
        </p:spPr>
      </p:pic>
      <p:sp>
        <p:nvSpPr>
          <p:cNvPr id="17" name="TextBox 16">
            <a:extLst>
              <a:ext uri="{FF2B5EF4-FFF2-40B4-BE49-F238E27FC236}">
                <a16:creationId xmlns:a16="http://schemas.microsoft.com/office/drawing/2014/main" id="{7FCF9B72-02DF-4018-A2EF-AF749174BB98}"/>
              </a:ext>
            </a:extLst>
          </p:cNvPr>
          <p:cNvSpPr txBox="1"/>
          <p:nvPr/>
        </p:nvSpPr>
        <p:spPr>
          <a:xfrm>
            <a:off x="10556704" y="1781294"/>
            <a:ext cx="1368216" cy="369332"/>
          </a:xfrm>
          <a:prstGeom prst="rect">
            <a:avLst/>
          </a:prstGeom>
          <a:noFill/>
        </p:spPr>
        <p:txBody>
          <a:bodyPr wrap="square" rtlCol="0">
            <a:spAutoFit/>
          </a:bodyPr>
          <a:lstStyle/>
          <a:p>
            <a:r>
              <a:rPr lang="en-US" b="1" dirty="0">
                <a:solidFill>
                  <a:schemeClr val="tx1">
                    <a:lumMod val="50000"/>
                    <a:lumOff val="50000"/>
                  </a:schemeClr>
                </a:solidFill>
              </a:rPr>
              <a:t>Plant City</a:t>
            </a:r>
          </a:p>
        </p:txBody>
      </p:sp>
      <p:sp>
        <p:nvSpPr>
          <p:cNvPr id="19" name="TextBox 18">
            <a:extLst>
              <a:ext uri="{FF2B5EF4-FFF2-40B4-BE49-F238E27FC236}">
                <a16:creationId xmlns:a16="http://schemas.microsoft.com/office/drawing/2014/main" id="{39E52E7D-5EA1-4DD9-8A1D-22F35634A13B}"/>
              </a:ext>
            </a:extLst>
          </p:cNvPr>
          <p:cNvSpPr txBox="1"/>
          <p:nvPr/>
        </p:nvSpPr>
        <p:spPr>
          <a:xfrm>
            <a:off x="597041" y="4568875"/>
            <a:ext cx="1400363" cy="646331"/>
          </a:xfrm>
          <a:prstGeom prst="rect">
            <a:avLst/>
          </a:prstGeom>
          <a:noFill/>
        </p:spPr>
        <p:txBody>
          <a:bodyPr wrap="square" rtlCol="0">
            <a:spAutoFit/>
          </a:bodyPr>
          <a:lstStyle/>
          <a:p>
            <a:pPr algn="ctr"/>
            <a:r>
              <a:rPr lang="en-US" b="1" dirty="0">
                <a:solidFill>
                  <a:schemeClr val="tx1">
                    <a:lumMod val="50000"/>
                    <a:lumOff val="50000"/>
                  </a:schemeClr>
                </a:solidFill>
              </a:rPr>
              <a:t>Downtown Tampa</a:t>
            </a:r>
          </a:p>
        </p:txBody>
      </p:sp>
      <p:sp>
        <p:nvSpPr>
          <p:cNvPr id="21" name="TextBox 20">
            <a:extLst>
              <a:ext uri="{FF2B5EF4-FFF2-40B4-BE49-F238E27FC236}">
                <a16:creationId xmlns:a16="http://schemas.microsoft.com/office/drawing/2014/main" id="{1C778CA2-B0B6-414A-9CE5-B6A0B4C1E76A}"/>
              </a:ext>
            </a:extLst>
          </p:cNvPr>
          <p:cNvSpPr txBox="1"/>
          <p:nvPr/>
        </p:nvSpPr>
        <p:spPr>
          <a:xfrm>
            <a:off x="2450978" y="2532242"/>
            <a:ext cx="1368216" cy="369332"/>
          </a:xfrm>
          <a:prstGeom prst="rect">
            <a:avLst/>
          </a:prstGeom>
          <a:noFill/>
        </p:spPr>
        <p:txBody>
          <a:bodyPr wrap="square" rtlCol="0">
            <a:spAutoFit/>
          </a:bodyPr>
          <a:lstStyle/>
          <a:p>
            <a:r>
              <a:rPr lang="en-US" b="1" dirty="0" err="1">
                <a:solidFill>
                  <a:schemeClr val="tx1">
                    <a:lumMod val="50000"/>
                    <a:lumOff val="50000"/>
                  </a:schemeClr>
                </a:solidFill>
              </a:rPr>
              <a:t>Netpark</a:t>
            </a:r>
            <a:endParaRPr lang="en-US" b="1" dirty="0">
              <a:solidFill>
                <a:schemeClr val="tx1">
                  <a:lumMod val="50000"/>
                  <a:lumOff val="50000"/>
                </a:schemeClr>
              </a:solidFill>
            </a:endParaRPr>
          </a:p>
        </p:txBody>
      </p:sp>
      <p:sp>
        <p:nvSpPr>
          <p:cNvPr id="8" name="TextBox 7">
            <a:extLst>
              <a:ext uri="{FF2B5EF4-FFF2-40B4-BE49-F238E27FC236}">
                <a16:creationId xmlns:a16="http://schemas.microsoft.com/office/drawing/2014/main" id="{E4F5C7B2-A2F1-49B5-9FBC-6D7DD208F13A}"/>
              </a:ext>
            </a:extLst>
          </p:cNvPr>
          <p:cNvSpPr txBox="1"/>
          <p:nvPr/>
        </p:nvSpPr>
        <p:spPr>
          <a:xfrm>
            <a:off x="7400646" y="3429000"/>
            <a:ext cx="1368216" cy="369332"/>
          </a:xfrm>
          <a:prstGeom prst="rect">
            <a:avLst/>
          </a:prstGeom>
          <a:noFill/>
        </p:spPr>
        <p:txBody>
          <a:bodyPr wrap="square" rtlCol="0">
            <a:spAutoFit/>
          </a:bodyPr>
          <a:lstStyle/>
          <a:p>
            <a:r>
              <a:rPr lang="en-US" b="1">
                <a:solidFill>
                  <a:schemeClr val="tx1">
                    <a:lumMod val="50000"/>
                    <a:lumOff val="50000"/>
                  </a:schemeClr>
                </a:solidFill>
              </a:rPr>
              <a:t>Plant City</a:t>
            </a:r>
          </a:p>
        </p:txBody>
      </p:sp>
      <p:graphicFrame>
        <p:nvGraphicFramePr>
          <p:cNvPr id="12" name="Table 4">
            <a:extLst>
              <a:ext uri="{FF2B5EF4-FFF2-40B4-BE49-F238E27FC236}">
                <a16:creationId xmlns:a16="http://schemas.microsoft.com/office/drawing/2014/main" id="{662B6067-6DB1-401F-BC17-DAAC240D1EA0}"/>
              </a:ext>
            </a:extLst>
          </p:cNvPr>
          <p:cNvGraphicFramePr>
            <a:graphicFrameLocks/>
          </p:cNvGraphicFramePr>
          <p:nvPr>
            <p:extLst>
              <p:ext uri="{D42A27DB-BD31-4B8C-83A1-F6EECF244321}">
                <p14:modId xmlns:p14="http://schemas.microsoft.com/office/powerpoint/2010/main" val="1762022573"/>
              </p:ext>
            </p:extLst>
          </p:nvPr>
        </p:nvGraphicFramePr>
        <p:xfrm>
          <a:off x="3557818" y="1918662"/>
          <a:ext cx="5102108" cy="4193780"/>
        </p:xfrm>
        <a:graphic>
          <a:graphicData uri="http://schemas.openxmlformats.org/drawingml/2006/table">
            <a:tbl>
              <a:tblPr firstRow="1" bandRow="1">
                <a:tableStyleId>{5C22544A-7EE6-4342-B048-85BDC9FD1C3A}</a:tableStyleId>
              </a:tblPr>
              <a:tblGrid>
                <a:gridCol w="3457758">
                  <a:extLst>
                    <a:ext uri="{9D8B030D-6E8A-4147-A177-3AD203B41FA5}">
                      <a16:colId xmlns:a16="http://schemas.microsoft.com/office/drawing/2014/main" val="1920548756"/>
                    </a:ext>
                  </a:extLst>
                </a:gridCol>
                <a:gridCol w="1644350">
                  <a:extLst>
                    <a:ext uri="{9D8B030D-6E8A-4147-A177-3AD203B41FA5}">
                      <a16:colId xmlns:a16="http://schemas.microsoft.com/office/drawing/2014/main" val="3729602442"/>
                    </a:ext>
                  </a:extLst>
                </a:gridCol>
              </a:tblGrid>
              <a:tr h="365760">
                <a:tc>
                  <a:txBody>
                    <a:bodyPr/>
                    <a:lstStyle/>
                    <a:p>
                      <a:r>
                        <a:rPr lang="en-US" sz="1200"/>
                        <a:t>Performance Measures</a:t>
                      </a:r>
                    </a:p>
                  </a:txBody>
                  <a:tcPr/>
                </a:tc>
                <a:tc>
                  <a:txBody>
                    <a:bodyPr/>
                    <a:lstStyle/>
                    <a:p>
                      <a:pPr algn="ctr"/>
                      <a:endParaRPr lang="en-US" sz="1200"/>
                    </a:p>
                  </a:txBody>
                  <a:tcP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Operating Cost</a:t>
                      </a:r>
                    </a:p>
                  </a:txBody>
                  <a:tcPr/>
                </a:tc>
                <a:tc>
                  <a:txBody>
                    <a:bodyPr/>
                    <a:lstStyle/>
                    <a:p>
                      <a:pPr algn="ctr"/>
                      <a:r>
                        <a:rPr lang="en-US" sz="1200" dirty="0"/>
                        <a:t>$950K-1.25M</a:t>
                      </a:r>
                    </a:p>
                  </a:txBody>
                  <a:tcP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Cost per Day</a:t>
                      </a:r>
                    </a:p>
                  </a:txBody>
                  <a:tcPr/>
                </a:tc>
                <a:tc>
                  <a:txBody>
                    <a:bodyPr/>
                    <a:lstStyle/>
                    <a:p>
                      <a:pPr algn="ctr"/>
                      <a:r>
                        <a:rPr lang="en-US" sz="1200" dirty="0"/>
                        <a:t>Weekdays: $2,800</a:t>
                      </a:r>
                    </a:p>
                    <a:p>
                      <a:pPr algn="ctr"/>
                      <a:r>
                        <a:rPr lang="en-US" sz="1200" dirty="0"/>
                        <a:t>Sat/Sun: $2,800</a:t>
                      </a:r>
                    </a:p>
                  </a:txBody>
                  <a:tcPr/>
                </a:tc>
                <a:extLst>
                  <a:ext uri="{0D108BD9-81ED-4DB2-BD59-A6C34878D82A}">
                    <a16:rowId xmlns:a16="http://schemas.microsoft.com/office/drawing/2014/main" val="1409551280"/>
                  </a:ext>
                </a:extLst>
              </a:tr>
              <a:tr h="315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Frequency</a:t>
                      </a:r>
                    </a:p>
                  </a:txBody>
                  <a:tcPr/>
                </a:tc>
                <a:tc>
                  <a:txBody>
                    <a:bodyPr/>
                    <a:lstStyle/>
                    <a:p>
                      <a:pPr algn="ctr"/>
                      <a:r>
                        <a:rPr lang="en-US" sz="1200" dirty="0"/>
                        <a:t>45 min</a:t>
                      </a:r>
                    </a:p>
                  </a:txBody>
                  <a:tcPr/>
                </a:tc>
                <a:extLst>
                  <a:ext uri="{0D108BD9-81ED-4DB2-BD59-A6C34878D82A}">
                    <a16:rowId xmlns:a16="http://schemas.microsoft.com/office/drawing/2014/main" val="1329225943"/>
                  </a:ext>
                </a:extLst>
              </a:tr>
              <a:tr h="294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Travel Time (one way)</a:t>
                      </a:r>
                    </a:p>
                  </a:txBody>
                  <a:tcPr/>
                </a:tc>
                <a:tc>
                  <a:txBody>
                    <a:bodyPr/>
                    <a:lstStyle/>
                    <a:p>
                      <a:pPr algn="ctr"/>
                      <a:r>
                        <a:rPr lang="en-US" sz="1200" dirty="0"/>
                        <a:t>45 min</a:t>
                      </a:r>
                    </a:p>
                  </a:txBody>
                  <a:tcPr/>
                </a:tc>
                <a:extLst>
                  <a:ext uri="{0D108BD9-81ED-4DB2-BD59-A6C34878D82A}">
                    <a16:rowId xmlns:a16="http://schemas.microsoft.com/office/drawing/2014/main" val="2982575255"/>
                  </a:ext>
                </a:extLst>
              </a:tr>
              <a:tr h="294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49.67 miles</a:t>
                      </a:r>
                    </a:p>
                  </a:txBody>
                  <a:tcPr/>
                </a:tc>
                <a:extLst>
                  <a:ext uri="{0D108BD9-81ED-4DB2-BD59-A6C34878D82A}">
                    <a16:rowId xmlns:a16="http://schemas.microsoft.com/office/drawing/2014/main" val="1986413851"/>
                  </a:ext>
                </a:extLst>
              </a:tr>
              <a:tr h="3174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Transfers to get to Downtown Tampa</a:t>
                      </a:r>
                    </a:p>
                  </a:txBody>
                  <a:tcPr/>
                </a:tc>
                <a:tc>
                  <a:txBody>
                    <a:bodyPr/>
                    <a:lstStyle/>
                    <a:p>
                      <a:pPr algn="ctr"/>
                      <a:r>
                        <a:rPr lang="en-US" sz="1200" dirty="0"/>
                        <a:t>0</a:t>
                      </a:r>
                    </a:p>
                  </a:txBody>
                  <a:tcPr/>
                </a:tc>
                <a:extLst>
                  <a:ext uri="{0D108BD9-81ED-4DB2-BD59-A6C34878D82A}">
                    <a16:rowId xmlns:a16="http://schemas.microsoft.com/office/drawing/2014/main" val="80169224"/>
                  </a:ext>
                </a:extLst>
              </a:tr>
              <a:tr h="311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people within ½ mile</a:t>
                      </a:r>
                    </a:p>
                  </a:txBody>
                  <a:tcPr/>
                </a:tc>
                <a:tc>
                  <a:txBody>
                    <a:bodyPr/>
                    <a:lstStyle/>
                    <a:p>
                      <a:pPr algn="ctr"/>
                      <a:r>
                        <a:rPr lang="en-US" sz="1200" dirty="0"/>
                        <a:t>15,509</a:t>
                      </a:r>
                    </a:p>
                  </a:txBody>
                  <a:tcPr/>
                </a:tc>
                <a:extLst>
                  <a:ext uri="{0D108BD9-81ED-4DB2-BD59-A6C34878D82A}">
                    <a16:rowId xmlns:a16="http://schemas.microsoft.com/office/drawing/2014/main" val="3570715880"/>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jobs within ½ mile</a:t>
                      </a:r>
                    </a:p>
                  </a:txBody>
                  <a:tcPr/>
                </a:tc>
                <a:tc>
                  <a:txBody>
                    <a:bodyPr/>
                    <a:lstStyle/>
                    <a:p>
                      <a:pPr algn="ctr"/>
                      <a:r>
                        <a:rPr lang="en-US" sz="1200" dirty="0"/>
                        <a:t>77,783</a:t>
                      </a:r>
                    </a:p>
                  </a:txBody>
                  <a:tcPr/>
                </a:tc>
                <a:extLst>
                  <a:ext uri="{0D108BD9-81ED-4DB2-BD59-A6C34878D82A}">
                    <a16:rowId xmlns:a16="http://schemas.microsoft.com/office/drawing/2014/main" val="168334394"/>
                  </a:ext>
                </a:extLst>
              </a:tr>
              <a:tr h="293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in poverty within ½ mile</a:t>
                      </a:r>
                    </a:p>
                  </a:txBody>
                  <a:tcPr/>
                </a:tc>
                <a:tc>
                  <a:txBody>
                    <a:bodyPr/>
                    <a:lstStyle/>
                    <a:p>
                      <a:pPr algn="ctr"/>
                      <a:r>
                        <a:rPr lang="en-US" sz="1200" dirty="0"/>
                        <a:t>24.7%</a:t>
                      </a:r>
                    </a:p>
                  </a:txBody>
                  <a:tcPr/>
                </a:tc>
                <a:extLst>
                  <a:ext uri="{0D108BD9-81ED-4DB2-BD59-A6C34878D82A}">
                    <a16:rowId xmlns:a16="http://schemas.microsoft.com/office/drawing/2014/main" val="428915192"/>
                  </a:ext>
                </a:extLst>
              </a:tr>
              <a:tr h="293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minority within ½ mile</a:t>
                      </a:r>
                    </a:p>
                  </a:txBody>
                  <a:tcPr/>
                </a:tc>
                <a:tc>
                  <a:txBody>
                    <a:bodyPr/>
                    <a:lstStyle/>
                    <a:p>
                      <a:pPr algn="ctr"/>
                      <a:r>
                        <a:rPr lang="en-US" sz="1200" dirty="0"/>
                        <a:t>58.6%</a:t>
                      </a:r>
                    </a:p>
                  </a:txBody>
                  <a:tcPr/>
                </a:tc>
                <a:extLst>
                  <a:ext uri="{0D108BD9-81ED-4DB2-BD59-A6C34878D82A}">
                    <a16:rowId xmlns:a16="http://schemas.microsoft.com/office/drawing/2014/main" val="1930221681"/>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seniors within ½ mile</a:t>
                      </a:r>
                    </a:p>
                  </a:txBody>
                  <a:tcPr/>
                </a:tc>
                <a:tc>
                  <a:txBody>
                    <a:bodyPr/>
                    <a:lstStyle/>
                    <a:p>
                      <a:pPr algn="ctr"/>
                      <a:r>
                        <a:rPr lang="en-US" sz="1200" dirty="0"/>
                        <a:t>12.9%</a:t>
                      </a:r>
                    </a:p>
                  </a:txBody>
                  <a:tcPr/>
                </a:tc>
                <a:extLst>
                  <a:ext uri="{0D108BD9-81ED-4DB2-BD59-A6C34878D82A}">
                    <a16:rowId xmlns:a16="http://schemas.microsoft.com/office/drawing/2014/main" val="3869296647"/>
                  </a:ext>
                </a:extLst>
              </a:tr>
              <a:tr h="250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no vehicles within ½ mile</a:t>
                      </a:r>
                    </a:p>
                  </a:txBody>
                  <a:tcPr/>
                </a:tc>
                <a:tc>
                  <a:txBody>
                    <a:bodyPr/>
                    <a:lstStyle/>
                    <a:p>
                      <a:pPr algn="ctr"/>
                      <a:r>
                        <a:rPr lang="en-US" sz="1200" dirty="0"/>
                        <a:t>13.6%</a:t>
                      </a:r>
                    </a:p>
                  </a:txBody>
                  <a:tcPr/>
                </a:tc>
                <a:extLst>
                  <a:ext uri="{0D108BD9-81ED-4DB2-BD59-A6C34878D82A}">
                    <a16:rowId xmlns:a16="http://schemas.microsoft.com/office/drawing/2014/main" val="1402204935"/>
                  </a:ext>
                </a:extLst>
              </a:tr>
            </a:tbl>
          </a:graphicData>
        </a:graphic>
      </p:graphicFrame>
      <p:sp>
        <p:nvSpPr>
          <p:cNvPr id="13" name="Title 1">
            <a:extLst>
              <a:ext uri="{FF2B5EF4-FFF2-40B4-BE49-F238E27FC236}">
                <a16:creationId xmlns:a16="http://schemas.microsoft.com/office/drawing/2014/main" id="{40833FED-4CEB-4ED0-A1C4-2104BBD5AC09}"/>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Plant City VIA I-4</a:t>
            </a:r>
          </a:p>
        </p:txBody>
      </p:sp>
      <p:sp>
        <p:nvSpPr>
          <p:cNvPr id="15" name="Rectangle 14">
            <a:extLst>
              <a:ext uri="{FF2B5EF4-FFF2-40B4-BE49-F238E27FC236}">
                <a16:creationId xmlns:a16="http://schemas.microsoft.com/office/drawing/2014/main" id="{6A7BC2FE-2FD1-4856-8AEF-A60B808383E8}"/>
              </a:ext>
            </a:extLst>
          </p:cNvPr>
          <p:cNvSpPr/>
          <p:nvPr/>
        </p:nvSpPr>
        <p:spPr>
          <a:xfrm>
            <a:off x="3349493" y="6162966"/>
            <a:ext cx="6096000" cy="523220"/>
          </a:xfrm>
          <a:prstGeom prst="rect">
            <a:avLst/>
          </a:prstGeom>
        </p:spPr>
        <p:txBody>
          <a:bodyPr>
            <a:spAutoFit/>
          </a:bodyPr>
          <a:lstStyle/>
          <a:p>
            <a:pPr marL="45720" indent="0">
              <a:buNone/>
            </a:pPr>
            <a:r>
              <a:rPr lang="en-US" sz="1400"/>
              <a:t>Note: All costs are planning-level cost estimates. Any route will require more in-depth analysis by HART staff for more detailed cost estimates.</a:t>
            </a:r>
          </a:p>
        </p:txBody>
      </p:sp>
      <p:sp>
        <p:nvSpPr>
          <p:cNvPr id="2" name="Rectangle 1">
            <a:extLst>
              <a:ext uri="{FF2B5EF4-FFF2-40B4-BE49-F238E27FC236}">
                <a16:creationId xmlns:a16="http://schemas.microsoft.com/office/drawing/2014/main" id="{68DA54A3-376A-45A1-9F7E-B3E2DF001801}"/>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Tree>
    <p:extLst>
      <p:ext uri="{BB962C8B-B14F-4D97-AF65-F5344CB8AC3E}">
        <p14:creationId xmlns:p14="http://schemas.microsoft.com/office/powerpoint/2010/main" val="1630172114"/>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B495C0-3787-407B-ACE9-93FF9781C6F9}"/>
              </a:ext>
            </a:extLst>
          </p:cNvPr>
          <p:cNvPicPr>
            <a:picLocks noChangeAspect="1"/>
          </p:cNvPicPr>
          <p:nvPr/>
        </p:nvPicPr>
        <p:blipFill>
          <a:blip r:embed="rId3"/>
          <a:stretch>
            <a:fillRect/>
          </a:stretch>
        </p:blipFill>
        <p:spPr>
          <a:xfrm>
            <a:off x="214281" y="232479"/>
            <a:ext cx="11694689" cy="6377154"/>
          </a:xfrm>
          <a:prstGeom prst="rect">
            <a:avLst/>
          </a:prstGeom>
        </p:spPr>
      </p:pic>
      <p:sp>
        <p:nvSpPr>
          <p:cNvPr id="7" name="TextBox 6">
            <a:extLst>
              <a:ext uri="{FF2B5EF4-FFF2-40B4-BE49-F238E27FC236}">
                <a16:creationId xmlns:a16="http://schemas.microsoft.com/office/drawing/2014/main" id="{0836C0D9-BE21-4CB1-898E-208092BFED09}"/>
              </a:ext>
            </a:extLst>
          </p:cNvPr>
          <p:cNvSpPr txBox="1"/>
          <p:nvPr/>
        </p:nvSpPr>
        <p:spPr>
          <a:xfrm>
            <a:off x="10609503" y="1688201"/>
            <a:ext cx="1368216" cy="369332"/>
          </a:xfrm>
          <a:prstGeom prst="rect">
            <a:avLst/>
          </a:prstGeom>
          <a:noFill/>
        </p:spPr>
        <p:txBody>
          <a:bodyPr wrap="square" rtlCol="0">
            <a:spAutoFit/>
          </a:bodyPr>
          <a:lstStyle/>
          <a:p>
            <a:r>
              <a:rPr lang="en-US" b="1" dirty="0">
                <a:solidFill>
                  <a:schemeClr val="accent1">
                    <a:lumMod val="50000"/>
                  </a:schemeClr>
                </a:solidFill>
              </a:rPr>
              <a:t>Plant City</a:t>
            </a:r>
          </a:p>
        </p:txBody>
      </p:sp>
      <p:sp>
        <p:nvSpPr>
          <p:cNvPr id="8" name="TextBox 7">
            <a:extLst>
              <a:ext uri="{FF2B5EF4-FFF2-40B4-BE49-F238E27FC236}">
                <a16:creationId xmlns:a16="http://schemas.microsoft.com/office/drawing/2014/main" id="{47B38CAE-4D29-46ED-A30D-156CB6A1E46F}"/>
              </a:ext>
            </a:extLst>
          </p:cNvPr>
          <p:cNvSpPr txBox="1"/>
          <p:nvPr/>
        </p:nvSpPr>
        <p:spPr>
          <a:xfrm>
            <a:off x="283030" y="3977748"/>
            <a:ext cx="1400363" cy="646331"/>
          </a:xfrm>
          <a:prstGeom prst="rect">
            <a:avLst/>
          </a:prstGeom>
          <a:noFill/>
        </p:spPr>
        <p:txBody>
          <a:bodyPr wrap="square" rtlCol="0">
            <a:spAutoFit/>
          </a:bodyPr>
          <a:lstStyle/>
          <a:p>
            <a:pPr algn="ctr"/>
            <a:r>
              <a:rPr lang="en-US" b="1" dirty="0">
                <a:solidFill>
                  <a:schemeClr val="accent1">
                    <a:lumMod val="50000"/>
                  </a:schemeClr>
                </a:solidFill>
              </a:rPr>
              <a:t>Downtown Tampa</a:t>
            </a:r>
          </a:p>
        </p:txBody>
      </p:sp>
      <p:sp>
        <p:nvSpPr>
          <p:cNvPr id="9" name="TextBox 8">
            <a:extLst>
              <a:ext uri="{FF2B5EF4-FFF2-40B4-BE49-F238E27FC236}">
                <a16:creationId xmlns:a16="http://schemas.microsoft.com/office/drawing/2014/main" id="{9B7F6AC3-5894-4052-B93C-A5F182B1B876}"/>
              </a:ext>
            </a:extLst>
          </p:cNvPr>
          <p:cNvSpPr txBox="1"/>
          <p:nvPr/>
        </p:nvSpPr>
        <p:spPr>
          <a:xfrm>
            <a:off x="5281864" y="2057533"/>
            <a:ext cx="1121562" cy="646331"/>
          </a:xfrm>
          <a:prstGeom prst="rect">
            <a:avLst/>
          </a:prstGeom>
          <a:noFill/>
        </p:spPr>
        <p:txBody>
          <a:bodyPr wrap="square" rtlCol="0">
            <a:spAutoFit/>
          </a:bodyPr>
          <a:lstStyle/>
          <a:p>
            <a:r>
              <a:rPr lang="en-US" b="1" dirty="0">
                <a:solidFill>
                  <a:schemeClr val="accent1">
                    <a:lumMod val="50000"/>
                  </a:schemeClr>
                </a:solidFill>
              </a:rPr>
              <a:t>Mango/Walmart</a:t>
            </a:r>
          </a:p>
        </p:txBody>
      </p:sp>
      <p:sp>
        <p:nvSpPr>
          <p:cNvPr id="16" name="TextBox 15">
            <a:extLst>
              <a:ext uri="{FF2B5EF4-FFF2-40B4-BE49-F238E27FC236}">
                <a16:creationId xmlns:a16="http://schemas.microsoft.com/office/drawing/2014/main" id="{F48D2CB1-9366-4367-AD26-DD7D4FD7C56A}"/>
              </a:ext>
            </a:extLst>
          </p:cNvPr>
          <p:cNvSpPr txBox="1"/>
          <p:nvPr/>
        </p:nvSpPr>
        <p:spPr>
          <a:xfrm>
            <a:off x="2324205" y="3398379"/>
            <a:ext cx="1368216" cy="369332"/>
          </a:xfrm>
          <a:prstGeom prst="rect">
            <a:avLst/>
          </a:prstGeom>
          <a:noFill/>
        </p:spPr>
        <p:txBody>
          <a:bodyPr wrap="square" rtlCol="0">
            <a:spAutoFit/>
          </a:bodyPr>
          <a:lstStyle/>
          <a:p>
            <a:r>
              <a:rPr lang="en-US" b="1" dirty="0">
                <a:solidFill>
                  <a:schemeClr val="accent1">
                    <a:lumMod val="50000"/>
                  </a:schemeClr>
                </a:solidFill>
              </a:rPr>
              <a:t>50</a:t>
            </a:r>
            <a:r>
              <a:rPr lang="en-US" b="1" baseline="30000" dirty="0">
                <a:solidFill>
                  <a:schemeClr val="accent1">
                    <a:lumMod val="50000"/>
                  </a:schemeClr>
                </a:solidFill>
              </a:rPr>
              <a:t>th</a:t>
            </a:r>
            <a:r>
              <a:rPr lang="en-US" b="1" dirty="0">
                <a:solidFill>
                  <a:schemeClr val="accent1">
                    <a:lumMod val="50000"/>
                  </a:schemeClr>
                </a:solidFill>
              </a:rPr>
              <a:t> St</a:t>
            </a:r>
          </a:p>
        </p:txBody>
      </p:sp>
      <p:sp>
        <p:nvSpPr>
          <p:cNvPr id="11" name="Title 1">
            <a:extLst>
              <a:ext uri="{FF2B5EF4-FFF2-40B4-BE49-F238E27FC236}">
                <a16:creationId xmlns:a16="http://schemas.microsoft.com/office/drawing/2014/main" id="{7931A66A-3722-4416-BD1A-DE6102657491}"/>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Mango &gt; Plant City VIA MLK</a:t>
            </a:r>
          </a:p>
        </p:txBody>
      </p:sp>
    </p:spTree>
    <p:extLst>
      <p:ext uri="{BB962C8B-B14F-4D97-AF65-F5344CB8AC3E}">
        <p14:creationId xmlns:p14="http://schemas.microsoft.com/office/powerpoint/2010/main" val="789029897"/>
      </p:ext>
    </p:extLst>
  </p:cSld>
  <p:clrMapOvr>
    <a:masterClrMapping/>
  </p:clrMapOvr>
  <mc:AlternateContent xmlns:mc="http://schemas.openxmlformats.org/markup-compatibility/2006" xmlns:p14="http://schemas.microsoft.com/office/powerpoint/2010/main">
    <mc:Choice Requires="p14">
      <p:transition spd="slow" p14:dur="2000" advTm="21442"/>
    </mc:Choice>
    <mc:Fallback xmlns="">
      <p:transition spd="slow" advTm="2144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3F3802-3549-4D7E-BF72-11ACA0169D95}"/>
              </a:ext>
            </a:extLst>
          </p:cNvPr>
          <p:cNvPicPr>
            <a:picLocks noChangeAspect="1"/>
          </p:cNvPicPr>
          <p:nvPr/>
        </p:nvPicPr>
        <p:blipFill>
          <a:blip r:embed="rId3">
            <a:alphaModFix amt="70000"/>
          </a:blip>
          <a:stretch>
            <a:fillRect/>
          </a:stretch>
        </p:blipFill>
        <p:spPr>
          <a:xfrm>
            <a:off x="214281" y="232479"/>
            <a:ext cx="11694689" cy="6377154"/>
          </a:xfrm>
          <a:prstGeom prst="rect">
            <a:avLst/>
          </a:prstGeom>
        </p:spPr>
      </p:pic>
      <p:sp>
        <p:nvSpPr>
          <p:cNvPr id="13" name="TextBox 12">
            <a:extLst>
              <a:ext uri="{FF2B5EF4-FFF2-40B4-BE49-F238E27FC236}">
                <a16:creationId xmlns:a16="http://schemas.microsoft.com/office/drawing/2014/main" id="{418508E4-5EFF-4C3C-AC56-145FE10A19E9}"/>
              </a:ext>
            </a:extLst>
          </p:cNvPr>
          <p:cNvSpPr txBox="1"/>
          <p:nvPr/>
        </p:nvSpPr>
        <p:spPr>
          <a:xfrm>
            <a:off x="10609503" y="1688201"/>
            <a:ext cx="1368216" cy="369332"/>
          </a:xfrm>
          <a:prstGeom prst="rect">
            <a:avLst/>
          </a:prstGeom>
          <a:noFill/>
        </p:spPr>
        <p:txBody>
          <a:bodyPr wrap="square" rtlCol="0">
            <a:spAutoFit/>
          </a:bodyPr>
          <a:lstStyle/>
          <a:p>
            <a:r>
              <a:rPr lang="en-US" b="1" dirty="0">
                <a:solidFill>
                  <a:schemeClr val="tx1">
                    <a:lumMod val="50000"/>
                    <a:lumOff val="50000"/>
                  </a:schemeClr>
                </a:solidFill>
              </a:rPr>
              <a:t>Plant City</a:t>
            </a:r>
          </a:p>
        </p:txBody>
      </p:sp>
      <p:sp>
        <p:nvSpPr>
          <p:cNvPr id="20" name="TextBox 19">
            <a:extLst>
              <a:ext uri="{FF2B5EF4-FFF2-40B4-BE49-F238E27FC236}">
                <a16:creationId xmlns:a16="http://schemas.microsoft.com/office/drawing/2014/main" id="{03E13649-0179-4644-B34E-012A0DA8D36D}"/>
              </a:ext>
            </a:extLst>
          </p:cNvPr>
          <p:cNvSpPr txBox="1"/>
          <p:nvPr/>
        </p:nvSpPr>
        <p:spPr>
          <a:xfrm>
            <a:off x="283030" y="3977748"/>
            <a:ext cx="1400363" cy="646331"/>
          </a:xfrm>
          <a:prstGeom prst="rect">
            <a:avLst/>
          </a:prstGeom>
          <a:noFill/>
        </p:spPr>
        <p:txBody>
          <a:bodyPr wrap="square" rtlCol="0">
            <a:spAutoFit/>
          </a:bodyPr>
          <a:lstStyle/>
          <a:p>
            <a:pPr algn="ctr"/>
            <a:r>
              <a:rPr lang="en-US" b="1" dirty="0">
                <a:solidFill>
                  <a:schemeClr val="tx1">
                    <a:lumMod val="50000"/>
                    <a:lumOff val="50000"/>
                  </a:schemeClr>
                </a:solidFill>
              </a:rPr>
              <a:t>Downtown Tampa</a:t>
            </a:r>
          </a:p>
        </p:txBody>
      </p:sp>
      <p:sp>
        <p:nvSpPr>
          <p:cNvPr id="22" name="TextBox 21">
            <a:extLst>
              <a:ext uri="{FF2B5EF4-FFF2-40B4-BE49-F238E27FC236}">
                <a16:creationId xmlns:a16="http://schemas.microsoft.com/office/drawing/2014/main" id="{7C5E78F9-1B6A-41EF-B230-118ED541906F}"/>
              </a:ext>
            </a:extLst>
          </p:cNvPr>
          <p:cNvSpPr txBox="1"/>
          <p:nvPr/>
        </p:nvSpPr>
        <p:spPr>
          <a:xfrm>
            <a:off x="5281864" y="2057533"/>
            <a:ext cx="1121562" cy="646331"/>
          </a:xfrm>
          <a:prstGeom prst="rect">
            <a:avLst/>
          </a:prstGeom>
          <a:noFill/>
        </p:spPr>
        <p:txBody>
          <a:bodyPr wrap="square" rtlCol="0">
            <a:spAutoFit/>
          </a:bodyPr>
          <a:lstStyle/>
          <a:p>
            <a:r>
              <a:rPr lang="en-US" b="1" dirty="0">
                <a:solidFill>
                  <a:schemeClr val="accent1">
                    <a:lumMod val="50000"/>
                  </a:schemeClr>
                </a:solidFill>
              </a:rPr>
              <a:t>Mango/Walmart</a:t>
            </a:r>
          </a:p>
        </p:txBody>
      </p:sp>
      <p:sp>
        <p:nvSpPr>
          <p:cNvPr id="24" name="TextBox 23">
            <a:extLst>
              <a:ext uri="{FF2B5EF4-FFF2-40B4-BE49-F238E27FC236}">
                <a16:creationId xmlns:a16="http://schemas.microsoft.com/office/drawing/2014/main" id="{E63C1610-3E6B-432F-873F-030C34FB19B6}"/>
              </a:ext>
            </a:extLst>
          </p:cNvPr>
          <p:cNvSpPr txBox="1"/>
          <p:nvPr/>
        </p:nvSpPr>
        <p:spPr>
          <a:xfrm>
            <a:off x="2324205" y="3398379"/>
            <a:ext cx="1368216" cy="369332"/>
          </a:xfrm>
          <a:prstGeom prst="rect">
            <a:avLst/>
          </a:prstGeom>
          <a:noFill/>
        </p:spPr>
        <p:txBody>
          <a:bodyPr wrap="square" rtlCol="0">
            <a:spAutoFit/>
          </a:bodyPr>
          <a:lstStyle/>
          <a:p>
            <a:r>
              <a:rPr lang="en-US" b="1" dirty="0">
                <a:solidFill>
                  <a:schemeClr val="tx1">
                    <a:lumMod val="50000"/>
                    <a:lumOff val="50000"/>
                  </a:schemeClr>
                </a:solidFill>
              </a:rPr>
              <a:t>50</a:t>
            </a:r>
            <a:r>
              <a:rPr lang="en-US" b="1" baseline="30000" dirty="0">
                <a:solidFill>
                  <a:schemeClr val="tx1">
                    <a:lumMod val="50000"/>
                    <a:lumOff val="50000"/>
                  </a:schemeClr>
                </a:solidFill>
              </a:rPr>
              <a:t>th</a:t>
            </a:r>
            <a:r>
              <a:rPr lang="en-US" b="1" dirty="0">
                <a:solidFill>
                  <a:schemeClr val="tx1">
                    <a:lumMod val="50000"/>
                    <a:lumOff val="50000"/>
                  </a:schemeClr>
                </a:solidFill>
              </a:rPr>
              <a:t> St</a:t>
            </a:r>
          </a:p>
        </p:txBody>
      </p:sp>
      <p:sp>
        <p:nvSpPr>
          <p:cNvPr id="7" name="TextBox 6">
            <a:extLst>
              <a:ext uri="{FF2B5EF4-FFF2-40B4-BE49-F238E27FC236}">
                <a16:creationId xmlns:a16="http://schemas.microsoft.com/office/drawing/2014/main" id="{0836C0D9-BE21-4CB1-898E-208092BFED09}"/>
              </a:ext>
            </a:extLst>
          </p:cNvPr>
          <p:cNvSpPr txBox="1"/>
          <p:nvPr/>
        </p:nvSpPr>
        <p:spPr>
          <a:xfrm>
            <a:off x="7278726" y="2178058"/>
            <a:ext cx="1368216" cy="369332"/>
          </a:xfrm>
          <a:prstGeom prst="rect">
            <a:avLst/>
          </a:prstGeom>
          <a:noFill/>
        </p:spPr>
        <p:txBody>
          <a:bodyPr wrap="square" rtlCol="0">
            <a:spAutoFit/>
          </a:bodyPr>
          <a:lstStyle/>
          <a:p>
            <a:r>
              <a:rPr lang="en-US" b="1">
                <a:solidFill>
                  <a:schemeClr val="tx1">
                    <a:lumMod val="50000"/>
                    <a:lumOff val="50000"/>
                  </a:schemeClr>
                </a:solidFill>
              </a:rPr>
              <a:t>Plant City</a:t>
            </a:r>
          </a:p>
        </p:txBody>
      </p:sp>
      <p:sp>
        <p:nvSpPr>
          <p:cNvPr id="9" name="TextBox 8">
            <a:extLst>
              <a:ext uri="{FF2B5EF4-FFF2-40B4-BE49-F238E27FC236}">
                <a16:creationId xmlns:a16="http://schemas.microsoft.com/office/drawing/2014/main" id="{9B7F6AC3-5894-4052-B93C-A5F182B1B876}"/>
              </a:ext>
            </a:extLst>
          </p:cNvPr>
          <p:cNvSpPr txBox="1"/>
          <p:nvPr/>
        </p:nvSpPr>
        <p:spPr>
          <a:xfrm>
            <a:off x="3520776" y="3059668"/>
            <a:ext cx="1368216" cy="369332"/>
          </a:xfrm>
          <a:prstGeom prst="rect">
            <a:avLst/>
          </a:prstGeom>
          <a:noFill/>
        </p:spPr>
        <p:txBody>
          <a:bodyPr wrap="square" rtlCol="0">
            <a:spAutoFit/>
          </a:bodyPr>
          <a:lstStyle/>
          <a:p>
            <a:r>
              <a:rPr lang="en-US" b="1">
                <a:solidFill>
                  <a:schemeClr val="tx1">
                    <a:lumMod val="50000"/>
                    <a:lumOff val="50000"/>
                  </a:schemeClr>
                </a:solidFill>
              </a:rPr>
              <a:t>Mango</a:t>
            </a:r>
          </a:p>
        </p:txBody>
      </p:sp>
      <p:graphicFrame>
        <p:nvGraphicFramePr>
          <p:cNvPr id="12" name="Table 4">
            <a:extLst>
              <a:ext uri="{FF2B5EF4-FFF2-40B4-BE49-F238E27FC236}">
                <a16:creationId xmlns:a16="http://schemas.microsoft.com/office/drawing/2014/main" id="{3F27BC1B-FE15-4323-9450-849F9B799575}"/>
              </a:ext>
            </a:extLst>
          </p:cNvPr>
          <p:cNvGraphicFramePr>
            <a:graphicFrameLocks/>
          </p:cNvGraphicFramePr>
          <p:nvPr>
            <p:extLst>
              <p:ext uri="{D42A27DB-BD31-4B8C-83A1-F6EECF244321}">
                <p14:modId xmlns:p14="http://schemas.microsoft.com/office/powerpoint/2010/main" val="1381351200"/>
              </p:ext>
            </p:extLst>
          </p:nvPr>
        </p:nvGraphicFramePr>
        <p:xfrm>
          <a:off x="3367518" y="1803306"/>
          <a:ext cx="5452533" cy="4191457"/>
        </p:xfrm>
        <a:graphic>
          <a:graphicData uri="http://schemas.openxmlformats.org/drawingml/2006/table">
            <a:tbl>
              <a:tblPr firstRow="1" bandRow="1">
                <a:tableStyleId>{5C22544A-7EE6-4342-B048-85BDC9FD1C3A}</a:tableStyleId>
              </a:tblPr>
              <a:tblGrid>
                <a:gridCol w="3453203">
                  <a:extLst>
                    <a:ext uri="{9D8B030D-6E8A-4147-A177-3AD203B41FA5}">
                      <a16:colId xmlns:a16="http://schemas.microsoft.com/office/drawing/2014/main" val="1920548756"/>
                    </a:ext>
                  </a:extLst>
                </a:gridCol>
                <a:gridCol w="1999330">
                  <a:extLst>
                    <a:ext uri="{9D8B030D-6E8A-4147-A177-3AD203B41FA5}">
                      <a16:colId xmlns:a16="http://schemas.microsoft.com/office/drawing/2014/main" val="3729602442"/>
                    </a:ext>
                  </a:extLst>
                </a:gridCol>
              </a:tblGrid>
              <a:tr h="365760">
                <a:tc>
                  <a:txBody>
                    <a:bodyPr/>
                    <a:lstStyle/>
                    <a:p>
                      <a:r>
                        <a:rPr lang="en-US" sz="1200"/>
                        <a:t>Performance Measures</a:t>
                      </a:r>
                    </a:p>
                  </a:txBody>
                  <a:tcPr anchor="ctr"/>
                </a:tc>
                <a:tc>
                  <a:txBody>
                    <a:bodyPr/>
                    <a:lstStyle/>
                    <a:p>
                      <a:pPr algn="ctr"/>
                      <a:endParaRPr lang="en-US" sz="1200"/>
                    </a:p>
                  </a:txBody>
                  <a:tcPr anchor="ctr"/>
                </a:tc>
                <a:extLst>
                  <a:ext uri="{0D108BD9-81ED-4DB2-BD59-A6C34878D82A}">
                    <a16:rowId xmlns:a16="http://schemas.microsoft.com/office/drawing/2014/main" val="3187792230"/>
                  </a:ext>
                </a:extLst>
              </a:tr>
              <a:tr h="3237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Operating Cost</a:t>
                      </a:r>
                    </a:p>
                  </a:txBody>
                  <a:tcPr anchor="ctr"/>
                </a:tc>
                <a:tc>
                  <a:txBody>
                    <a:bodyPr/>
                    <a:lstStyle/>
                    <a:p>
                      <a:pPr algn="ctr"/>
                      <a:r>
                        <a:rPr lang="en-US" sz="1200" dirty="0"/>
                        <a:t>$900-950K</a:t>
                      </a:r>
                    </a:p>
                  </a:txBody>
                  <a:tcPr anchor="ctr"/>
                </a:tc>
                <a:extLst>
                  <a:ext uri="{0D108BD9-81ED-4DB2-BD59-A6C34878D82A}">
                    <a16:rowId xmlns:a16="http://schemas.microsoft.com/office/drawing/2014/main" val="1666023847"/>
                  </a:ext>
                </a:extLst>
              </a:tr>
              <a:tr h="293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Cost per Day</a:t>
                      </a:r>
                    </a:p>
                  </a:txBody>
                  <a:tcPr anchor="ctr"/>
                </a:tc>
                <a:tc>
                  <a:txBody>
                    <a:bodyPr/>
                    <a:lstStyle/>
                    <a:p>
                      <a:pPr algn="ctr"/>
                      <a:r>
                        <a:rPr lang="en-US" sz="1200" dirty="0"/>
                        <a:t>Weekdays: $2,700</a:t>
                      </a:r>
                    </a:p>
                    <a:p>
                      <a:pPr algn="ctr"/>
                      <a:r>
                        <a:rPr lang="en-US" sz="1200" dirty="0"/>
                        <a:t>Sat/Sun: $2K</a:t>
                      </a:r>
                    </a:p>
                  </a:txBody>
                  <a:tcPr anchor="ctr"/>
                </a:tc>
                <a:extLst>
                  <a:ext uri="{0D108BD9-81ED-4DB2-BD59-A6C34878D82A}">
                    <a16:rowId xmlns:a16="http://schemas.microsoft.com/office/drawing/2014/main" val="37626344"/>
                  </a:ext>
                </a:extLst>
              </a:tr>
              <a:tr h="283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Frequency</a:t>
                      </a:r>
                    </a:p>
                  </a:txBody>
                  <a:tcPr anchor="ctr"/>
                </a:tc>
                <a:tc>
                  <a:txBody>
                    <a:bodyPr/>
                    <a:lstStyle/>
                    <a:p>
                      <a:pPr algn="ctr"/>
                      <a:r>
                        <a:rPr lang="en-US" sz="1200" dirty="0"/>
                        <a:t>60 min</a:t>
                      </a:r>
                    </a:p>
                  </a:txBody>
                  <a:tcPr anchor="ctr"/>
                </a:tc>
                <a:extLst>
                  <a:ext uri="{0D108BD9-81ED-4DB2-BD59-A6C34878D82A}">
                    <a16:rowId xmlns:a16="http://schemas.microsoft.com/office/drawing/2014/main" val="1329225943"/>
                  </a:ext>
                </a:extLst>
              </a:tr>
              <a:tr h="277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Travel Time (one way)</a:t>
                      </a:r>
                    </a:p>
                  </a:txBody>
                  <a:tcPr anchor="ctr"/>
                </a:tc>
                <a:tc>
                  <a:txBody>
                    <a:bodyPr/>
                    <a:lstStyle/>
                    <a:p>
                      <a:pPr algn="ctr"/>
                      <a:r>
                        <a:rPr lang="en-US" sz="1200" dirty="0"/>
                        <a:t>50 min</a:t>
                      </a:r>
                    </a:p>
                  </a:txBody>
                  <a:tcPr anchor="ctr"/>
                </a:tc>
                <a:extLst>
                  <a:ext uri="{0D108BD9-81ED-4DB2-BD59-A6C34878D82A}">
                    <a16:rowId xmlns:a16="http://schemas.microsoft.com/office/drawing/2014/main" val="4061564920"/>
                  </a:ext>
                </a:extLst>
              </a:tr>
              <a:tr h="310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46.3 miles</a:t>
                      </a:r>
                    </a:p>
                  </a:txBody>
                  <a:tcPr anchor="ctr"/>
                </a:tc>
                <a:extLst>
                  <a:ext uri="{0D108BD9-81ED-4DB2-BD59-A6C34878D82A}">
                    <a16:rowId xmlns:a16="http://schemas.microsoft.com/office/drawing/2014/main" val="2081175686"/>
                  </a:ext>
                </a:extLst>
              </a:tr>
              <a:tr h="342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Transfers to get to Downtown Tampa</a:t>
                      </a:r>
                    </a:p>
                  </a:txBody>
                  <a:tcPr anchor="ctr"/>
                </a:tc>
                <a:tc>
                  <a:txBody>
                    <a:bodyPr/>
                    <a:lstStyle/>
                    <a:p>
                      <a:pPr algn="ctr"/>
                      <a:r>
                        <a:rPr lang="en-US" sz="1200" dirty="0"/>
                        <a:t>0</a:t>
                      </a:r>
                    </a:p>
                  </a:txBody>
                  <a:tcPr anchor="ctr"/>
                </a:tc>
                <a:extLst>
                  <a:ext uri="{0D108BD9-81ED-4DB2-BD59-A6C34878D82A}">
                    <a16:rowId xmlns:a16="http://schemas.microsoft.com/office/drawing/2014/main" val="80169224"/>
                  </a:ext>
                </a:extLst>
              </a:tr>
              <a:tr h="293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people within ½ mile</a:t>
                      </a:r>
                    </a:p>
                  </a:txBody>
                  <a:tcPr anchor="ctr"/>
                </a:tc>
                <a:tc>
                  <a:txBody>
                    <a:bodyPr/>
                    <a:lstStyle/>
                    <a:p>
                      <a:pPr algn="ctr"/>
                      <a:r>
                        <a:rPr lang="en-US" sz="1200" dirty="0"/>
                        <a:t>19,848</a:t>
                      </a:r>
                    </a:p>
                  </a:txBody>
                  <a:tcPr anchor="ctr"/>
                </a:tc>
                <a:extLst>
                  <a:ext uri="{0D108BD9-81ED-4DB2-BD59-A6C34878D82A}">
                    <a16:rowId xmlns:a16="http://schemas.microsoft.com/office/drawing/2014/main" val="3570715880"/>
                  </a:ext>
                </a:extLst>
              </a:tr>
              <a:tr h="315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 of jobs within ½ mile</a:t>
                      </a:r>
                    </a:p>
                  </a:txBody>
                  <a:tcPr anchor="ctr"/>
                </a:tc>
                <a:tc>
                  <a:txBody>
                    <a:bodyPr/>
                    <a:lstStyle/>
                    <a:p>
                      <a:pPr algn="ctr"/>
                      <a:r>
                        <a:rPr lang="en-US" sz="1200" dirty="0"/>
                        <a:t>70,672</a:t>
                      </a:r>
                    </a:p>
                  </a:txBody>
                  <a:tcPr anchor="ctr"/>
                </a:tc>
                <a:extLst>
                  <a:ext uri="{0D108BD9-81ED-4DB2-BD59-A6C34878D82A}">
                    <a16:rowId xmlns:a16="http://schemas.microsoft.com/office/drawing/2014/main" val="168334394"/>
                  </a:ext>
                </a:extLst>
              </a:tr>
              <a:tr h="3265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in poverty within ½ mile</a:t>
                      </a:r>
                    </a:p>
                  </a:txBody>
                  <a:tcPr anchor="ctr"/>
                </a:tc>
                <a:tc>
                  <a:txBody>
                    <a:bodyPr/>
                    <a:lstStyle/>
                    <a:p>
                      <a:pPr algn="ctr"/>
                      <a:r>
                        <a:rPr lang="en-US" sz="1200" dirty="0"/>
                        <a:t>20%</a:t>
                      </a:r>
                    </a:p>
                  </a:txBody>
                  <a:tcPr anchor="ctr"/>
                </a:tc>
                <a:extLst>
                  <a:ext uri="{0D108BD9-81ED-4DB2-BD59-A6C34878D82A}">
                    <a16:rowId xmlns:a16="http://schemas.microsoft.com/office/drawing/2014/main" val="428915192"/>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minority within ½ mile</a:t>
                      </a:r>
                    </a:p>
                  </a:txBody>
                  <a:tcPr anchor="ctr"/>
                </a:tc>
                <a:tc>
                  <a:txBody>
                    <a:bodyPr/>
                    <a:lstStyle/>
                    <a:p>
                      <a:pPr algn="ctr"/>
                      <a:r>
                        <a:rPr lang="en-US" sz="1200" dirty="0"/>
                        <a:t>50.9%</a:t>
                      </a:r>
                    </a:p>
                  </a:txBody>
                  <a:tcPr anchor="ctr"/>
                </a:tc>
                <a:extLst>
                  <a:ext uri="{0D108BD9-81ED-4DB2-BD59-A6C34878D82A}">
                    <a16:rowId xmlns:a16="http://schemas.microsoft.com/office/drawing/2014/main" val="1930221681"/>
                  </a:ext>
                </a:extLst>
              </a:tr>
              <a:tr h="315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seniors within ½ mile</a:t>
                      </a:r>
                    </a:p>
                  </a:txBody>
                  <a:tcPr anchor="ctr"/>
                </a:tc>
                <a:tc>
                  <a:txBody>
                    <a:bodyPr/>
                    <a:lstStyle/>
                    <a:p>
                      <a:pPr algn="ctr"/>
                      <a:r>
                        <a:rPr lang="en-US" sz="1200" dirty="0"/>
                        <a:t>10.5%</a:t>
                      </a:r>
                    </a:p>
                  </a:txBody>
                  <a:tcPr anchor="ctr"/>
                </a:tc>
                <a:extLst>
                  <a:ext uri="{0D108BD9-81ED-4DB2-BD59-A6C34878D82A}">
                    <a16:rowId xmlns:a16="http://schemas.microsoft.com/office/drawing/2014/main" val="3869296647"/>
                  </a:ext>
                </a:extLst>
              </a:tr>
              <a:tr h="273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no vehicles within ½ mile</a:t>
                      </a:r>
                    </a:p>
                  </a:txBody>
                  <a:tcPr anchor="ctr"/>
                </a:tc>
                <a:tc>
                  <a:txBody>
                    <a:bodyPr/>
                    <a:lstStyle/>
                    <a:p>
                      <a:pPr algn="ctr"/>
                      <a:r>
                        <a:rPr lang="en-US" sz="1200" dirty="0"/>
                        <a:t>11.9%</a:t>
                      </a:r>
                    </a:p>
                  </a:txBody>
                  <a:tcPr anchor="ctr"/>
                </a:tc>
                <a:extLst>
                  <a:ext uri="{0D108BD9-81ED-4DB2-BD59-A6C34878D82A}">
                    <a16:rowId xmlns:a16="http://schemas.microsoft.com/office/drawing/2014/main" val="1402204935"/>
                  </a:ext>
                </a:extLst>
              </a:tr>
            </a:tbl>
          </a:graphicData>
        </a:graphic>
      </p:graphicFrame>
      <p:sp>
        <p:nvSpPr>
          <p:cNvPr id="14" name="Title 1">
            <a:extLst>
              <a:ext uri="{FF2B5EF4-FFF2-40B4-BE49-F238E27FC236}">
                <a16:creationId xmlns:a16="http://schemas.microsoft.com/office/drawing/2014/main" id="{19E494EA-E511-4C65-A78E-5669C6976E5D}"/>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Mango &gt; Plant City VIA MLK</a:t>
            </a:r>
          </a:p>
        </p:txBody>
      </p:sp>
      <p:sp>
        <p:nvSpPr>
          <p:cNvPr id="15" name="Rectangle 14">
            <a:extLst>
              <a:ext uri="{FF2B5EF4-FFF2-40B4-BE49-F238E27FC236}">
                <a16:creationId xmlns:a16="http://schemas.microsoft.com/office/drawing/2014/main" id="{96D93D35-3FCF-44F9-9C16-9DD30E718413}"/>
              </a:ext>
            </a:extLst>
          </p:cNvPr>
          <p:cNvSpPr/>
          <p:nvPr/>
        </p:nvSpPr>
        <p:spPr>
          <a:xfrm>
            <a:off x="3208091" y="6052986"/>
            <a:ext cx="6096000" cy="523220"/>
          </a:xfrm>
          <a:prstGeom prst="rect">
            <a:avLst/>
          </a:prstGeom>
        </p:spPr>
        <p:txBody>
          <a:bodyPr>
            <a:spAutoFit/>
          </a:bodyPr>
          <a:lstStyle/>
          <a:p>
            <a:pPr marL="45720" indent="0">
              <a:buNone/>
            </a:pPr>
            <a:r>
              <a:rPr lang="en-US" sz="1400"/>
              <a:t>Note: All costs are planning-level cost estimates. Any route will require more in-depth analysis by HART staff for more detailed cost estimates.</a:t>
            </a:r>
          </a:p>
        </p:txBody>
      </p:sp>
      <p:sp>
        <p:nvSpPr>
          <p:cNvPr id="2" name="Rectangle 1">
            <a:extLst>
              <a:ext uri="{FF2B5EF4-FFF2-40B4-BE49-F238E27FC236}">
                <a16:creationId xmlns:a16="http://schemas.microsoft.com/office/drawing/2014/main" id="{00E146F6-C04E-42A2-AB54-F68428D33B77}"/>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Tree>
    <p:extLst>
      <p:ext uri="{BB962C8B-B14F-4D97-AF65-F5344CB8AC3E}">
        <p14:creationId xmlns:p14="http://schemas.microsoft.com/office/powerpoint/2010/main" val="3276008140"/>
      </p:ext>
    </p:extLst>
  </p:cSld>
  <p:clrMapOvr>
    <a:masterClrMapping/>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E89ADC45-3AAF-460B-9C6E-93708ABF1DFE}"/>
              </a:ext>
            </a:extLst>
          </p:cNvPr>
          <p:cNvPicPr>
            <a:picLocks noGrp="1" noChangeAspect="1"/>
          </p:cNvPicPr>
          <p:nvPr>
            <p:ph idx="1"/>
          </p:nvPr>
        </p:nvPicPr>
        <p:blipFill rotWithShape="1">
          <a:blip r:embed="rId3"/>
          <a:srcRect l="26563" r="7331" b="13878"/>
          <a:stretch/>
        </p:blipFill>
        <p:spPr>
          <a:xfrm>
            <a:off x="222738" y="272009"/>
            <a:ext cx="11730936" cy="6328083"/>
          </a:xfrm>
        </p:spPr>
      </p:pic>
      <p:sp>
        <p:nvSpPr>
          <p:cNvPr id="7" name="TextBox 6">
            <a:extLst>
              <a:ext uri="{FF2B5EF4-FFF2-40B4-BE49-F238E27FC236}">
                <a16:creationId xmlns:a16="http://schemas.microsoft.com/office/drawing/2014/main" id="{779A3A15-7845-4F09-A15E-72B326B97322}"/>
              </a:ext>
            </a:extLst>
          </p:cNvPr>
          <p:cNvSpPr txBox="1"/>
          <p:nvPr/>
        </p:nvSpPr>
        <p:spPr>
          <a:xfrm>
            <a:off x="812276" y="4707375"/>
            <a:ext cx="1368216" cy="369332"/>
          </a:xfrm>
          <a:prstGeom prst="rect">
            <a:avLst/>
          </a:prstGeom>
          <a:noFill/>
        </p:spPr>
        <p:txBody>
          <a:bodyPr wrap="square" rtlCol="0">
            <a:spAutoFit/>
          </a:bodyPr>
          <a:lstStyle/>
          <a:p>
            <a:r>
              <a:rPr lang="en-US" b="1" err="1">
                <a:solidFill>
                  <a:schemeClr val="accent1">
                    <a:lumMod val="50000"/>
                  </a:schemeClr>
                </a:solidFill>
              </a:rPr>
              <a:t>Netpark</a:t>
            </a:r>
            <a:endParaRPr lang="en-US" b="1">
              <a:solidFill>
                <a:schemeClr val="accent1">
                  <a:lumMod val="50000"/>
                </a:schemeClr>
              </a:solidFill>
            </a:endParaRPr>
          </a:p>
        </p:txBody>
      </p:sp>
      <p:sp>
        <p:nvSpPr>
          <p:cNvPr id="4" name="Rectangle 3">
            <a:extLst>
              <a:ext uri="{FF2B5EF4-FFF2-40B4-BE49-F238E27FC236}">
                <a16:creationId xmlns:a16="http://schemas.microsoft.com/office/drawing/2014/main" id="{8A8FA9BD-D0E6-4B99-8FCC-F17A584B4F72}"/>
              </a:ext>
            </a:extLst>
          </p:cNvPr>
          <p:cNvSpPr/>
          <p:nvPr/>
        </p:nvSpPr>
        <p:spPr>
          <a:xfrm rot="20804907">
            <a:off x="4561120" y="3782838"/>
            <a:ext cx="6518111" cy="7497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CEFF61-8828-4AB9-BE6F-66B85FEE6424}"/>
              </a:ext>
            </a:extLst>
          </p:cNvPr>
          <p:cNvSpPr txBox="1"/>
          <p:nvPr/>
        </p:nvSpPr>
        <p:spPr>
          <a:xfrm>
            <a:off x="3534022" y="4245710"/>
            <a:ext cx="1125453" cy="646331"/>
          </a:xfrm>
          <a:prstGeom prst="rect">
            <a:avLst/>
          </a:prstGeom>
          <a:noFill/>
        </p:spPr>
        <p:txBody>
          <a:bodyPr wrap="square" rtlCol="0">
            <a:spAutoFit/>
          </a:bodyPr>
          <a:lstStyle/>
          <a:p>
            <a:r>
              <a:rPr lang="en-US" b="1">
                <a:solidFill>
                  <a:schemeClr val="accent1">
                    <a:lumMod val="50000"/>
                  </a:schemeClr>
                </a:solidFill>
              </a:rPr>
              <a:t>Mango/Walmart</a:t>
            </a:r>
          </a:p>
        </p:txBody>
      </p:sp>
      <p:sp>
        <p:nvSpPr>
          <p:cNvPr id="9" name="TextBox 8">
            <a:extLst>
              <a:ext uri="{FF2B5EF4-FFF2-40B4-BE49-F238E27FC236}">
                <a16:creationId xmlns:a16="http://schemas.microsoft.com/office/drawing/2014/main" id="{E34052B0-7D53-4FF5-A0F7-6387CBE81FCE}"/>
              </a:ext>
            </a:extLst>
          </p:cNvPr>
          <p:cNvSpPr txBox="1"/>
          <p:nvPr/>
        </p:nvSpPr>
        <p:spPr>
          <a:xfrm>
            <a:off x="10339519" y="2676424"/>
            <a:ext cx="1358001" cy="369332"/>
          </a:xfrm>
          <a:prstGeom prst="rect">
            <a:avLst/>
          </a:prstGeom>
          <a:noFill/>
        </p:spPr>
        <p:txBody>
          <a:bodyPr wrap="square" rtlCol="0">
            <a:spAutoFit/>
          </a:bodyPr>
          <a:lstStyle/>
          <a:p>
            <a:r>
              <a:rPr lang="en-US" b="1">
                <a:solidFill>
                  <a:schemeClr val="accent1">
                    <a:lumMod val="50000"/>
                  </a:schemeClr>
                </a:solidFill>
              </a:rPr>
              <a:t>Plant City</a:t>
            </a:r>
          </a:p>
        </p:txBody>
      </p:sp>
      <p:sp>
        <p:nvSpPr>
          <p:cNvPr id="6" name="TextBox 5">
            <a:extLst>
              <a:ext uri="{FF2B5EF4-FFF2-40B4-BE49-F238E27FC236}">
                <a16:creationId xmlns:a16="http://schemas.microsoft.com/office/drawing/2014/main" id="{555F68EE-970D-44FE-A218-D6EBA7C8F227}"/>
              </a:ext>
            </a:extLst>
          </p:cNvPr>
          <p:cNvSpPr txBox="1"/>
          <p:nvPr/>
        </p:nvSpPr>
        <p:spPr>
          <a:xfrm rot="20747909">
            <a:off x="6575773" y="3189739"/>
            <a:ext cx="2860431" cy="584775"/>
          </a:xfrm>
          <a:prstGeom prst="rect">
            <a:avLst/>
          </a:prstGeom>
          <a:noFill/>
        </p:spPr>
        <p:txBody>
          <a:bodyPr wrap="square" rtlCol="0">
            <a:spAutoFit/>
          </a:bodyPr>
          <a:lstStyle/>
          <a:p>
            <a:r>
              <a:rPr lang="en-US" sz="3200" b="1">
                <a:solidFill>
                  <a:srgbClr val="FF0000"/>
                </a:solidFill>
              </a:rPr>
              <a:t>Extension</a:t>
            </a:r>
          </a:p>
        </p:txBody>
      </p:sp>
      <p:sp>
        <p:nvSpPr>
          <p:cNvPr id="10" name="TextBox 9">
            <a:extLst>
              <a:ext uri="{FF2B5EF4-FFF2-40B4-BE49-F238E27FC236}">
                <a16:creationId xmlns:a16="http://schemas.microsoft.com/office/drawing/2014/main" id="{67300033-49C2-4966-AA8C-38EE0DCE9E8B}"/>
              </a:ext>
            </a:extLst>
          </p:cNvPr>
          <p:cNvSpPr txBox="1"/>
          <p:nvPr/>
        </p:nvSpPr>
        <p:spPr>
          <a:xfrm>
            <a:off x="2069260" y="4807987"/>
            <a:ext cx="1575994" cy="461665"/>
          </a:xfrm>
          <a:prstGeom prst="rect">
            <a:avLst/>
          </a:prstGeom>
          <a:noFill/>
        </p:spPr>
        <p:txBody>
          <a:bodyPr wrap="square" rtlCol="0">
            <a:spAutoFit/>
          </a:bodyPr>
          <a:lstStyle/>
          <a:p>
            <a:r>
              <a:rPr lang="en-US" sz="2400" b="1"/>
              <a:t>Route 38</a:t>
            </a:r>
          </a:p>
        </p:txBody>
      </p:sp>
      <p:grpSp>
        <p:nvGrpSpPr>
          <p:cNvPr id="15" name="Group 14">
            <a:extLst>
              <a:ext uri="{FF2B5EF4-FFF2-40B4-BE49-F238E27FC236}">
                <a16:creationId xmlns:a16="http://schemas.microsoft.com/office/drawing/2014/main" id="{9A10975C-246A-41E8-B466-C393440D52FF}"/>
              </a:ext>
            </a:extLst>
          </p:cNvPr>
          <p:cNvGrpSpPr/>
          <p:nvPr/>
        </p:nvGrpSpPr>
        <p:grpSpPr>
          <a:xfrm>
            <a:off x="407813" y="5891289"/>
            <a:ext cx="1088571" cy="645989"/>
            <a:chOff x="1401814" y="5845122"/>
            <a:chExt cx="1088571" cy="645989"/>
          </a:xfrm>
        </p:grpSpPr>
        <p:sp>
          <p:nvSpPr>
            <p:cNvPr id="13" name="Rectangle 12">
              <a:extLst>
                <a:ext uri="{FF2B5EF4-FFF2-40B4-BE49-F238E27FC236}">
                  <a16:creationId xmlns:a16="http://schemas.microsoft.com/office/drawing/2014/main" id="{E8C51B1F-7715-4A44-98E9-87452C8A0834}"/>
                </a:ext>
              </a:extLst>
            </p:cNvPr>
            <p:cNvSpPr/>
            <p:nvPr/>
          </p:nvSpPr>
          <p:spPr>
            <a:xfrm>
              <a:off x="1401814" y="5845122"/>
              <a:ext cx="878542" cy="64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4BD15C3-91C3-4201-9AA3-E03C3597401A}"/>
                </a:ext>
              </a:extLst>
            </p:cNvPr>
            <p:cNvCxnSpPr>
              <a:cxnSpLocks/>
            </p:cNvCxnSpPr>
            <p:nvPr/>
          </p:nvCxnSpPr>
          <p:spPr>
            <a:xfrm rot="5400000">
              <a:off x="1819549" y="5919433"/>
              <a:ext cx="0" cy="64633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E409E8-5876-4531-BC08-2A2C9F118183}"/>
                </a:ext>
              </a:extLst>
            </p:cNvPr>
            <p:cNvSpPr txBox="1"/>
            <p:nvPr/>
          </p:nvSpPr>
          <p:spPr>
            <a:xfrm>
              <a:off x="1401814" y="5845122"/>
              <a:ext cx="1088571" cy="369332"/>
            </a:xfrm>
            <a:prstGeom prst="rect">
              <a:avLst/>
            </a:prstGeom>
            <a:noFill/>
          </p:spPr>
          <p:txBody>
            <a:bodyPr wrap="square" rtlCol="0">
              <a:spAutoFit/>
            </a:bodyPr>
            <a:lstStyle/>
            <a:p>
              <a:r>
                <a:rPr lang="en-US"/>
                <a:t>1 mile</a:t>
              </a:r>
            </a:p>
          </p:txBody>
        </p:sp>
      </p:grpSp>
      <p:sp>
        <p:nvSpPr>
          <p:cNvPr id="17" name="Title 1">
            <a:extLst>
              <a:ext uri="{FF2B5EF4-FFF2-40B4-BE49-F238E27FC236}">
                <a16:creationId xmlns:a16="http://schemas.microsoft.com/office/drawing/2014/main" id="{D9E03BDD-D570-4245-A0B1-B03DCA0C8250}"/>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Route 38 Extension from Mango / Walmart</a:t>
            </a:r>
          </a:p>
        </p:txBody>
      </p:sp>
    </p:spTree>
    <p:extLst>
      <p:ext uri="{BB962C8B-B14F-4D97-AF65-F5344CB8AC3E}">
        <p14:creationId xmlns:p14="http://schemas.microsoft.com/office/powerpoint/2010/main" val="4273713316"/>
      </p:ext>
    </p:extLst>
  </p:cSld>
  <p:clrMapOvr>
    <a:masterClrMapping/>
  </p:clrMapOvr>
  <mc:AlternateContent xmlns:mc="http://schemas.openxmlformats.org/markup-compatibility/2006" xmlns:p14="http://schemas.microsoft.com/office/powerpoint/2010/main">
    <mc:Choice Requires="p14">
      <p:transition spd="slow" p14:dur="2000" advTm="17471"/>
    </mc:Choice>
    <mc:Fallback xmlns="">
      <p:transition spd="slow" advTm="1747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4088" y="609600"/>
            <a:ext cx="6993914" cy="1356360"/>
          </a:xfrm>
        </p:spPr>
        <p:txBody>
          <a:bodyPr>
            <a:normAutofit/>
          </a:bodyPr>
          <a:lstStyle/>
          <a:p>
            <a:r>
              <a:rPr lang="en-US" b="1">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499149B8-49AD-4ABF-882E-8D6DE509D7BB}"/>
              </a:ext>
            </a:extLst>
          </p:cNvPr>
          <p:cNvSpPr>
            <a:spLocks noGrp="1"/>
          </p:cNvSpPr>
          <p:nvPr>
            <p:ph idx="1"/>
          </p:nvPr>
        </p:nvSpPr>
        <p:spPr>
          <a:xfrm>
            <a:off x="707064" y="2057400"/>
            <a:ext cx="5388936" cy="4038600"/>
          </a:xfrm>
        </p:spPr>
        <p:txBody>
          <a:bodyPr>
            <a:normAutofit/>
          </a:bodyPr>
          <a:lstStyle/>
          <a:p>
            <a:r>
              <a:rPr lang="en-US" sz="2800">
                <a:latin typeface="+mn-lt"/>
              </a:rPr>
              <a:t>Currently over 40,000 residents in Plant City</a:t>
            </a:r>
          </a:p>
          <a:p>
            <a:r>
              <a:rPr lang="en-US" sz="2800">
                <a:latin typeface="+mn-lt"/>
              </a:rPr>
              <a:t>Plant City one of the fastest growing areas of Hillsborough County (by percent)</a:t>
            </a:r>
          </a:p>
          <a:p>
            <a:r>
              <a:rPr lang="en-US" sz="2800">
                <a:latin typeface="+mn-lt"/>
              </a:rPr>
              <a:t>Study Area includes Plant City and portions of Unincorporated Hillsborough County </a:t>
            </a:r>
          </a:p>
        </p:txBody>
      </p:sp>
      <p:pic>
        <p:nvPicPr>
          <p:cNvPr id="11" name="Content Placeholder 6" descr="A close up of a map&#10;&#10;Description automatically generated">
            <a:extLst>
              <a:ext uri="{FF2B5EF4-FFF2-40B4-BE49-F238E27FC236}">
                <a16:creationId xmlns:a16="http://schemas.microsoft.com/office/drawing/2014/main" id="{1EE4D1AC-C9BD-4837-AB4C-D9420AADCF72}"/>
              </a:ext>
            </a:extLst>
          </p:cNvPr>
          <p:cNvPicPr>
            <a:picLocks noChangeAspect="1"/>
          </p:cNvPicPr>
          <p:nvPr/>
        </p:nvPicPr>
        <p:blipFill rotWithShape="1">
          <a:blip r:embed="rId3"/>
          <a:srcRect b="17732"/>
          <a:stretch/>
        </p:blipFill>
        <p:spPr>
          <a:xfrm>
            <a:off x="6847596" y="609600"/>
            <a:ext cx="4637340" cy="5715423"/>
          </a:xfrm>
          <a:prstGeom prst="rect">
            <a:avLst/>
          </a:prstGeom>
        </p:spPr>
      </p:pic>
      <p:sp>
        <p:nvSpPr>
          <p:cNvPr id="4" name="TextBox 3">
            <a:extLst>
              <a:ext uri="{FF2B5EF4-FFF2-40B4-BE49-F238E27FC236}">
                <a16:creationId xmlns:a16="http://schemas.microsoft.com/office/drawing/2014/main" id="{3107E857-A3C9-43EE-937E-DA7A2FCA3408}"/>
              </a:ext>
            </a:extLst>
          </p:cNvPr>
          <p:cNvSpPr txBox="1"/>
          <p:nvPr/>
        </p:nvSpPr>
        <p:spPr>
          <a:xfrm>
            <a:off x="8709891" y="3038824"/>
            <a:ext cx="1394691" cy="369332"/>
          </a:xfrm>
          <a:prstGeom prst="rect">
            <a:avLst/>
          </a:prstGeom>
          <a:noFill/>
        </p:spPr>
        <p:txBody>
          <a:bodyPr wrap="square" rtlCol="0">
            <a:spAutoFit/>
          </a:bodyPr>
          <a:lstStyle/>
          <a:p>
            <a:r>
              <a:rPr lang="en-US" b="1" dirty="0">
                <a:solidFill>
                  <a:srgbClr val="002060"/>
                </a:solidFill>
              </a:rPr>
              <a:t>Plant City</a:t>
            </a:r>
          </a:p>
        </p:txBody>
      </p:sp>
    </p:spTree>
    <p:extLst>
      <p:ext uri="{BB962C8B-B14F-4D97-AF65-F5344CB8AC3E}">
        <p14:creationId xmlns:p14="http://schemas.microsoft.com/office/powerpoint/2010/main" val="2237046159"/>
      </p:ext>
    </p:extLst>
  </p:cSld>
  <p:clrMapOvr>
    <a:masterClrMapping/>
  </p:clrMapOvr>
  <mc:AlternateContent xmlns:mc="http://schemas.openxmlformats.org/markup-compatibility/2006" xmlns:p14="http://schemas.microsoft.com/office/powerpoint/2010/main">
    <mc:Choice Requires="p14">
      <p:transition spd="slow" p14:dur="2000" advTm="12433"/>
    </mc:Choice>
    <mc:Fallback xmlns="">
      <p:transition spd="slow" advTm="1243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E89ADC45-3AAF-460B-9C6E-93708ABF1DFE}"/>
              </a:ext>
            </a:extLst>
          </p:cNvPr>
          <p:cNvPicPr>
            <a:picLocks noGrp="1" noChangeAspect="1"/>
          </p:cNvPicPr>
          <p:nvPr>
            <p:ph idx="1"/>
          </p:nvPr>
        </p:nvPicPr>
        <p:blipFill rotWithShape="1">
          <a:blip r:embed="rId3">
            <a:alphaModFix amt="50000"/>
          </a:blip>
          <a:srcRect l="26563" r="7331" b="13878"/>
          <a:stretch/>
        </p:blipFill>
        <p:spPr>
          <a:xfrm>
            <a:off x="222738" y="272009"/>
            <a:ext cx="11730936" cy="6328083"/>
          </a:xfrm>
        </p:spPr>
      </p:pic>
      <p:sp>
        <p:nvSpPr>
          <p:cNvPr id="7" name="TextBox 6">
            <a:extLst>
              <a:ext uri="{FF2B5EF4-FFF2-40B4-BE49-F238E27FC236}">
                <a16:creationId xmlns:a16="http://schemas.microsoft.com/office/drawing/2014/main" id="{779A3A15-7845-4F09-A15E-72B326B97322}"/>
              </a:ext>
            </a:extLst>
          </p:cNvPr>
          <p:cNvSpPr txBox="1"/>
          <p:nvPr/>
        </p:nvSpPr>
        <p:spPr>
          <a:xfrm>
            <a:off x="812276" y="4707375"/>
            <a:ext cx="1368216" cy="369332"/>
          </a:xfrm>
          <a:prstGeom prst="rect">
            <a:avLst/>
          </a:prstGeom>
          <a:noFill/>
        </p:spPr>
        <p:txBody>
          <a:bodyPr wrap="square" rtlCol="0">
            <a:spAutoFit/>
          </a:bodyPr>
          <a:lstStyle/>
          <a:p>
            <a:r>
              <a:rPr lang="en-US" b="1" dirty="0" err="1">
                <a:solidFill>
                  <a:schemeClr val="tx1">
                    <a:lumMod val="50000"/>
                    <a:lumOff val="50000"/>
                  </a:schemeClr>
                </a:solidFill>
              </a:rPr>
              <a:t>Netpark</a:t>
            </a:r>
            <a:endParaRPr lang="en-US" b="1" dirty="0">
              <a:solidFill>
                <a:schemeClr val="tx1">
                  <a:lumMod val="50000"/>
                  <a:lumOff val="50000"/>
                </a:schemeClr>
              </a:solidFill>
            </a:endParaRPr>
          </a:p>
        </p:txBody>
      </p:sp>
      <p:sp>
        <p:nvSpPr>
          <p:cNvPr id="8" name="TextBox 7">
            <a:extLst>
              <a:ext uri="{FF2B5EF4-FFF2-40B4-BE49-F238E27FC236}">
                <a16:creationId xmlns:a16="http://schemas.microsoft.com/office/drawing/2014/main" id="{5FCEFF61-8828-4AB9-BE6F-66B85FEE6424}"/>
              </a:ext>
            </a:extLst>
          </p:cNvPr>
          <p:cNvSpPr txBox="1"/>
          <p:nvPr/>
        </p:nvSpPr>
        <p:spPr>
          <a:xfrm>
            <a:off x="4114762" y="4116457"/>
            <a:ext cx="1125453" cy="646331"/>
          </a:xfrm>
          <a:prstGeom prst="rect">
            <a:avLst/>
          </a:prstGeom>
          <a:noFill/>
        </p:spPr>
        <p:txBody>
          <a:bodyPr wrap="square" rtlCol="0">
            <a:spAutoFit/>
          </a:bodyPr>
          <a:lstStyle/>
          <a:p>
            <a:r>
              <a:rPr lang="en-US" b="1">
                <a:solidFill>
                  <a:schemeClr val="tx1">
                    <a:lumMod val="50000"/>
                    <a:lumOff val="50000"/>
                  </a:schemeClr>
                </a:solidFill>
              </a:rPr>
              <a:t>Mango/Walmart</a:t>
            </a:r>
          </a:p>
        </p:txBody>
      </p:sp>
      <p:sp>
        <p:nvSpPr>
          <p:cNvPr id="14" name="Title 1">
            <a:extLst>
              <a:ext uri="{FF2B5EF4-FFF2-40B4-BE49-F238E27FC236}">
                <a16:creationId xmlns:a16="http://schemas.microsoft.com/office/drawing/2014/main" id="{39CA059A-105B-48EF-8A45-786B9F8232D2}"/>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a:latin typeface="Arial" panose="020B0604020202020204" pitchFamily="34" charset="0"/>
                <a:cs typeface="Arial" panose="020B0604020202020204" pitchFamily="34" charset="0"/>
              </a:rPr>
              <a:t>Route 38 Extension from Mango / Walmart</a:t>
            </a:r>
          </a:p>
        </p:txBody>
      </p:sp>
      <p:sp>
        <p:nvSpPr>
          <p:cNvPr id="12" name="Rectangle 11">
            <a:extLst>
              <a:ext uri="{FF2B5EF4-FFF2-40B4-BE49-F238E27FC236}">
                <a16:creationId xmlns:a16="http://schemas.microsoft.com/office/drawing/2014/main" id="{D2C3B1EF-6F84-464B-9C8C-F6B14E37BEDB}"/>
              </a:ext>
            </a:extLst>
          </p:cNvPr>
          <p:cNvSpPr/>
          <p:nvPr/>
        </p:nvSpPr>
        <p:spPr>
          <a:xfrm>
            <a:off x="3113823" y="6052986"/>
            <a:ext cx="6096000" cy="523220"/>
          </a:xfrm>
          <a:prstGeom prst="rect">
            <a:avLst/>
          </a:prstGeom>
        </p:spPr>
        <p:txBody>
          <a:bodyPr>
            <a:spAutoFit/>
          </a:bodyPr>
          <a:lstStyle/>
          <a:p>
            <a:pPr marL="45720" indent="0">
              <a:buNone/>
            </a:pPr>
            <a:r>
              <a:rPr lang="en-US" sz="1400" dirty="0"/>
              <a:t>Note: All costs are planning-level cost estimates. Any route will require more in-depth analysis by HART staff for more detailed cost estimates.</a:t>
            </a:r>
          </a:p>
        </p:txBody>
      </p:sp>
      <p:sp>
        <p:nvSpPr>
          <p:cNvPr id="13" name="Rectangle 12">
            <a:extLst>
              <a:ext uri="{FF2B5EF4-FFF2-40B4-BE49-F238E27FC236}">
                <a16:creationId xmlns:a16="http://schemas.microsoft.com/office/drawing/2014/main" id="{1C2FF86F-1438-416A-8DC7-A23418FB7FFE}"/>
              </a:ext>
            </a:extLst>
          </p:cNvPr>
          <p:cNvSpPr/>
          <p:nvPr/>
        </p:nvSpPr>
        <p:spPr>
          <a:xfrm rot="20804907">
            <a:off x="4561120" y="3782838"/>
            <a:ext cx="6518111" cy="749732"/>
          </a:xfrm>
          <a:prstGeom prst="rect">
            <a:avLst/>
          </a:prstGeom>
          <a:noFill/>
          <a:ln w="5715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C1F3063-BF8A-49B3-8C0F-042E7E6BD3D5}"/>
              </a:ext>
            </a:extLst>
          </p:cNvPr>
          <p:cNvSpPr txBox="1"/>
          <p:nvPr/>
        </p:nvSpPr>
        <p:spPr>
          <a:xfrm rot="20747909">
            <a:off x="6575773" y="3189739"/>
            <a:ext cx="2860431" cy="584775"/>
          </a:xfrm>
          <a:prstGeom prst="rect">
            <a:avLst/>
          </a:prstGeom>
          <a:noFill/>
        </p:spPr>
        <p:txBody>
          <a:bodyPr wrap="square" rtlCol="0">
            <a:spAutoFit/>
          </a:bodyPr>
          <a:lstStyle/>
          <a:p>
            <a:r>
              <a:rPr lang="en-US" sz="3200" b="1">
                <a:solidFill>
                  <a:srgbClr val="FF0000"/>
                </a:solidFill>
              </a:rPr>
              <a:t>Extension</a:t>
            </a:r>
          </a:p>
        </p:txBody>
      </p:sp>
      <p:graphicFrame>
        <p:nvGraphicFramePr>
          <p:cNvPr id="10" name="Table 4">
            <a:extLst>
              <a:ext uri="{FF2B5EF4-FFF2-40B4-BE49-F238E27FC236}">
                <a16:creationId xmlns:a16="http://schemas.microsoft.com/office/drawing/2014/main" id="{BDC892A7-5FD8-420E-B71A-10DA1D1E29CC}"/>
              </a:ext>
            </a:extLst>
          </p:cNvPr>
          <p:cNvGraphicFramePr>
            <a:graphicFrameLocks/>
          </p:cNvGraphicFramePr>
          <p:nvPr>
            <p:extLst>
              <p:ext uri="{D42A27DB-BD31-4B8C-83A1-F6EECF244321}">
                <p14:modId xmlns:p14="http://schemas.microsoft.com/office/powerpoint/2010/main" val="2229581031"/>
              </p:ext>
            </p:extLst>
          </p:nvPr>
        </p:nvGraphicFramePr>
        <p:xfrm>
          <a:off x="3411074" y="1813874"/>
          <a:ext cx="5369851" cy="4300728"/>
        </p:xfrm>
        <a:graphic>
          <a:graphicData uri="http://schemas.openxmlformats.org/drawingml/2006/table">
            <a:tbl>
              <a:tblPr firstRow="1" bandRow="1">
                <a:tableStyleId>{5C22544A-7EE6-4342-B048-85BDC9FD1C3A}</a:tableStyleId>
              </a:tblPr>
              <a:tblGrid>
                <a:gridCol w="3843857">
                  <a:extLst>
                    <a:ext uri="{9D8B030D-6E8A-4147-A177-3AD203B41FA5}">
                      <a16:colId xmlns:a16="http://schemas.microsoft.com/office/drawing/2014/main" val="1920548756"/>
                    </a:ext>
                  </a:extLst>
                </a:gridCol>
                <a:gridCol w="1525994">
                  <a:extLst>
                    <a:ext uri="{9D8B030D-6E8A-4147-A177-3AD203B41FA5}">
                      <a16:colId xmlns:a16="http://schemas.microsoft.com/office/drawing/2014/main" val="3729602442"/>
                    </a:ext>
                  </a:extLst>
                </a:gridCol>
              </a:tblGrid>
              <a:tr h="365760">
                <a:tc>
                  <a:txBody>
                    <a:bodyPr/>
                    <a:lstStyle/>
                    <a:p>
                      <a:r>
                        <a:rPr lang="en-US" sz="1200"/>
                        <a:t>Performance Measures</a:t>
                      </a:r>
                    </a:p>
                  </a:txBody>
                  <a:tcPr anchor="ctr"/>
                </a:tc>
                <a:tc>
                  <a:txBody>
                    <a:bodyPr/>
                    <a:lstStyle/>
                    <a:p>
                      <a:pPr algn="ctr"/>
                      <a:endParaRPr lang="en-US" sz="1200"/>
                    </a:p>
                  </a:txBody>
                  <a:tcPr anchor="ctr"/>
                </a:tc>
                <a:extLst>
                  <a:ext uri="{0D108BD9-81ED-4DB2-BD59-A6C34878D82A}">
                    <a16:rowId xmlns:a16="http://schemas.microsoft.com/office/drawing/2014/main" val="3187792230"/>
                  </a:ext>
                </a:extLst>
              </a:tr>
              <a:tr h="323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Operating Cost</a:t>
                      </a:r>
                    </a:p>
                  </a:txBody>
                  <a:tcPr anchor="ctr"/>
                </a:tc>
                <a:tc>
                  <a:txBody>
                    <a:bodyPr/>
                    <a:lstStyle/>
                    <a:p>
                      <a:pPr algn="ctr"/>
                      <a:r>
                        <a:rPr lang="en-US" sz="1200" dirty="0"/>
                        <a:t>$950K-1M</a:t>
                      </a:r>
                    </a:p>
                  </a:txBody>
                  <a:tcPr anchor="ctr"/>
                </a:tc>
                <a:extLst>
                  <a:ext uri="{0D108BD9-81ED-4DB2-BD59-A6C34878D82A}">
                    <a16:rowId xmlns:a16="http://schemas.microsoft.com/office/drawing/2014/main" val="1666023847"/>
                  </a:ext>
                </a:extLst>
              </a:tr>
              <a:tr h="300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Cost per Day</a:t>
                      </a:r>
                    </a:p>
                  </a:txBody>
                  <a:tcPr anchor="ctr"/>
                </a:tc>
                <a:tc>
                  <a:txBody>
                    <a:bodyPr/>
                    <a:lstStyle/>
                    <a:p>
                      <a:pPr algn="ctr"/>
                      <a:r>
                        <a:rPr lang="en-US" sz="1200" dirty="0"/>
                        <a:t>Weekdays: $3K</a:t>
                      </a:r>
                    </a:p>
                    <a:p>
                      <a:pPr algn="ctr"/>
                      <a:r>
                        <a:rPr lang="en-US" sz="1200" dirty="0"/>
                        <a:t>Sat/Sun: $2,250</a:t>
                      </a:r>
                    </a:p>
                  </a:txBody>
                  <a:tcPr anchor="ctr"/>
                </a:tc>
                <a:extLst>
                  <a:ext uri="{0D108BD9-81ED-4DB2-BD59-A6C34878D82A}">
                    <a16:rowId xmlns:a16="http://schemas.microsoft.com/office/drawing/2014/main" val="1588956704"/>
                  </a:ext>
                </a:extLst>
              </a:tr>
              <a:tr h="293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Frequency</a:t>
                      </a:r>
                    </a:p>
                  </a:txBody>
                  <a:tcPr anchor="ctr"/>
                </a:tc>
                <a:tc>
                  <a:txBody>
                    <a:bodyPr/>
                    <a:lstStyle/>
                    <a:p>
                      <a:pPr algn="ctr"/>
                      <a:r>
                        <a:rPr lang="en-US" sz="1200" dirty="0"/>
                        <a:t>60 min</a:t>
                      </a:r>
                    </a:p>
                  </a:txBody>
                  <a:tcPr anchor="ctr"/>
                </a:tc>
                <a:extLst>
                  <a:ext uri="{0D108BD9-81ED-4DB2-BD59-A6C34878D82A}">
                    <a16:rowId xmlns:a16="http://schemas.microsoft.com/office/drawing/2014/main" val="1329225943"/>
                  </a:ext>
                </a:extLst>
              </a:tr>
              <a:tr h="297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Travel Time (one way)</a:t>
                      </a:r>
                    </a:p>
                  </a:txBody>
                  <a:tcPr anchor="ctr"/>
                </a:tc>
                <a:tc>
                  <a:txBody>
                    <a:bodyPr/>
                    <a:lstStyle/>
                    <a:p>
                      <a:pPr algn="ctr"/>
                      <a:r>
                        <a:rPr lang="en-US" sz="1200" dirty="0"/>
                        <a:t>50 min</a:t>
                      </a:r>
                    </a:p>
                  </a:txBody>
                  <a:tcPr anchor="ctr"/>
                </a:tc>
                <a:extLst>
                  <a:ext uri="{0D108BD9-81ED-4DB2-BD59-A6C34878D82A}">
                    <a16:rowId xmlns:a16="http://schemas.microsoft.com/office/drawing/2014/main" val="1287228906"/>
                  </a:ext>
                </a:extLst>
              </a:tr>
              <a:tr h="297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nchor="ctr"/>
                </a:tc>
                <a:tc>
                  <a:txBody>
                    <a:bodyPr/>
                    <a:lstStyle/>
                    <a:p>
                      <a:pPr algn="ctr"/>
                      <a:r>
                        <a:rPr lang="en-US" sz="1200" dirty="0"/>
                        <a:t>37.7 miles</a:t>
                      </a:r>
                    </a:p>
                  </a:txBody>
                  <a:tcPr anchor="ctr"/>
                </a:tc>
                <a:extLst>
                  <a:ext uri="{0D108BD9-81ED-4DB2-BD59-A6C34878D82A}">
                    <a16:rowId xmlns:a16="http://schemas.microsoft.com/office/drawing/2014/main" val="3969399841"/>
                  </a:ext>
                </a:extLst>
              </a:tr>
              <a:tr h="313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Transfers to get to Downtown Tampa</a:t>
                      </a:r>
                    </a:p>
                  </a:txBody>
                  <a:tcPr anchor="ctr"/>
                </a:tc>
                <a:tc>
                  <a:txBody>
                    <a:bodyPr/>
                    <a:lstStyle/>
                    <a:p>
                      <a:pPr algn="ctr"/>
                      <a:r>
                        <a:rPr lang="en-US" sz="1200" dirty="0"/>
                        <a:t>1</a:t>
                      </a:r>
                    </a:p>
                  </a:txBody>
                  <a:tcPr anchor="ctr"/>
                </a:tc>
                <a:extLst>
                  <a:ext uri="{0D108BD9-81ED-4DB2-BD59-A6C34878D82A}">
                    <a16:rowId xmlns:a16="http://schemas.microsoft.com/office/drawing/2014/main" val="80169224"/>
                  </a:ext>
                </a:extLst>
              </a:tr>
              <a:tr h="295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people within ½ mile</a:t>
                      </a:r>
                    </a:p>
                  </a:txBody>
                  <a:tcPr anchor="ctr"/>
                </a:tc>
                <a:tc>
                  <a:txBody>
                    <a:bodyPr/>
                    <a:lstStyle/>
                    <a:p>
                      <a:pPr algn="ctr"/>
                      <a:r>
                        <a:rPr lang="en-US" sz="1200" dirty="0"/>
                        <a:t>6,644</a:t>
                      </a:r>
                    </a:p>
                  </a:txBody>
                  <a:tcPr anchor="ctr"/>
                </a:tc>
                <a:extLst>
                  <a:ext uri="{0D108BD9-81ED-4DB2-BD59-A6C34878D82A}">
                    <a16:rowId xmlns:a16="http://schemas.microsoft.com/office/drawing/2014/main" val="3570715880"/>
                  </a:ext>
                </a:extLst>
              </a:tr>
              <a:tr h="310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jobs within ½ mile</a:t>
                      </a:r>
                    </a:p>
                  </a:txBody>
                  <a:tcPr anchor="ctr"/>
                </a:tc>
                <a:tc>
                  <a:txBody>
                    <a:bodyPr/>
                    <a:lstStyle/>
                    <a:p>
                      <a:pPr algn="ctr"/>
                      <a:r>
                        <a:rPr lang="en-US" sz="1200" dirty="0"/>
                        <a:t>11,685</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in poverty within ½ mile</a:t>
                      </a:r>
                    </a:p>
                  </a:txBody>
                  <a:tcPr anchor="ctr"/>
                </a:tc>
                <a:tc>
                  <a:txBody>
                    <a:bodyPr/>
                    <a:lstStyle/>
                    <a:p>
                      <a:pPr algn="ctr"/>
                      <a:r>
                        <a:rPr lang="en-US" sz="1200" dirty="0"/>
                        <a:t>19.4%</a:t>
                      </a:r>
                    </a:p>
                  </a:txBody>
                  <a:tcPr anchor="ctr"/>
                </a:tc>
                <a:extLst>
                  <a:ext uri="{0D108BD9-81ED-4DB2-BD59-A6C34878D82A}">
                    <a16:rowId xmlns:a16="http://schemas.microsoft.com/office/drawing/2014/main" val="428915192"/>
                  </a:ext>
                </a:extLst>
              </a:tr>
              <a:tr h="31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minority within ½ mile</a:t>
                      </a:r>
                    </a:p>
                  </a:txBody>
                  <a:tcPr anchor="ctr"/>
                </a:tc>
                <a:tc>
                  <a:txBody>
                    <a:bodyPr/>
                    <a:lstStyle/>
                    <a:p>
                      <a:pPr algn="ctr"/>
                      <a:r>
                        <a:rPr lang="en-US" sz="1200" dirty="0"/>
                        <a:t>62.1%</a:t>
                      </a:r>
                    </a:p>
                  </a:txBody>
                  <a:tcPr anchor="ctr"/>
                </a:tc>
                <a:extLst>
                  <a:ext uri="{0D108BD9-81ED-4DB2-BD59-A6C34878D82A}">
                    <a16:rowId xmlns:a16="http://schemas.microsoft.com/office/drawing/2014/main" val="1930221681"/>
                  </a:ext>
                </a:extLst>
              </a:tr>
              <a:tr h="293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seniors within ½ mile</a:t>
                      </a:r>
                    </a:p>
                  </a:txBody>
                  <a:tcPr anchor="ctr"/>
                </a:tc>
                <a:tc>
                  <a:txBody>
                    <a:bodyPr/>
                    <a:lstStyle/>
                    <a:p>
                      <a:pPr algn="ctr"/>
                      <a:r>
                        <a:rPr lang="en-US" sz="1200" dirty="0"/>
                        <a:t>11.1%</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no vehicles within ½ mile</a:t>
                      </a:r>
                    </a:p>
                  </a:txBody>
                  <a:tcPr anchor="ctr"/>
                </a:tc>
                <a:tc>
                  <a:txBody>
                    <a:bodyPr/>
                    <a:lstStyle/>
                    <a:p>
                      <a:pPr algn="ctr"/>
                      <a:r>
                        <a:rPr lang="en-US" sz="1200" dirty="0"/>
                        <a:t>9.0%</a:t>
                      </a:r>
                    </a:p>
                  </a:txBody>
                  <a:tcPr anchor="ctr"/>
                </a:tc>
                <a:extLst>
                  <a:ext uri="{0D108BD9-81ED-4DB2-BD59-A6C34878D82A}">
                    <a16:rowId xmlns:a16="http://schemas.microsoft.com/office/drawing/2014/main" val="1402204935"/>
                  </a:ext>
                </a:extLst>
              </a:tr>
            </a:tbl>
          </a:graphicData>
        </a:graphic>
      </p:graphicFrame>
      <p:sp>
        <p:nvSpPr>
          <p:cNvPr id="9" name="TextBox 8">
            <a:extLst>
              <a:ext uri="{FF2B5EF4-FFF2-40B4-BE49-F238E27FC236}">
                <a16:creationId xmlns:a16="http://schemas.microsoft.com/office/drawing/2014/main" id="{E34052B0-7D53-4FF5-A0F7-6387CBE81FCE}"/>
              </a:ext>
            </a:extLst>
          </p:cNvPr>
          <p:cNvSpPr txBox="1"/>
          <p:nvPr/>
        </p:nvSpPr>
        <p:spPr>
          <a:xfrm>
            <a:off x="10339519" y="2967335"/>
            <a:ext cx="1358001" cy="369332"/>
          </a:xfrm>
          <a:prstGeom prst="rect">
            <a:avLst/>
          </a:prstGeom>
          <a:noFill/>
        </p:spPr>
        <p:txBody>
          <a:bodyPr wrap="square" rtlCol="0">
            <a:spAutoFit/>
          </a:bodyPr>
          <a:lstStyle/>
          <a:p>
            <a:r>
              <a:rPr lang="en-US" b="1">
                <a:solidFill>
                  <a:schemeClr val="tx1">
                    <a:lumMod val="50000"/>
                    <a:lumOff val="50000"/>
                  </a:schemeClr>
                </a:solidFill>
              </a:rPr>
              <a:t>Plant City</a:t>
            </a:r>
          </a:p>
        </p:txBody>
      </p:sp>
      <p:sp>
        <p:nvSpPr>
          <p:cNvPr id="2" name="Rectangle 1">
            <a:extLst>
              <a:ext uri="{FF2B5EF4-FFF2-40B4-BE49-F238E27FC236}">
                <a16:creationId xmlns:a16="http://schemas.microsoft.com/office/drawing/2014/main" id="{4A711F56-A620-4571-A699-CDAD19E9560B}"/>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Tree>
    <p:extLst>
      <p:ext uri="{BB962C8B-B14F-4D97-AF65-F5344CB8AC3E}">
        <p14:creationId xmlns:p14="http://schemas.microsoft.com/office/powerpoint/2010/main" val="938361941"/>
      </p:ext>
    </p:extLst>
  </p:cSld>
  <p:clrMapOvr>
    <a:masterClrMapping/>
  </p:clrMapOvr>
  <mc:AlternateContent xmlns:mc="http://schemas.openxmlformats.org/markup-compatibility/2006" xmlns:p14="http://schemas.microsoft.com/office/powerpoint/2010/main">
    <mc:Choice Requires="p14">
      <p:transition spd="slow" p14:dur="2000" advTm="22021"/>
    </mc:Choice>
    <mc:Fallback xmlns="">
      <p:transition spd="slow" advTm="2202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B5B0B-D2A5-467A-A9F3-F5251919D31C}"/>
              </a:ext>
            </a:extLst>
          </p:cNvPr>
          <p:cNvPicPr>
            <a:picLocks noChangeAspect="1"/>
          </p:cNvPicPr>
          <p:nvPr/>
        </p:nvPicPr>
        <p:blipFill rotWithShape="1">
          <a:blip r:embed="rId3"/>
          <a:srcRect l="2307" r="2307"/>
          <a:stretch/>
        </p:blipFill>
        <p:spPr>
          <a:xfrm>
            <a:off x="281355" y="490772"/>
            <a:ext cx="11629290" cy="5876456"/>
          </a:xfrm>
          <a:prstGeom prst="rect">
            <a:avLst/>
          </a:prstGeom>
        </p:spPr>
      </p:pic>
      <p:sp>
        <p:nvSpPr>
          <p:cNvPr id="8" name="TextBox 7">
            <a:extLst>
              <a:ext uri="{FF2B5EF4-FFF2-40B4-BE49-F238E27FC236}">
                <a16:creationId xmlns:a16="http://schemas.microsoft.com/office/drawing/2014/main" id="{E4F5C7B2-A2F1-49B5-9FBC-6D7DD208F13A}"/>
              </a:ext>
            </a:extLst>
          </p:cNvPr>
          <p:cNvSpPr txBox="1"/>
          <p:nvPr/>
        </p:nvSpPr>
        <p:spPr>
          <a:xfrm>
            <a:off x="10818080" y="2084788"/>
            <a:ext cx="1368216" cy="369332"/>
          </a:xfrm>
          <a:prstGeom prst="rect">
            <a:avLst/>
          </a:prstGeom>
          <a:noFill/>
        </p:spPr>
        <p:txBody>
          <a:bodyPr wrap="square" rtlCol="0">
            <a:spAutoFit/>
          </a:bodyPr>
          <a:lstStyle/>
          <a:p>
            <a:r>
              <a:rPr lang="en-US" b="1" dirty="0">
                <a:solidFill>
                  <a:schemeClr val="accent1">
                    <a:lumMod val="50000"/>
                  </a:schemeClr>
                </a:solidFill>
              </a:rPr>
              <a:t>Plant City</a:t>
            </a:r>
          </a:p>
        </p:txBody>
      </p:sp>
      <p:sp>
        <p:nvSpPr>
          <p:cNvPr id="9" name="TextBox 8">
            <a:extLst>
              <a:ext uri="{FF2B5EF4-FFF2-40B4-BE49-F238E27FC236}">
                <a16:creationId xmlns:a16="http://schemas.microsoft.com/office/drawing/2014/main" id="{3F4EF5A0-9A3C-451C-8503-1B0863AF095D}"/>
              </a:ext>
            </a:extLst>
          </p:cNvPr>
          <p:cNvSpPr txBox="1"/>
          <p:nvPr/>
        </p:nvSpPr>
        <p:spPr>
          <a:xfrm>
            <a:off x="281355" y="4381473"/>
            <a:ext cx="1400363" cy="646331"/>
          </a:xfrm>
          <a:prstGeom prst="rect">
            <a:avLst/>
          </a:prstGeom>
          <a:noFill/>
        </p:spPr>
        <p:txBody>
          <a:bodyPr wrap="square" rtlCol="0">
            <a:spAutoFit/>
          </a:bodyPr>
          <a:lstStyle/>
          <a:p>
            <a:pPr algn="ctr"/>
            <a:r>
              <a:rPr lang="en-US" b="1" dirty="0">
                <a:solidFill>
                  <a:schemeClr val="accent1">
                    <a:lumMod val="50000"/>
                  </a:schemeClr>
                </a:solidFill>
              </a:rPr>
              <a:t>Downtown Tampa</a:t>
            </a:r>
          </a:p>
        </p:txBody>
      </p:sp>
      <p:sp>
        <p:nvSpPr>
          <p:cNvPr id="10" name="TextBox 9">
            <a:extLst>
              <a:ext uri="{FF2B5EF4-FFF2-40B4-BE49-F238E27FC236}">
                <a16:creationId xmlns:a16="http://schemas.microsoft.com/office/drawing/2014/main" id="{B23EE9A5-E7BF-4714-AA5D-A5AB582623BF}"/>
              </a:ext>
            </a:extLst>
          </p:cNvPr>
          <p:cNvSpPr txBox="1"/>
          <p:nvPr/>
        </p:nvSpPr>
        <p:spPr>
          <a:xfrm>
            <a:off x="2322041" y="2189900"/>
            <a:ext cx="1368216" cy="369332"/>
          </a:xfrm>
          <a:prstGeom prst="rect">
            <a:avLst/>
          </a:prstGeom>
          <a:noFill/>
        </p:spPr>
        <p:txBody>
          <a:bodyPr wrap="square" rtlCol="0">
            <a:spAutoFit/>
          </a:bodyPr>
          <a:lstStyle/>
          <a:p>
            <a:r>
              <a:rPr lang="en-US" b="1" dirty="0" err="1">
                <a:solidFill>
                  <a:schemeClr val="accent1">
                    <a:lumMod val="50000"/>
                  </a:schemeClr>
                </a:solidFill>
              </a:rPr>
              <a:t>Netpark</a:t>
            </a:r>
            <a:endParaRPr lang="en-US" b="1" dirty="0">
              <a:solidFill>
                <a:schemeClr val="accent1">
                  <a:lumMod val="50000"/>
                </a:schemeClr>
              </a:solidFill>
            </a:endParaRPr>
          </a:p>
        </p:txBody>
      </p:sp>
      <p:sp>
        <p:nvSpPr>
          <p:cNvPr id="12" name="Title 1">
            <a:extLst>
              <a:ext uri="{FF2B5EF4-FFF2-40B4-BE49-F238E27FC236}">
                <a16:creationId xmlns:a16="http://schemas.microsoft.com/office/drawing/2014/main" id="{891A4929-8F45-4ABC-9C3E-460987224C2C}"/>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Plant City VIA I-4 &amp; MLK</a:t>
            </a:r>
          </a:p>
        </p:txBody>
      </p:sp>
      <p:sp>
        <p:nvSpPr>
          <p:cNvPr id="6" name="TextBox 5">
            <a:extLst>
              <a:ext uri="{FF2B5EF4-FFF2-40B4-BE49-F238E27FC236}">
                <a16:creationId xmlns:a16="http://schemas.microsoft.com/office/drawing/2014/main" id="{0592E2F8-37E9-42B3-BBF1-131D9318FADA}"/>
              </a:ext>
            </a:extLst>
          </p:cNvPr>
          <p:cNvSpPr txBox="1"/>
          <p:nvPr/>
        </p:nvSpPr>
        <p:spPr>
          <a:xfrm>
            <a:off x="5304727" y="3158728"/>
            <a:ext cx="1912502" cy="369332"/>
          </a:xfrm>
          <a:prstGeom prst="rect">
            <a:avLst/>
          </a:prstGeom>
          <a:noFill/>
        </p:spPr>
        <p:txBody>
          <a:bodyPr wrap="square" rtlCol="0">
            <a:spAutoFit/>
          </a:bodyPr>
          <a:lstStyle/>
          <a:p>
            <a:r>
              <a:rPr lang="en-US" b="1" dirty="0">
                <a:solidFill>
                  <a:schemeClr val="accent1">
                    <a:lumMod val="50000"/>
                  </a:schemeClr>
                </a:solidFill>
              </a:rPr>
              <a:t>Mango/Walmart</a:t>
            </a:r>
          </a:p>
        </p:txBody>
      </p:sp>
    </p:spTree>
    <p:extLst>
      <p:ext uri="{BB962C8B-B14F-4D97-AF65-F5344CB8AC3E}">
        <p14:creationId xmlns:p14="http://schemas.microsoft.com/office/powerpoint/2010/main" val="2995107849"/>
      </p:ext>
    </p:extLst>
  </p:cSld>
  <p:clrMapOvr>
    <a:masterClrMapping/>
  </p:clrMapOvr>
  <mc:AlternateContent xmlns:mc="http://schemas.openxmlformats.org/markup-compatibility/2006" xmlns:p14="http://schemas.microsoft.com/office/powerpoint/2010/main">
    <mc:Choice Requires="p14">
      <p:transition spd="slow" p14:dur="2000" advTm="25946"/>
    </mc:Choice>
    <mc:Fallback xmlns="">
      <p:transition spd="slow" advTm="2594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B5B0B-D2A5-467A-A9F3-F5251919D31C}"/>
              </a:ext>
            </a:extLst>
          </p:cNvPr>
          <p:cNvPicPr>
            <a:picLocks noChangeAspect="1"/>
          </p:cNvPicPr>
          <p:nvPr/>
        </p:nvPicPr>
        <p:blipFill rotWithShape="1">
          <a:blip r:embed="rId3">
            <a:alphaModFix amt="70000"/>
          </a:blip>
          <a:srcRect l="2307" r="2307"/>
          <a:stretch/>
        </p:blipFill>
        <p:spPr>
          <a:xfrm>
            <a:off x="281355" y="490772"/>
            <a:ext cx="11629290" cy="5876456"/>
          </a:xfrm>
          <a:prstGeom prst="rect">
            <a:avLst/>
          </a:prstGeom>
        </p:spPr>
      </p:pic>
      <p:sp>
        <p:nvSpPr>
          <p:cNvPr id="8" name="TextBox 7">
            <a:extLst>
              <a:ext uri="{FF2B5EF4-FFF2-40B4-BE49-F238E27FC236}">
                <a16:creationId xmlns:a16="http://schemas.microsoft.com/office/drawing/2014/main" id="{E4F5C7B2-A2F1-49B5-9FBC-6D7DD208F13A}"/>
              </a:ext>
            </a:extLst>
          </p:cNvPr>
          <p:cNvSpPr txBox="1"/>
          <p:nvPr/>
        </p:nvSpPr>
        <p:spPr>
          <a:xfrm>
            <a:off x="10818080" y="2084788"/>
            <a:ext cx="1368216" cy="369332"/>
          </a:xfrm>
          <a:prstGeom prst="rect">
            <a:avLst/>
          </a:prstGeom>
          <a:noFill/>
        </p:spPr>
        <p:txBody>
          <a:bodyPr wrap="square" rtlCol="0">
            <a:spAutoFit/>
          </a:bodyPr>
          <a:lstStyle/>
          <a:p>
            <a:r>
              <a:rPr lang="en-US" b="1" dirty="0">
                <a:solidFill>
                  <a:schemeClr val="tx1">
                    <a:lumMod val="50000"/>
                    <a:lumOff val="50000"/>
                  </a:schemeClr>
                </a:solidFill>
              </a:rPr>
              <a:t>Plant City</a:t>
            </a:r>
          </a:p>
        </p:txBody>
      </p:sp>
      <p:sp>
        <p:nvSpPr>
          <p:cNvPr id="9" name="TextBox 8">
            <a:extLst>
              <a:ext uri="{FF2B5EF4-FFF2-40B4-BE49-F238E27FC236}">
                <a16:creationId xmlns:a16="http://schemas.microsoft.com/office/drawing/2014/main" id="{3F4EF5A0-9A3C-451C-8503-1B0863AF095D}"/>
              </a:ext>
            </a:extLst>
          </p:cNvPr>
          <p:cNvSpPr txBox="1"/>
          <p:nvPr/>
        </p:nvSpPr>
        <p:spPr>
          <a:xfrm>
            <a:off x="281355" y="4381473"/>
            <a:ext cx="1400363" cy="646331"/>
          </a:xfrm>
          <a:prstGeom prst="rect">
            <a:avLst/>
          </a:prstGeom>
          <a:noFill/>
        </p:spPr>
        <p:txBody>
          <a:bodyPr wrap="square" rtlCol="0">
            <a:spAutoFit/>
          </a:bodyPr>
          <a:lstStyle/>
          <a:p>
            <a:pPr algn="ctr"/>
            <a:r>
              <a:rPr lang="en-US" b="1" dirty="0">
                <a:solidFill>
                  <a:schemeClr val="tx1">
                    <a:lumMod val="50000"/>
                    <a:lumOff val="50000"/>
                  </a:schemeClr>
                </a:solidFill>
              </a:rPr>
              <a:t>Downtown Tampa</a:t>
            </a:r>
          </a:p>
        </p:txBody>
      </p:sp>
      <p:sp>
        <p:nvSpPr>
          <p:cNvPr id="10" name="TextBox 9">
            <a:extLst>
              <a:ext uri="{FF2B5EF4-FFF2-40B4-BE49-F238E27FC236}">
                <a16:creationId xmlns:a16="http://schemas.microsoft.com/office/drawing/2014/main" id="{B23EE9A5-E7BF-4714-AA5D-A5AB582623BF}"/>
              </a:ext>
            </a:extLst>
          </p:cNvPr>
          <p:cNvSpPr txBox="1"/>
          <p:nvPr/>
        </p:nvSpPr>
        <p:spPr>
          <a:xfrm>
            <a:off x="2322041" y="2189900"/>
            <a:ext cx="1368216" cy="369332"/>
          </a:xfrm>
          <a:prstGeom prst="rect">
            <a:avLst/>
          </a:prstGeom>
          <a:noFill/>
        </p:spPr>
        <p:txBody>
          <a:bodyPr wrap="square" rtlCol="0">
            <a:spAutoFit/>
          </a:bodyPr>
          <a:lstStyle/>
          <a:p>
            <a:r>
              <a:rPr lang="en-US" b="1" dirty="0" err="1">
                <a:solidFill>
                  <a:schemeClr val="tx1">
                    <a:lumMod val="50000"/>
                    <a:lumOff val="50000"/>
                  </a:schemeClr>
                </a:solidFill>
              </a:rPr>
              <a:t>Netpark</a:t>
            </a:r>
            <a:endParaRPr lang="en-US" b="1" dirty="0">
              <a:solidFill>
                <a:schemeClr val="tx1">
                  <a:lumMod val="50000"/>
                  <a:lumOff val="50000"/>
                </a:schemeClr>
              </a:solidFill>
            </a:endParaRPr>
          </a:p>
        </p:txBody>
      </p:sp>
      <p:sp>
        <p:nvSpPr>
          <p:cNvPr id="12" name="Title 1">
            <a:extLst>
              <a:ext uri="{FF2B5EF4-FFF2-40B4-BE49-F238E27FC236}">
                <a16:creationId xmlns:a16="http://schemas.microsoft.com/office/drawing/2014/main" id="{891A4929-8F45-4ABC-9C3E-460987224C2C}"/>
              </a:ext>
            </a:extLst>
          </p:cNvPr>
          <p:cNvSpPr txBox="1">
            <a:spLocks/>
          </p:cNvSpPr>
          <p:nvPr/>
        </p:nvSpPr>
        <p:spPr>
          <a:xfrm>
            <a:off x="704087" y="609600"/>
            <a:ext cx="10798101" cy="9828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TPA &gt; Plant City VIA I-4 &amp; MLK</a:t>
            </a:r>
          </a:p>
        </p:txBody>
      </p:sp>
      <p:sp>
        <p:nvSpPr>
          <p:cNvPr id="6" name="TextBox 5">
            <a:extLst>
              <a:ext uri="{FF2B5EF4-FFF2-40B4-BE49-F238E27FC236}">
                <a16:creationId xmlns:a16="http://schemas.microsoft.com/office/drawing/2014/main" id="{0592E2F8-37E9-42B3-BBF1-131D9318FADA}"/>
              </a:ext>
            </a:extLst>
          </p:cNvPr>
          <p:cNvSpPr txBox="1"/>
          <p:nvPr/>
        </p:nvSpPr>
        <p:spPr>
          <a:xfrm>
            <a:off x="5304727" y="3158728"/>
            <a:ext cx="1912502" cy="369332"/>
          </a:xfrm>
          <a:prstGeom prst="rect">
            <a:avLst/>
          </a:prstGeom>
          <a:noFill/>
        </p:spPr>
        <p:txBody>
          <a:bodyPr wrap="square" rtlCol="0">
            <a:spAutoFit/>
          </a:bodyPr>
          <a:lstStyle/>
          <a:p>
            <a:r>
              <a:rPr lang="en-US" b="1" dirty="0">
                <a:solidFill>
                  <a:schemeClr val="accent1">
                    <a:lumMod val="50000"/>
                  </a:schemeClr>
                </a:solidFill>
              </a:rPr>
              <a:t>Mango/Walmart</a:t>
            </a:r>
          </a:p>
        </p:txBody>
      </p:sp>
      <p:graphicFrame>
        <p:nvGraphicFramePr>
          <p:cNvPr id="2" name="Table 4">
            <a:extLst>
              <a:ext uri="{FF2B5EF4-FFF2-40B4-BE49-F238E27FC236}">
                <a16:creationId xmlns:a16="http://schemas.microsoft.com/office/drawing/2014/main" id="{ECDE12E2-A55C-426A-A1F0-4F95090D95D7}"/>
              </a:ext>
            </a:extLst>
          </p:cNvPr>
          <p:cNvGraphicFramePr>
            <a:graphicFrameLocks/>
          </p:cNvGraphicFramePr>
          <p:nvPr>
            <p:extLst>
              <p:ext uri="{D42A27DB-BD31-4B8C-83A1-F6EECF244321}">
                <p14:modId xmlns:p14="http://schemas.microsoft.com/office/powerpoint/2010/main" val="3379086594"/>
              </p:ext>
            </p:extLst>
          </p:nvPr>
        </p:nvGraphicFramePr>
        <p:xfrm>
          <a:off x="3722404" y="1385416"/>
          <a:ext cx="4438871" cy="4717709"/>
        </p:xfrm>
        <a:graphic>
          <a:graphicData uri="http://schemas.openxmlformats.org/drawingml/2006/table">
            <a:tbl>
              <a:tblPr firstRow="1" bandRow="1">
                <a:tableStyleId>{5C22544A-7EE6-4342-B048-85BDC9FD1C3A}</a:tableStyleId>
              </a:tblPr>
              <a:tblGrid>
                <a:gridCol w="3040258">
                  <a:extLst>
                    <a:ext uri="{9D8B030D-6E8A-4147-A177-3AD203B41FA5}">
                      <a16:colId xmlns:a16="http://schemas.microsoft.com/office/drawing/2014/main" val="1920548756"/>
                    </a:ext>
                  </a:extLst>
                </a:gridCol>
                <a:gridCol w="1398613">
                  <a:extLst>
                    <a:ext uri="{9D8B030D-6E8A-4147-A177-3AD203B41FA5}">
                      <a16:colId xmlns:a16="http://schemas.microsoft.com/office/drawing/2014/main" val="3729602442"/>
                    </a:ext>
                  </a:extLst>
                </a:gridCol>
              </a:tblGrid>
              <a:tr h="360416">
                <a:tc>
                  <a:txBody>
                    <a:bodyPr/>
                    <a:lstStyle/>
                    <a:p>
                      <a:r>
                        <a:rPr lang="en-US" sz="1200" dirty="0">
                          <a:latin typeface="+mn-lt"/>
                        </a:rPr>
                        <a:t>Performance Measures</a:t>
                      </a:r>
                    </a:p>
                  </a:txBody>
                  <a:tcPr anchor="ctr"/>
                </a:tc>
                <a:tc>
                  <a:txBody>
                    <a:bodyPr/>
                    <a:lstStyle/>
                    <a:p>
                      <a:pPr algn="ctr"/>
                      <a:endParaRPr lang="en-US" sz="1200">
                        <a:latin typeface="+mn-lt"/>
                      </a:endParaRPr>
                    </a:p>
                  </a:txBody>
                  <a:tcPr anchor="ctr"/>
                </a:tc>
                <a:extLst>
                  <a:ext uri="{0D108BD9-81ED-4DB2-BD59-A6C34878D82A}">
                    <a16:rowId xmlns:a16="http://schemas.microsoft.com/office/drawing/2014/main" val="3187792230"/>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Annual Operating Cost</a:t>
                      </a:r>
                    </a:p>
                  </a:txBody>
                  <a:tcPr anchor="ctr"/>
                </a:tc>
                <a:tc>
                  <a:txBody>
                    <a:bodyPr/>
                    <a:lstStyle/>
                    <a:p>
                      <a:pPr algn="ctr"/>
                      <a:r>
                        <a:rPr lang="en-US" sz="1200" dirty="0">
                          <a:latin typeface="+mn-lt"/>
                        </a:rPr>
                        <a:t>$950K - $1M </a:t>
                      </a:r>
                    </a:p>
                  </a:txBody>
                  <a:tcPr anchor="ctr"/>
                </a:tc>
                <a:extLst>
                  <a:ext uri="{0D108BD9-81ED-4DB2-BD59-A6C34878D82A}">
                    <a16:rowId xmlns:a16="http://schemas.microsoft.com/office/drawing/2014/main" val="1666023847"/>
                  </a:ext>
                </a:extLst>
              </a:tr>
              <a:tr h="450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Cost per Day</a:t>
                      </a:r>
                    </a:p>
                  </a:txBody>
                  <a:tcPr anchor="ctr"/>
                </a:tc>
                <a:tc>
                  <a:txBody>
                    <a:bodyPr/>
                    <a:lstStyle/>
                    <a:p>
                      <a:pPr algn="ctr"/>
                      <a:r>
                        <a:rPr lang="en-US" sz="1200" dirty="0"/>
                        <a:t>Weekdays: $3K</a:t>
                      </a:r>
                    </a:p>
                    <a:p>
                      <a:pPr algn="ctr"/>
                      <a:r>
                        <a:rPr lang="en-US" sz="1200" dirty="0"/>
                        <a:t>Sat/Sun: $2,250</a:t>
                      </a:r>
                    </a:p>
                  </a:txBody>
                  <a:tcPr anchor="ctr"/>
                </a:tc>
                <a:extLst>
                  <a:ext uri="{0D108BD9-81ED-4DB2-BD59-A6C34878D82A}">
                    <a16:rowId xmlns:a16="http://schemas.microsoft.com/office/drawing/2014/main" val="3420128424"/>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Frequency</a:t>
                      </a:r>
                    </a:p>
                  </a:txBody>
                  <a:tcPr anchor="ctr"/>
                </a:tc>
                <a:tc>
                  <a:txBody>
                    <a:bodyPr/>
                    <a:lstStyle/>
                    <a:p>
                      <a:pPr algn="ctr"/>
                      <a:r>
                        <a:rPr lang="en-US" sz="1200" dirty="0">
                          <a:latin typeface="+mn-lt"/>
                        </a:rPr>
                        <a:t>60 min</a:t>
                      </a:r>
                    </a:p>
                  </a:txBody>
                  <a:tcPr anchor="ctr"/>
                </a:tc>
                <a:extLst>
                  <a:ext uri="{0D108BD9-81ED-4DB2-BD59-A6C34878D82A}">
                    <a16:rowId xmlns:a16="http://schemas.microsoft.com/office/drawing/2014/main" val="1329225943"/>
                  </a:ext>
                </a:extLst>
              </a:tr>
              <a:tr h="322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(one-way)</a:t>
                      </a:r>
                    </a:p>
                  </a:txBody>
                  <a:tcPr anchor="ctr"/>
                </a:tc>
                <a:tc>
                  <a:txBody>
                    <a:bodyPr/>
                    <a:lstStyle/>
                    <a:p>
                      <a:pPr algn="ctr"/>
                      <a:r>
                        <a:rPr lang="en-US" sz="1200" dirty="0">
                          <a:latin typeface="+mn-lt"/>
                        </a:rPr>
                        <a:t>50 min</a:t>
                      </a:r>
                    </a:p>
                  </a:txBody>
                  <a:tcPr anchor="ctr"/>
                </a:tc>
                <a:extLst>
                  <a:ext uri="{0D108BD9-81ED-4DB2-BD59-A6C34878D82A}">
                    <a16:rowId xmlns:a16="http://schemas.microsoft.com/office/drawing/2014/main" val="2524707700"/>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52.18 miles</a:t>
                      </a:r>
                    </a:p>
                  </a:txBody>
                  <a:tcPr anchor="ctr"/>
                </a:tc>
                <a:extLst>
                  <a:ext uri="{0D108BD9-81ED-4DB2-BD59-A6C34878D82A}">
                    <a16:rowId xmlns:a16="http://schemas.microsoft.com/office/drawing/2014/main" val="3672896792"/>
                  </a:ext>
                </a:extLst>
              </a:tr>
              <a:tr h="333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Transfers to get to Downtown </a:t>
                      </a:r>
                      <a:endParaRPr lang="en-US" sz="1200" b="1" dirty="0">
                        <a:latin typeface="+mn-lt"/>
                      </a:endParaRPr>
                    </a:p>
                  </a:txBody>
                  <a:tcPr anchor="ctr"/>
                </a:tc>
                <a:tc>
                  <a:txBody>
                    <a:bodyPr/>
                    <a:lstStyle/>
                    <a:p>
                      <a:pPr algn="ctr"/>
                      <a:r>
                        <a:rPr lang="en-US" sz="1200" dirty="0">
                          <a:latin typeface="+mn-lt"/>
                        </a:rPr>
                        <a:t>0</a:t>
                      </a:r>
                    </a:p>
                  </a:txBody>
                  <a:tcPr anchor="ctr"/>
                </a:tc>
                <a:extLst>
                  <a:ext uri="{0D108BD9-81ED-4DB2-BD59-A6C34878D82A}">
                    <a16:rowId xmlns:a16="http://schemas.microsoft.com/office/drawing/2014/main" val="80169224"/>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people within ½ mile</a:t>
                      </a:r>
                    </a:p>
                  </a:txBody>
                  <a:tcPr anchor="ctr"/>
                </a:tc>
                <a:tc>
                  <a:txBody>
                    <a:bodyPr/>
                    <a:lstStyle/>
                    <a:p>
                      <a:pPr algn="ctr"/>
                      <a:r>
                        <a:rPr lang="en-US" sz="1200" dirty="0">
                          <a:latin typeface="+mn-lt"/>
                        </a:rPr>
                        <a:t>20,734</a:t>
                      </a:r>
                    </a:p>
                  </a:txBody>
                  <a:tcPr anchor="ctr"/>
                </a:tc>
                <a:extLst>
                  <a:ext uri="{0D108BD9-81ED-4DB2-BD59-A6C34878D82A}">
                    <a16:rowId xmlns:a16="http://schemas.microsoft.com/office/drawing/2014/main" val="3570715880"/>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77,458</a:t>
                      </a:r>
                    </a:p>
                  </a:txBody>
                  <a:tcPr anchor="ctr"/>
                </a:tc>
                <a:extLst>
                  <a:ext uri="{0D108BD9-81ED-4DB2-BD59-A6C34878D82A}">
                    <a16:rowId xmlns:a16="http://schemas.microsoft.com/office/drawing/2014/main" val="168334394"/>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in poverty within ½ mile</a:t>
                      </a:r>
                    </a:p>
                  </a:txBody>
                  <a:tcPr anchor="ctr"/>
                </a:tc>
                <a:tc>
                  <a:txBody>
                    <a:bodyPr/>
                    <a:lstStyle/>
                    <a:p>
                      <a:pPr algn="ctr"/>
                      <a:r>
                        <a:rPr lang="en-US" sz="1200" dirty="0">
                          <a:latin typeface="+mn-lt"/>
                        </a:rPr>
                        <a:t>21.5%</a:t>
                      </a:r>
                    </a:p>
                  </a:txBody>
                  <a:tcPr anchor="ctr"/>
                </a:tc>
                <a:extLst>
                  <a:ext uri="{0D108BD9-81ED-4DB2-BD59-A6C34878D82A}">
                    <a16:rowId xmlns:a16="http://schemas.microsoft.com/office/drawing/2014/main" val="428915192"/>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55.7%</a:t>
                      </a:r>
                    </a:p>
                  </a:txBody>
                  <a:tcPr anchor="ctr"/>
                </a:tc>
                <a:extLst>
                  <a:ext uri="{0D108BD9-81ED-4DB2-BD59-A6C34878D82A}">
                    <a16:rowId xmlns:a16="http://schemas.microsoft.com/office/drawing/2014/main" val="1930221681"/>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12.6%</a:t>
                      </a:r>
                    </a:p>
                  </a:txBody>
                  <a:tcPr anchor="ctr"/>
                </a:tc>
                <a:extLst>
                  <a:ext uri="{0D108BD9-81ED-4DB2-BD59-A6C34878D82A}">
                    <a16:rowId xmlns:a16="http://schemas.microsoft.com/office/drawing/2014/main" val="3869296647"/>
                  </a:ext>
                </a:extLst>
              </a:tr>
              <a:tr h="36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no vehicles within ½ mile</a:t>
                      </a:r>
                    </a:p>
                  </a:txBody>
                  <a:tcPr anchor="ctr"/>
                </a:tc>
                <a:tc>
                  <a:txBody>
                    <a:bodyPr/>
                    <a:lstStyle/>
                    <a:p>
                      <a:pPr algn="ctr"/>
                      <a:r>
                        <a:rPr lang="en-US" sz="1200" dirty="0">
                          <a:latin typeface="+mn-lt"/>
                        </a:rPr>
                        <a:t>12.9%</a:t>
                      </a:r>
                    </a:p>
                  </a:txBody>
                  <a:tcPr anchor="ctr"/>
                </a:tc>
                <a:extLst>
                  <a:ext uri="{0D108BD9-81ED-4DB2-BD59-A6C34878D82A}">
                    <a16:rowId xmlns:a16="http://schemas.microsoft.com/office/drawing/2014/main" val="1402204935"/>
                  </a:ext>
                </a:extLst>
              </a:tr>
            </a:tbl>
          </a:graphicData>
        </a:graphic>
      </p:graphicFrame>
      <p:sp>
        <p:nvSpPr>
          <p:cNvPr id="3" name="Rectangle 2">
            <a:extLst>
              <a:ext uri="{FF2B5EF4-FFF2-40B4-BE49-F238E27FC236}">
                <a16:creationId xmlns:a16="http://schemas.microsoft.com/office/drawing/2014/main" id="{5B4256B9-1659-4B40-AA0C-5D054146398C}"/>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
        <p:nvSpPr>
          <p:cNvPr id="5" name="Rectangle 4">
            <a:extLst>
              <a:ext uri="{FF2B5EF4-FFF2-40B4-BE49-F238E27FC236}">
                <a16:creationId xmlns:a16="http://schemas.microsoft.com/office/drawing/2014/main" id="{CDFB1DEF-B1A6-4A43-B47D-0C5F092A4A1C}"/>
              </a:ext>
            </a:extLst>
          </p:cNvPr>
          <p:cNvSpPr/>
          <p:nvPr/>
        </p:nvSpPr>
        <p:spPr>
          <a:xfrm>
            <a:off x="3113823" y="6052986"/>
            <a:ext cx="6096000" cy="523220"/>
          </a:xfrm>
          <a:prstGeom prst="rect">
            <a:avLst/>
          </a:prstGeom>
        </p:spPr>
        <p:txBody>
          <a:bodyPr>
            <a:spAutoFit/>
          </a:bodyPr>
          <a:lstStyle/>
          <a:p>
            <a:pPr marL="45720" indent="0">
              <a:buNone/>
            </a:pPr>
            <a:r>
              <a:rPr lang="en-US" sz="1400" dirty="0"/>
              <a:t>Note: All costs are planning-level cost estimates. Any route will require more in-depth analysis by HART staff for more detailed cost estimates.</a:t>
            </a:r>
          </a:p>
        </p:txBody>
      </p:sp>
    </p:spTree>
    <p:extLst>
      <p:ext uri="{BB962C8B-B14F-4D97-AF65-F5344CB8AC3E}">
        <p14:creationId xmlns:p14="http://schemas.microsoft.com/office/powerpoint/2010/main" val="2001096769"/>
      </p:ext>
    </p:extLst>
  </p:cSld>
  <p:clrMapOvr>
    <a:masterClrMapping/>
  </p:clrMapOvr>
  <mc:AlternateContent xmlns:mc="http://schemas.openxmlformats.org/markup-compatibility/2006" xmlns:p14="http://schemas.microsoft.com/office/powerpoint/2010/main">
    <mc:Choice Requires="p14">
      <p:transition spd="slow" p14:dur="2000" advTm="12572"/>
    </mc:Choice>
    <mc:Fallback xmlns="">
      <p:transition spd="slow" advTm="1257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5F99DA-7A7C-483D-9D2C-A4588CABEDD1}"/>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3E2DA805-8CC8-489C-B023-9735C1BC9035}"/>
              </a:ext>
            </a:extLst>
          </p:cNvPr>
          <p:cNvGraphicFramePr>
            <a:graphicFrameLocks/>
          </p:cNvGraphicFramePr>
          <p:nvPr>
            <p:extLst>
              <p:ext uri="{D42A27DB-BD31-4B8C-83A1-F6EECF244321}">
                <p14:modId xmlns:p14="http://schemas.microsoft.com/office/powerpoint/2010/main" val="2224129691"/>
              </p:ext>
            </p:extLst>
          </p:nvPr>
        </p:nvGraphicFramePr>
        <p:xfrm>
          <a:off x="903514" y="1699260"/>
          <a:ext cx="10346320" cy="4846320"/>
        </p:xfrm>
        <a:graphic>
          <a:graphicData uri="http://schemas.openxmlformats.org/drawingml/2006/table">
            <a:tbl>
              <a:tblPr firstRow="1" bandRow="1">
                <a:tableStyleId>{5C22544A-7EE6-4342-B048-85BDC9FD1C3A}</a:tableStyleId>
              </a:tblPr>
              <a:tblGrid>
                <a:gridCol w="3054555">
                  <a:extLst>
                    <a:ext uri="{9D8B030D-6E8A-4147-A177-3AD203B41FA5}">
                      <a16:colId xmlns:a16="http://schemas.microsoft.com/office/drawing/2014/main" val="1920548756"/>
                    </a:ext>
                  </a:extLst>
                </a:gridCol>
                <a:gridCol w="1458353">
                  <a:extLst>
                    <a:ext uri="{9D8B030D-6E8A-4147-A177-3AD203B41FA5}">
                      <a16:colId xmlns:a16="http://schemas.microsoft.com/office/drawing/2014/main" val="3729602442"/>
                    </a:ext>
                  </a:extLst>
                </a:gridCol>
                <a:gridCol w="1458353">
                  <a:extLst>
                    <a:ext uri="{9D8B030D-6E8A-4147-A177-3AD203B41FA5}">
                      <a16:colId xmlns:a16="http://schemas.microsoft.com/office/drawing/2014/main" val="127602318"/>
                    </a:ext>
                  </a:extLst>
                </a:gridCol>
                <a:gridCol w="1458353">
                  <a:extLst>
                    <a:ext uri="{9D8B030D-6E8A-4147-A177-3AD203B41FA5}">
                      <a16:colId xmlns:a16="http://schemas.microsoft.com/office/drawing/2014/main" val="2255200095"/>
                    </a:ext>
                  </a:extLst>
                </a:gridCol>
                <a:gridCol w="1458353">
                  <a:extLst>
                    <a:ext uri="{9D8B030D-6E8A-4147-A177-3AD203B41FA5}">
                      <a16:colId xmlns:a16="http://schemas.microsoft.com/office/drawing/2014/main" val="2264405891"/>
                    </a:ext>
                  </a:extLst>
                </a:gridCol>
                <a:gridCol w="1458353">
                  <a:extLst>
                    <a:ext uri="{9D8B030D-6E8A-4147-A177-3AD203B41FA5}">
                      <a16:colId xmlns:a16="http://schemas.microsoft.com/office/drawing/2014/main" val="1249485611"/>
                    </a:ext>
                  </a:extLst>
                </a:gridCol>
              </a:tblGrid>
              <a:tr h="365760">
                <a:tc>
                  <a:txBody>
                    <a:bodyPr/>
                    <a:lstStyle/>
                    <a:p>
                      <a:r>
                        <a:rPr lang="en-US" sz="1200"/>
                        <a:t>Performance Measures</a:t>
                      </a:r>
                    </a:p>
                  </a:txBody>
                  <a:tcPr anchor="ctr"/>
                </a:tc>
                <a:tc>
                  <a:txBody>
                    <a:bodyPr/>
                    <a:lstStyle/>
                    <a:p>
                      <a:pPr algn="ctr"/>
                      <a:r>
                        <a:rPr lang="en-US" sz="1200"/>
                        <a:t>28X</a:t>
                      </a:r>
                    </a:p>
                  </a:txBody>
                  <a:tcPr anchor="ctr"/>
                </a:tc>
                <a:tc>
                  <a:txBody>
                    <a:bodyPr/>
                    <a:lstStyle/>
                    <a:p>
                      <a:pPr algn="ctr"/>
                      <a:r>
                        <a:rPr lang="en-US" sz="1200"/>
                        <a:t>I-4</a:t>
                      </a:r>
                    </a:p>
                  </a:txBody>
                  <a:tcPr anchor="ctr"/>
                </a:tc>
                <a:tc>
                  <a:txBody>
                    <a:bodyPr/>
                    <a:lstStyle/>
                    <a:p>
                      <a:pPr algn="ctr"/>
                      <a:r>
                        <a:rPr lang="en-US" sz="1200"/>
                        <a:t>MLK</a:t>
                      </a:r>
                    </a:p>
                  </a:txBody>
                  <a:tcPr anchor="ctr"/>
                </a:tc>
                <a:tc>
                  <a:txBody>
                    <a:bodyPr/>
                    <a:lstStyle/>
                    <a:p>
                      <a:pPr algn="ctr"/>
                      <a:r>
                        <a:rPr lang="en-US" sz="1200" dirty="0"/>
                        <a:t>Rt. 38 Ext</a:t>
                      </a:r>
                    </a:p>
                  </a:txBody>
                  <a:tcPr anchor="ctr"/>
                </a:tc>
                <a:tc>
                  <a:txBody>
                    <a:bodyPr/>
                    <a:lstStyle/>
                    <a:p>
                      <a:pPr algn="ctr"/>
                      <a:r>
                        <a:rPr lang="en-US" sz="1200" dirty="0"/>
                        <a:t>I-4 + MLK</a:t>
                      </a: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Operating Cost</a:t>
                      </a:r>
                    </a:p>
                  </a:txBody>
                  <a:tcPr anchor="ctr"/>
                </a:tc>
                <a:tc>
                  <a:txBody>
                    <a:bodyPr/>
                    <a:lstStyle/>
                    <a:p>
                      <a:pPr algn="ctr"/>
                      <a:r>
                        <a:rPr lang="en-US" sz="1200" dirty="0"/>
                        <a:t>$950K-1.25M</a:t>
                      </a:r>
                    </a:p>
                  </a:txBody>
                  <a:tcPr anchor="ctr"/>
                </a:tc>
                <a:tc>
                  <a:txBody>
                    <a:bodyPr/>
                    <a:lstStyle/>
                    <a:p>
                      <a:pPr algn="ctr"/>
                      <a:r>
                        <a:rPr lang="en-US" sz="1200" dirty="0"/>
                        <a:t>$950K-1.25M</a:t>
                      </a:r>
                    </a:p>
                  </a:txBody>
                  <a:tcPr anchor="ctr"/>
                </a:tc>
                <a:tc>
                  <a:txBody>
                    <a:bodyPr/>
                    <a:lstStyle/>
                    <a:p>
                      <a:pPr algn="ctr"/>
                      <a:r>
                        <a:rPr lang="en-US" sz="1200" dirty="0"/>
                        <a:t>$900-950K</a:t>
                      </a:r>
                    </a:p>
                  </a:txBody>
                  <a:tcPr anchor="ctr"/>
                </a:tc>
                <a:tc>
                  <a:txBody>
                    <a:bodyPr/>
                    <a:lstStyle/>
                    <a:p>
                      <a:pPr algn="ctr"/>
                      <a:r>
                        <a:rPr lang="en-US" sz="1200" dirty="0"/>
                        <a:t>$950K-1M</a:t>
                      </a:r>
                    </a:p>
                  </a:txBody>
                  <a:tcPr anchor="ctr"/>
                </a:tc>
                <a:tc>
                  <a:txBody>
                    <a:bodyPr/>
                    <a:lstStyle/>
                    <a:p>
                      <a:pPr algn="ctr"/>
                      <a:r>
                        <a:rPr lang="en-US" sz="1200" dirty="0">
                          <a:latin typeface="+mn-lt"/>
                        </a:rPr>
                        <a:t>$950K - $1M </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Cost per Day</a:t>
                      </a:r>
                    </a:p>
                  </a:txBody>
                  <a:tcPr anchor="ctr"/>
                </a:tc>
                <a:tc>
                  <a:txBody>
                    <a:bodyPr/>
                    <a:lstStyle/>
                    <a:p>
                      <a:pPr algn="ctr"/>
                      <a:r>
                        <a:rPr lang="en-US" sz="1200" dirty="0"/>
                        <a:t>Weekday: $3K</a:t>
                      </a:r>
                    </a:p>
                    <a:p>
                      <a:pPr algn="ctr"/>
                      <a:r>
                        <a:rPr lang="en-US" sz="1200" dirty="0"/>
                        <a:t>Sat/Sun: $2,228</a:t>
                      </a:r>
                    </a:p>
                  </a:txBody>
                  <a:tcPr anchor="ctr"/>
                </a:tc>
                <a:tc>
                  <a:txBody>
                    <a:bodyPr/>
                    <a:lstStyle/>
                    <a:p>
                      <a:pPr algn="ctr"/>
                      <a:r>
                        <a:rPr lang="en-US" sz="1200" dirty="0"/>
                        <a:t>Weekdays: $2,800</a:t>
                      </a:r>
                    </a:p>
                    <a:p>
                      <a:pPr algn="ctr"/>
                      <a:r>
                        <a:rPr lang="en-US" sz="1200" dirty="0"/>
                        <a:t>Sat/Sun: $2,800</a:t>
                      </a:r>
                    </a:p>
                  </a:txBody>
                  <a:tcPr anchor="ctr"/>
                </a:tc>
                <a:tc>
                  <a:txBody>
                    <a:bodyPr/>
                    <a:lstStyle/>
                    <a:p>
                      <a:pPr algn="ctr"/>
                      <a:r>
                        <a:rPr lang="en-US" sz="1200" dirty="0"/>
                        <a:t>Weekdays: $2,700</a:t>
                      </a:r>
                    </a:p>
                    <a:p>
                      <a:pPr algn="ctr"/>
                      <a:r>
                        <a:rPr lang="en-US" sz="1200" dirty="0"/>
                        <a:t>Sat/Sun: $2K</a:t>
                      </a:r>
                    </a:p>
                  </a:txBody>
                  <a:tcPr anchor="ctr"/>
                </a:tc>
                <a:tc>
                  <a:txBody>
                    <a:bodyPr/>
                    <a:lstStyle/>
                    <a:p>
                      <a:pPr algn="ctr"/>
                      <a:r>
                        <a:rPr lang="en-US" sz="1200" dirty="0"/>
                        <a:t>Weekdays: $3K</a:t>
                      </a:r>
                    </a:p>
                    <a:p>
                      <a:pPr algn="ctr"/>
                      <a:r>
                        <a:rPr lang="en-US" sz="1200" dirty="0"/>
                        <a:t>Sat/Sun: $2,250</a:t>
                      </a:r>
                    </a:p>
                  </a:txBody>
                  <a:tcPr anchor="ctr"/>
                </a:tc>
                <a:tc>
                  <a:txBody>
                    <a:bodyPr/>
                    <a:lstStyle/>
                    <a:p>
                      <a:pPr algn="ctr"/>
                      <a:r>
                        <a:rPr lang="en-US" sz="1200" dirty="0"/>
                        <a:t>Weekdays: $3K</a:t>
                      </a:r>
                    </a:p>
                    <a:p>
                      <a:pPr algn="ctr"/>
                      <a:r>
                        <a:rPr lang="en-US" sz="1200" dirty="0"/>
                        <a:t>Sat/Sun: $2,250</a:t>
                      </a:r>
                    </a:p>
                  </a:txBody>
                  <a:tcPr anchor="ctr"/>
                </a:tc>
                <a:extLst>
                  <a:ext uri="{0D108BD9-81ED-4DB2-BD59-A6C34878D82A}">
                    <a16:rowId xmlns:a16="http://schemas.microsoft.com/office/drawing/2014/main" val="14095512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Frequency</a:t>
                      </a:r>
                    </a:p>
                  </a:txBody>
                  <a:tcPr anchor="ctr"/>
                </a:tc>
                <a:tc>
                  <a:txBody>
                    <a:bodyPr/>
                    <a:lstStyle/>
                    <a:p>
                      <a:pPr algn="ctr"/>
                      <a:r>
                        <a:rPr lang="en-US" sz="1200" dirty="0"/>
                        <a:t>45 min</a:t>
                      </a:r>
                    </a:p>
                  </a:txBody>
                  <a:tcPr anchor="ctr"/>
                </a:tc>
                <a:tc>
                  <a:txBody>
                    <a:bodyPr/>
                    <a:lstStyle/>
                    <a:p>
                      <a:pPr algn="ctr"/>
                      <a:r>
                        <a:rPr lang="en-US" sz="1200" dirty="0"/>
                        <a:t>45 min</a:t>
                      </a:r>
                    </a:p>
                  </a:txBody>
                  <a:tcPr anchor="ctr"/>
                </a:tc>
                <a:tc>
                  <a:txBody>
                    <a:bodyPr/>
                    <a:lstStyle/>
                    <a:p>
                      <a:pPr algn="ctr"/>
                      <a:r>
                        <a:rPr lang="en-US" sz="1200" dirty="0"/>
                        <a:t>60 min</a:t>
                      </a:r>
                    </a:p>
                  </a:txBody>
                  <a:tcPr anchor="ctr"/>
                </a:tc>
                <a:tc>
                  <a:txBody>
                    <a:bodyPr/>
                    <a:lstStyle/>
                    <a:p>
                      <a:pPr algn="ctr"/>
                      <a:r>
                        <a:rPr lang="en-US" sz="1200" dirty="0"/>
                        <a:t>60 min</a:t>
                      </a:r>
                    </a:p>
                  </a:txBody>
                  <a:tcPr anchor="ctr"/>
                </a:tc>
                <a:tc>
                  <a:txBody>
                    <a:bodyPr/>
                    <a:lstStyle/>
                    <a:p>
                      <a:pPr algn="ctr"/>
                      <a:r>
                        <a:rPr lang="en-US" sz="1200" dirty="0">
                          <a:latin typeface="+mn-lt"/>
                        </a:rPr>
                        <a:t>60 min</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Travel Time (one-way)</a:t>
                      </a:r>
                    </a:p>
                  </a:txBody>
                  <a:tcPr anchor="ctr"/>
                </a:tc>
                <a:tc>
                  <a:txBody>
                    <a:bodyPr/>
                    <a:lstStyle/>
                    <a:p>
                      <a:pPr algn="ctr"/>
                      <a:r>
                        <a:rPr lang="en-US" sz="1200" dirty="0"/>
                        <a:t>45 min</a:t>
                      </a:r>
                    </a:p>
                  </a:txBody>
                  <a:tcPr anchor="ctr"/>
                </a:tc>
                <a:tc>
                  <a:txBody>
                    <a:bodyPr/>
                    <a:lstStyle/>
                    <a:p>
                      <a:pPr algn="ctr"/>
                      <a:r>
                        <a:rPr lang="en-US" sz="1200" dirty="0"/>
                        <a:t>40 min</a:t>
                      </a:r>
                    </a:p>
                  </a:txBody>
                  <a:tcPr anchor="ctr"/>
                </a:tc>
                <a:tc>
                  <a:txBody>
                    <a:bodyPr/>
                    <a:lstStyle/>
                    <a:p>
                      <a:pPr algn="ctr"/>
                      <a:r>
                        <a:rPr lang="en-US" sz="1200" dirty="0"/>
                        <a:t>50 min</a:t>
                      </a:r>
                    </a:p>
                  </a:txBody>
                  <a:tcPr anchor="ctr"/>
                </a:tc>
                <a:tc>
                  <a:txBody>
                    <a:bodyPr/>
                    <a:lstStyle/>
                    <a:p>
                      <a:pPr algn="ctr"/>
                      <a:r>
                        <a:rPr lang="en-US" sz="1200" dirty="0"/>
                        <a:t>50 min</a:t>
                      </a:r>
                    </a:p>
                  </a:txBody>
                  <a:tcPr anchor="ctr"/>
                </a:tc>
                <a:tc>
                  <a:txBody>
                    <a:bodyPr/>
                    <a:lstStyle/>
                    <a:p>
                      <a:pPr algn="ctr"/>
                      <a:r>
                        <a:rPr lang="en-US" sz="1200" dirty="0">
                          <a:latin typeface="+mn-lt"/>
                        </a:rPr>
                        <a:t>50 min</a:t>
                      </a:r>
                    </a:p>
                  </a:txBody>
                  <a:tcPr anchor="ctr"/>
                </a:tc>
                <a:extLst>
                  <a:ext uri="{0D108BD9-81ED-4DB2-BD59-A6C34878D82A}">
                    <a16:rowId xmlns:a16="http://schemas.microsoft.com/office/drawing/2014/main" val="2982575255"/>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Distance Traveled; 2 </a:t>
                      </a:r>
                      <a:r>
                        <a:rPr lang="en-US" sz="1200" b="1" dirty="0" err="1"/>
                        <a:t>veh</a:t>
                      </a:r>
                      <a:r>
                        <a:rPr lang="en-US" sz="1200" b="1" dirty="0"/>
                        <a:t> (round trip)</a:t>
                      </a:r>
                    </a:p>
                  </a:txBody>
                  <a:tcPr anchor="ctr"/>
                </a:tc>
                <a:tc>
                  <a:txBody>
                    <a:bodyPr/>
                    <a:lstStyle/>
                    <a:p>
                      <a:pPr algn="ctr"/>
                      <a:r>
                        <a:rPr lang="en-US" sz="1200" dirty="0"/>
                        <a:t>53.6 miles</a:t>
                      </a:r>
                    </a:p>
                  </a:txBody>
                  <a:tcPr anchor="ctr"/>
                </a:tc>
                <a:tc>
                  <a:txBody>
                    <a:bodyPr/>
                    <a:lstStyle/>
                    <a:p>
                      <a:pPr algn="ctr"/>
                      <a:r>
                        <a:rPr lang="en-US" sz="1200" dirty="0"/>
                        <a:t>49.67 miles</a:t>
                      </a:r>
                    </a:p>
                  </a:txBody>
                  <a:tcPr anchor="ctr"/>
                </a:tc>
                <a:tc>
                  <a:txBody>
                    <a:bodyPr/>
                    <a:lstStyle/>
                    <a:p>
                      <a:pPr algn="ctr"/>
                      <a:r>
                        <a:rPr lang="en-US" sz="1200" dirty="0"/>
                        <a:t>46.3 miles</a:t>
                      </a:r>
                    </a:p>
                  </a:txBody>
                  <a:tcPr anchor="ctr"/>
                </a:tc>
                <a:tc>
                  <a:txBody>
                    <a:bodyPr/>
                    <a:lstStyle/>
                    <a:p>
                      <a:pPr algn="ctr"/>
                      <a:r>
                        <a:rPr lang="en-US" sz="1200" dirty="0"/>
                        <a:t>37.7 miles</a:t>
                      </a:r>
                    </a:p>
                  </a:txBody>
                  <a:tcPr anchor="ctr"/>
                </a:tc>
                <a:tc>
                  <a:txBody>
                    <a:bodyPr/>
                    <a:lstStyle/>
                    <a:p>
                      <a:pPr algn="ctr"/>
                      <a:r>
                        <a:rPr lang="en-US" sz="1200" dirty="0">
                          <a:latin typeface="+mn-lt"/>
                        </a:rPr>
                        <a:t>52.18 miles</a:t>
                      </a:r>
                    </a:p>
                  </a:txBody>
                  <a:tcPr anchor="ctr"/>
                </a:tc>
                <a:extLst>
                  <a:ext uri="{0D108BD9-81ED-4DB2-BD59-A6C34878D82A}">
                    <a16:rowId xmlns:a16="http://schemas.microsoft.com/office/drawing/2014/main" val="101559690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Transfers to get to Downtown Tampa</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0</a:t>
                      </a:r>
                    </a:p>
                  </a:txBody>
                  <a:tcPr anchor="ctr"/>
                </a:tc>
                <a:tc>
                  <a:txBody>
                    <a:bodyPr/>
                    <a:lstStyle/>
                    <a:p>
                      <a:pPr algn="ctr"/>
                      <a:r>
                        <a:rPr lang="en-US" sz="1200" dirty="0"/>
                        <a:t>1</a:t>
                      </a:r>
                    </a:p>
                  </a:txBody>
                  <a:tcPr anchor="ctr"/>
                </a:tc>
                <a:tc>
                  <a:txBody>
                    <a:bodyPr/>
                    <a:lstStyle/>
                    <a:p>
                      <a:pPr algn="ctr"/>
                      <a:r>
                        <a:rPr lang="en-US" sz="1200" dirty="0">
                          <a:latin typeface="+mn-lt"/>
                        </a:rPr>
                        <a:t>0</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 of people within ½ mile</a:t>
                      </a:r>
                    </a:p>
                  </a:txBody>
                  <a:tcPr anchor="ctr"/>
                </a:tc>
                <a:tc>
                  <a:txBody>
                    <a:bodyPr/>
                    <a:lstStyle/>
                    <a:p>
                      <a:pPr algn="ctr"/>
                      <a:r>
                        <a:rPr lang="en-US" sz="1200" dirty="0"/>
                        <a:t>44,596</a:t>
                      </a:r>
                    </a:p>
                  </a:txBody>
                  <a:tcPr anchor="ctr"/>
                </a:tc>
                <a:tc>
                  <a:txBody>
                    <a:bodyPr/>
                    <a:lstStyle/>
                    <a:p>
                      <a:pPr algn="ctr"/>
                      <a:r>
                        <a:rPr lang="en-US" sz="1200" dirty="0"/>
                        <a:t>15,509</a:t>
                      </a:r>
                    </a:p>
                  </a:txBody>
                  <a:tcPr anchor="ctr"/>
                </a:tc>
                <a:tc>
                  <a:txBody>
                    <a:bodyPr/>
                    <a:lstStyle/>
                    <a:p>
                      <a:pPr algn="ctr"/>
                      <a:r>
                        <a:rPr lang="en-US" sz="1200" dirty="0"/>
                        <a:t>19,848</a:t>
                      </a:r>
                    </a:p>
                  </a:txBody>
                  <a:tcPr anchor="ctr"/>
                </a:tc>
                <a:tc>
                  <a:txBody>
                    <a:bodyPr/>
                    <a:lstStyle/>
                    <a:p>
                      <a:pPr algn="ctr"/>
                      <a:r>
                        <a:rPr lang="en-US" sz="1200" dirty="0"/>
                        <a:t>6,644</a:t>
                      </a:r>
                    </a:p>
                  </a:txBody>
                  <a:tcPr anchor="ctr"/>
                </a:tc>
                <a:tc>
                  <a:txBody>
                    <a:bodyPr/>
                    <a:lstStyle/>
                    <a:p>
                      <a:pPr algn="ctr"/>
                      <a:r>
                        <a:rPr lang="en-US" sz="1200" dirty="0">
                          <a:latin typeface="+mn-lt"/>
                        </a:rPr>
                        <a:t>20,734</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of jobs within ½ mile</a:t>
                      </a:r>
                    </a:p>
                  </a:txBody>
                  <a:tcPr anchor="ctr"/>
                </a:tc>
                <a:tc>
                  <a:txBody>
                    <a:bodyPr/>
                    <a:lstStyle/>
                    <a:p>
                      <a:pPr algn="ctr"/>
                      <a:r>
                        <a:rPr lang="en-US" sz="1200" dirty="0"/>
                        <a:t>104,602</a:t>
                      </a:r>
                    </a:p>
                  </a:txBody>
                  <a:tcPr anchor="ctr"/>
                </a:tc>
                <a:tc>
                  <a:txBody>
                    <a:bodyPr/>
                    <a:lstStyle/>
                    <a:p>
                      <a:pPr algn="ctr"/>
                      <a:r>
                        <a:rPr lang="en-US" sz="1200" dirty="0"/>
                        <a:t>77,783</a:t>
                      </a:r>
                    </a:p>
                  </a:txBody>
                  <a:tcPr anchor="ctr"/>
                </a:tc>
                <a:tc>
                  <a:txBody>
                    <a:bodyPr/>
                    <a:lstStyle/>
                    <a:p>
                      <a:pPr algn="ctr"/>
                      <a:r>
                        <a:rPr lang="en-US" sz="1200" dirty="0"/>
                        <a:t>70,672</a:t>
                      </a:r>
                    </a:p>
                  </a:txBody>
                  <a:tcPr anchor="ctr"/>
                </a:tc>
                <a:tc>
                  <a:txBody>
                    <a:bodyPr/>
                    <a:lstStyle/>
                    <a:p>
                      <a:pPr algn="ctr"/>
                      <a:r>
                        <a:rPr lang="en-US" sz="1200" dirty="0"/>
                        <a:t>11,685</a:t>
                      </a:r>
                    </a:p>
                  </a:txBody>
                  <a:tcPr anchor="ctr"/>
                </a:tc>
                <a:tc>
                  <a:txBody>
                    <a:bodyPr/>
                    <a:lstStyle/>
                    <a:p>
                      <a:pPr algn="ctr"/>
                      <a:r>
                        <a:rPr lang="en-US" sz="1200" dirty="0">
                          <a:latin typeface="+mn-lt"/>
                        </a:rPr>
                        <a:t>77,458</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 in poverty within ½ mile</a:t>
                      </a:r>
                    </a:p>
                  </a:txBody>
                  <a:tcPr anchor="ctr"/>
                </a:tc>
                <a:tc>
                  <a:txBody>
                    <a:bodyPr/>
                    <a:lstStyle/>
                    <a:p>
                      <a:pPr algn="ctr"/>
                      <a:r>
                        <a:rPr lang="en-US" sz="1200" dirty="0"/>
                        <a:t>20.6%</a:t>
                      </a:r>
                    </a:p>
                  </a:txBody>
                  <a:tcPr anchor="ctr"/>
                </a:tc>
                <a:tc>
                  <a:txBody>
                    <a:bodyPr/>
                    <a:lstStyle/>
                    <a:p>
                      <a:pPr algn="ctr"/>
                      <a:r>
                        <a:rPr lang="en-US" sz="1200" dirty="0"/>
                        <a:t>24.7%</a:t>
                      </a:r>
                    </a:p>
                  </a:txBody>
                  <a:tcPr anchor="ctr"/>
                </a:tc>
                <a:tc>
                  <a:txBody>
                    <a:bodyPr/>
                    <a:lstStyle/>
                    <a:p>
                      <a:pPr algn="ctr"/>
                      <a:r>
                        <a:rPr lang="en-US" sz="1200" dirty="0"/>
                        <a:t>20%</a:t>
                      </a:r>
                    </a:p>
                  </a:txBody>
                  <a:tcPr anchor="ctr"/>
                </a:tc>
                <a:tc>
                  <a:txBody>
                    <a:bodyPr/>
                    <a:lstStyle/>
                    <a:p>
                      <a:pPr algn="ctr"/>
                      <a:r>
                        <a:rPr lang="en-US" sz="1200" dirty="0"/>
                        <a:t>19.4%</a:t>
                      </a:r>
                    </a:p>
                  </a:txBody>
                  <a:tcPr anchor="ctr"/>
                </a:tc>
                <a:tc>
                  <a:txBody>
                    <a:bodyPr/>
                    <a:lstStyle/>
                    <a:p>
                      <a:pPr algn="ctr"/>
                      <a:r>
                        <a:rPr lang="en-US" sz="1200" dirty="0">
                          <a:latin typeface="+mn-lt"/>
                        </a:rPr>
                        <a:t>21.5%</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minority within ½ mile</a:t>
                      </a:r>
                    </a:p>
                  </a:txBody>
                  <a:tcPr anchor="ctr"/>
                </a:tc>
                <a:tc>
                  <a:txBody>
                    <a:bodyPr/>
                    <a:lstStyle/>
                    <a:p>
                      <a:pPr algn="ctr"/>
                      <a:r>
                        <a:rPr lang="en-US" sz="1200" dirty="0"/>
                        <a:t>55%</a:t>
                      </a:r>
                    </a:p>
                  </a:txBody>
                  <a:tcPr anchor="ctr"/>
                </a:tc>
                <a:tc>
                  <a:txBody>
                    <a:bodyPr/>
                    <a:lstStyle/>
                    <a:p>
                      <a:pPr algn="ctr"/>
                      <a:r>
                        <a:rPr lang="en-US" sz="1200" dirty="0"/>
                        <a:t>58.6%</a:t>
                      </a:r>
                    </a:p>
                  </a:txBody>
                  <a:tcPr anchor="ctr"/>
                </a:tc>
                <a:tc>
                  <a:txBody>
                    <a:bodyPr/>
                    <a:lstStyle/>
                    <a:p>
                      <a:pPr algn="ctr"/>
                      <a:r>
                        <a:rPr lang="en-US" sz="1200" dirty="0"/>
                        <a:t>50.9%</a:t>
                      </a:r>
                    </a:p>
                  </a:txBody>
                  <a:tcPr anchor="ctr"/>
                </a:tc>
                <a:tc>
                  <a:txBody>
                    <a:bodyPr/>
                    <a:lstStyle/>
                    <a:p>
                      <a:pPr algn="ctr"/>
                      <a:r>
                        <a:rPr lang="en-US" sz="1200" dirty="0"/>
                        <a:t>62.1%</a:t>
                      </a:r>
                    </a:p>
                  </a:txBody>
                  <a:tcPr anchor="ctr"/>
                </a:tc>
                <a:tc>
                  <a:txBody>
                    <a:bodyPr/>
                    <a:lstStyle/>
                    <a:p>
                      <a:pPr algn="ctr"/>
                      <a:r>
                        <a:rPr lang="en-US" sz="1200" dirty="0">
                          <a:latin typeface="+mn-lt"/>
                        </a:rPr>
                        <a:t>55.7%</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seniors within ½ mile</a:t>
                      </a:r>
                    </a:p>
                  </a:txBody>
                  <a:tcPr anchor="ctr"/>
                </a:tc>
                <a:tc>
                  <a:txBody>
                    <a:bodyPr/>
                    <a:lstStyle/>
                    <a:p>
                      <a:pPr algn="ctr"/>
                      <a:r>
                        <a:rPr lang="en-US" sz="1200" dirty="0"/>
                        <a:t>10.1%</a:t>
                      </a:r>
                    </a:p>
                  </a:txBody>
                  <a:tcPr anchor="ctr"/>
                </a:tc>
                <a:tc>
                  <a:txBody>
                    <a:bodyPr/>
                    <a:lstStyle/>
                    <a:p>
                      <a:pPr algn="ctr"/>
                      <a:r>
                        <a:rPr lang="en-US" sz="1200" dirty="0"/>
                        <a:t>12.9%</a:t>
                      </a:r>
                    </a:p>
                  </a:txBody>
                  <a:tcPr anchor="ctr"/>
                </a:tc>
                <a:tc>
                  <a:txBody>
                    <a:bodyPr/>
                    <a:lstStyle/>
                    <a:p>
                      <a:pPr algn="ctr"/>
                      <a:r>
                        <a:rPr lang="en-US" sz="1200" dirty="0"/>
                        <a:t>10.5%</a:t>
                      </a:r>
                    </a:p>
                  </a:txBody>
                  <a:tcPr anchor="ctr"/>
                </a:tc>
                <a:tc>
                  <a:txBody>
                    <a:bodyPr/>
                    <a:lstStyle/>
                    <a:p>
                      <a:pPr algn="ctr"/>
                      <a:r>
                        <a:rPr lang="en-US" sz="1200" dirty="0"/>
                        <a:t>11.1%</a:t>
                      </a:r>
                    </a:p>
                  </a:txBody>
                  <a:tcPr anchor="ctr"/>
                </a:tc>
                <a:tc>
                  <a:txBody>
                    <a:bodyPr/>
                    <a:lstStyle/>
                    <a:p>
                      <a:pPr algn="ctr"/>
                      <a:r>
                        <a:rPr lang="en-US" sz="1200" dirty="0">
                          <a:latin typeface="+mn-lt"/>
                        </a:rPr>
                        <a:t>12.6%</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no vehicles within ½ mile</a:t>
                      </a:r>
                    </a:p>
                  </a:txBody>
                  <a:tcPr anchor="ctr"/>
                </a:tc>
                <a:tc>
                  <a:txBody>
                    <a:bodyPr/>
                    <a:lstStyle/>
                    <a:p>
                      <a:pPr algn="ctr"/>
                      <a:r>
                        <a:rPr lang="en-US" sz="1200" dirty="0"/>
                        <a:t>9.9%</a:t>
                      </a:r>
                    </a:p>
                  </a:txBody>
                  <a:tcPr anchor="ctr"/>
                </a:tc>
                <a:tc>
                  <a:txBody>
                    <a:bodyPr/>
                    <a:lstStyle/>
                    <a:p>
                      <a:pPr algn="ctr"/>
                      <a:r>
                        <a:rPr lang="en-US" sz="1200" dirty="0"/>
                        <a:t>13.6%</a:t>
                      </a:r>
                    </a:p>
                  </a:txBody>
                  <a:tcPr anchor="ctr"/>
                </a:tc>
                <a:tc>
                  <a:txBody>
                    <a:bodyPr/>
                    <a:lstStyle/>
                    <a:p>
                      <a:pPr algn="ctr"/>
                      <a:r>
                        <a:rPr lang="en-US" sz="1200" dirty="0"/>
                        <a:t>11.9%</a:t>
                      </a:r>
                    </a:p>
                  </a:txBody>
                  <a:tcPr anchor="ctr"/>
                </a:tc>
                <a:tc>
                  <a:txBody>
                    <a:bodyPr/>
                    <a:lstStyle/>
                    <a:p>
                      <a:pPr algn="ctr"/>
                      <a:r>
                        <a:rPr lang="en-US" sz="1200" dirty="0"/>
                        <a:t>9.0%</a:t>
                      </a:r>
                    </a:p>
                  </a:txBody>
                  <a:tcPr anchor="ctr"/>
                </a:tc>
                <a:tc>
                  <a:txBody>
                    <a:bodyPr/>
                    <a:lstStyle/>
                    <a:p>
                      <a:pPr algn="ctr"/>
                      <a:r>
                        <a:rPr lang="en-US" sz="1200" dirty="0">
                          <a:latin typeface="+mn-lt"/>
                        </a:rPr>
                        <a:t>12.9%</a:t>
                      </a:r>
                    </a:p>
                  </a:txBody>
                  <a:tcPr anchor="ctr"/>
                </a:tc>
                <a:extLst>
                  <a:ext uri="{0D108BD9-81ED-4DB2-BD59-A6C34878D82A}">
                    <a16:rowId xmlns:a16="http://schemas.microsoft.com/office/drawing/2014/main" val="1402204935"/>
                  </a:ext>
                </a:extLst>
              </a:tr>
            </a:tbl>
          </a:graphicData>
        </a:graphic>
      </p:graphicFrame>
      <p:sp>
        <p:nvSpPr>
          <p:cNvPr id="5" name="Title 1">
            <a:extLst>
              <a:ext uri="{FF2B5EF4-FFF2-40B4-BE49-F238E27FC236}">
                <a16:creationId xmlns:a16="http://schemas.microsoft.com/office/drawing/2014/main" id="{543E59DE-3538-491C-945E-E3632C29EBBF}"/>
              </a:ext>
            </a:extLst>
          </p:cNvPr>
          <p:cNvSpPr txBox="1">
            <a:spLocks/>
          </p:cNvSpPr>
          <p:nvPr/>
        </p:nvSpPr>
        <p:spPr>
          <a:xfrm>
            <a:off x="805806" y="3429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sz="3600" b="1" dirty="0">
                <a:latin typeface="Arial" panose="020B0604020202020204" pitchFamily="34" charset="0"/>
                <a:cs typeface="Arial" panose="020B0604020202020204" pitchFamily="34" charset="0"/>
              </a:rPr>
              <a:t>TPA&gt; Plant City </a:t>
            </a:r>
          </a:p>
          <a:p>
            <a:r>
              <a:rPr lang="en-US" sz="3600" b="1" dirty="0">
                <a:latin typeface="Arial" panose="020B0604020202020204" pitchFamily="34" charset="0"/>
                <a:cs typeface="Arial" panose="020B0604020202020204" pitchFamily="34" charset="0"/>
              </a:rPr>
              <a:t>Limited Stop Route Comparison</a:t>
            </a:r>
          </a:p>
        </p:txBody>
      </p:sp>
    </p:spTree>
    <p:extLst>
      <p:ext uri="{BB962C8B-B14F-4D97-AF65-F5344CB8AC3E}">
        <p14:creationId xmlns:p14="http://schemas.microsoft.com/office/powerpoint/2010/main" val="352840797"/>
      </p:ext>
    </p:extLst>
  </p:cSld>
  <p:clrMapOvr>
    <a:masterClrMapping/>
  </p:clrMapOvr>
  <mc:AlternateContent xmlns:mc="http://schemas.openxmlformats.org/markup-compatibility/2006" xmlns:p14="http://schemas.microsoft.com/office/powerpoint/2010/main">
    <mc:Choice Requires="p14">
      <p:transition spd="slow" p14:dur="2000" advTm="18028"/>
    </mc:Choice>
    <mc:Fallback xmlns="">
      <p:transition spd="slow" advTm="18028"/>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C1F4-CEFA-400B-83A0-B0EC6E31B5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69E43F-530B-49A4-A6CE-82530D74E2E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DD4CCA-005D-4DDF-B595-874DEFEA8E07}"/>
              </a:ext>
            </a:extLst>
          </p:cNvPr>
          <p:cNvPicPr>
            <a:picLocks noChangeAspect="1"/>
          </p:cNvPicPr>
          <p:nvPr/>
        </p:nvPicPr>
        <p:blipFill rotWithShape="1">
          <a:blip r:embed="rId3"/>
          <a:srcRect b="12497"/>
          <a:stretch/>
        </p:blipFill>
        <p:spPr>
          <a:xfrm>
            <a:off x="239661" y="266472"/>
            <a:ext cx="11691082" cy="6319385"/>
          </a:xfrm>
          <a:prstGeom prst="rect">
            <a:avLst/>
          </a:prstGeom>
        </p:spPr>
      </p:pic>
      <p:sp>
        <p:nvSpPr>
          <p:cNvPr id="6" name="Title 1">
            <a:extLst>
              <a:ext uri="{FF2B5EF4-FFF2-40B4-BE49-F238E27FC236}">
                <a16:creationId xmlns:a16="http://schemas.microsoft.com/office/drawing/2014/main" id="{3010A4F4-D284-4891-9150-F430EE9DA42C}"/>
              </a:ext>
            </a:extLst>
          </p:cNvPr>
          <p:cNvSpPr txBox="1">
            <a:spLocks/>
          </p:cNvSpPr>
          <p:nvPr/>
        </p:nvSpPr>
        <p:spPr>
          <a:xfrm>
            <a:off x="704087" y="609600"/>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Plant City &gt; Amazon &gt; Lakeland</a:t>
            </a:r>
          </a:p>
        </p:txBody>
      </p:sp>
      <p:sp>
        <p:nvSpPr>
          <p:cNvPr id="5" name="TextBox 4">
            <a:extLst>
              <a:ext uri="{FF2B5EF4-FFF2-40B4-BE49-F238E27FC236}">
                <a16:creationId xmlns:a16="http://schemas.microsoft.com/office/drawing/2014/main" id="{40CCB6FE-E8D0-4B77-BD4E-8D8E19FA7C48}"/>
              </a:ext>
            </a:extLst>
          </p:cNvPr>
          <p:cNvSpPr txBox="1"/>
          <p:nvPr/>
        </p:nvSpPr>
        <p:spPr>
          <a:xfrm>
            <a:off x="1403147" y="3698901"/>
            <a:ext cx="1368216" cy="369332"/>
          </a:xfrm>
          <a:prstGeom prst="rect">
            <a:avLst/>
          </a:prstGeom>
          <a:noFill/>
        </p:spPr>
        <p:txBody>
          <a:bodyPr wrap="square" rtlCol="0">
            <a:spAutoFit/>
          </a:bodyPr>
          <a:lstStyle/>
          <a:p>
            <a:r>
              <a:rPr lang="en-US" b="1" dirty="0">
                <a:solidFill>
                  <a:schemeClr val="accent1">
                    <a:lumMod val="50000"/>
                  </a:schemeClr>
                </a:solidFill>
              </a:rPr>
              <a:t>Plant City</a:t>
            </a:r>
          </a:p>
        </p:txBody>
      </p:sp>
      <p:sp>
        <p:nvSpPr>
          <p:cNvPr id="9" name="TextBox 8">
            <a:extLst>
              <a:ext uri="{FF2B5EF4-FFF2-40B4-BE49-F238E27FC236}">
                <a16:creationId xmlns:a16="http://schemas.microsoft.com/office/drawing/2014/main" id="{1498728C-DAAC-4550-9280-5BE6E74C6742}"/>
              </a:ext>
            </a:extLst>
          </p:cNvPr>
          <p:cNvSpPr txBox="1"/>
          <p:nvPr/>
        </p:nvSpPr>
        <p:spPr>
          <a:xfrm>
            <a:off x="10184713" y="2880457"/>
            <a:ext cx="1368216" cy="369332"/>
          </a:xfrm>
          <a:prstGeom prst="rect">
            <a:avLst/>
          </a:prstGeom>
          <a:noFill/>
        </p:spPr>
        <p:txBody>
          <a:bodyPr wrap="square" rtlCol="0">
            <a:spAutoFit/>
          </a:bodyPr>
          <a:lstStyle/>
          <a:p>
            <a:r>
              <a:rPr lang="en-US" b="1" dirty="0">
                <a:solidFill>
                  <a:schemeClr val="accent1">
                    <a:lumMod val="50000"/>
                  </a:schemeClr>
                </a:solidFill>
              </a:rPr>
              <a:t>Lakeland</a:t>
            </a:r>
          </a:p>
        </p:txBody>
      </p:sp>
    </p:spTree>
    <p:extLst>
      <p:ext uri="{BB962C8B-B14F-4D97-AF65-F5344CB8AC3E}">
        <p14:creationId xmlns:p14="http://schemas.microsoft.com/office/powerpoint/2010/main" val="2539877618"/>
      </p:ext>
    </p:extLst>
  </p:cSld>
  <p:clrMapOvr>
    <a:masterClrMapping/>
  </p:clrMapOvr>
  <mc:AlternateContent xmlns:mc="http://schemas.openxmlformats.org/markup-compatibility/2006" xmlns:p14="http://schemas.microsoft.com/office/powerpoint/2010/main">
    <mc:Choice Requires="p14">
      <p:transition spd="slow" p14:dur="2000" advTm="19932"/>
    </mc:Choice>
    <mc:Fallback xmlns="">
      <p:transition spd="slow" advTm="1993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D4CCA-005D-4DDF-B595-874DEFEA8E07}"/>
              </a:ext>
            </a:extLst>
          </p:cNvPr>
          <p:cNvPicPr>
            <a:picLocks noChangeAspect="1"/>
          </p:cNvPicPr>
          <p:nvPr/>
        </p:nvPicPr>
        <p:blipFill rotWithShape="1">
          <a:blip r:embed="rId3">
            <a:alphaModFix amt="70000"/>
          </a:blip>
          <a:srcRect b="12497"/>
          <a:stretch/>
        </p:blipFill>
        <p:spPr>
          <a:xfrm>
            <a:off x="239661" y="266472"/>
            <a:ext cx="11691082" cy="6319385"/>
          </a:xfrm>
          <a:prstGeom prst="rect">
            <a:avLst/>
          </a:prstGeom>
        </p:spPr>
      </p:pic>
      <p:sp>
        <p:nvSpPr>
          <p:cNvPr id="6" name="Title 1">
            <a:extLst>
              <a:ext uri="{FF2B5EF4-FFF2-40B4-BE49-F238E27FC236}">
                <a16:creationId xmlns:a16="http://schemas.microsoft.com/office/drawing/2014/main" id="{3010A4F4-D284-4891-9150-F430EE9DA42C}"/>
              </a:ext>
            </a:extLst>
          </p:cNvPr>
          <p:cNvSpPr txBox="1">
            <a:spLocks/>
          </p:cNvSpPr>
          <p:nvPr/>
        </p:nvSpPr>
        <p:spPr>
          <a:xfrm>
            <a:off x="696949" y="271203"/>
            <a:ext cx="10798101"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Arial Nova Light" panose="020B0304020202020204" pitchFamily="34" charset="0"/>
                <a:ea typeface="+mj-ea"/>
                <a:cs typeface="+mj-cs"/>
              </a:defRPr>
            </a:lvl1pPr>
          </a:lstStyle>
          <a:p>
            <a:r>
              <a:rPr lang="en-US" b="1" dirty="0">
                <a:latin typeface="Arial" panose="020B0604020202020204" pitchFamily="34" charset="0"/>
                <a:cs typeface="Arial" panose="020B0604020202020204" pitchFamily="34" charset="0"/>
              </a:rPr>
              <a:t>Plant City &gt; Amazon &gt; Lakeland</a:t>
            </a:r>
          </a:p>
        </p:txBody>
      </p:sp>
      <p:graphicFrame>
        <p:nvGraphicFramePr>
          <p:cNvPr id="5" name="Table 4">
            <a:extLst>
              <a:ext uri="{FF2B5EF4-FFF2-40B4-BE49-F238E27FC236}">
                <a16:creationId xmlns:a16="http://schemas.microsoft.com/office/drawing/2014/main" id="{2AAD52D4-1CA0-4932-BC89-10B9142BB7D2}"/>
              </a:ext>
            </a:extLst>
          </p:cNvPr>
          <p:cNvGraphicFramePr>
            <a:graphicFrameLocks/>
          </p:cNvGraphicFramePr>
          <p:nvPr>
            <p:extLst>
              <p:ext uri="{D42A27DB-BD31-4B8C-83A1-F6EECF244321}">
                <p14:modId xmlns:p14="http://schemas.microsoft.com/office/powerpoint/2010/main" val="4094098611"/>
              </p:ext>
            </p:extLst>
          </p:nvPr>
        </p:nvGraphicFramePr>
        <p:xfrm>
          <a:off x="3395233" y="1262656"/>
          <a:ext cx="5105300" cy="4937760"/>
        </p:xfrm>
        <a:graphic>
          <a:graphicData uri="http://schemas.openxmlformats.org/drawingml/2006/table">
            <a:tbl>
              <a:tblPr firstRow="1" bandRow="1">
                <a:tableStyleId>{5C22544A-7EE6-4342-B048-85BDC9FD1C3A}</a:tableStyleId>
              </a:tblPr>
              <a:tblGrid>
                <a:gridCol w="3496707">
                  <a:extLst>
                    <a:ext uri="{9D8B030D-6E8A-4147-A177-3AD203B41FA5}">
                      <a16:colId xmlns:a16="http://schemas.microsoft.com/office/drawing/2014/main" val="1920548756"/>
                    </a:ext>
                  </a:extLst>
                </a:gridCol>
                <a:gridCol w="1608593">
                  <a:extLst>
                    <a:ext uri="{9D8B030D-6E8A-4147-A177-3AD203B41FA5}">
                      <a16:colId xmlns:a16="http://schemas.microsoft.com/office/drawing/2014/main" val="3729602442"/>
                    </a:ext>
                  </a:extLst>
                </a:gridCol>
              </a:tblGrid>
              <a:tr h="365760">
                <a:tc>
                  <a:txBody>
                    <a:bodyPr/>
                    <a:lstStyle/>
                    <a:p>
                      <a:r>
                        <a:rPr lang="en-US" sz="1200" dirty="0">
                          <a:latin typeface="+mn-lt"/>
                        </a:rPr>
                        <a:t>Performance Measures</a:t>
                      </a:r>
                    </a:p>
                  </a:txBody>
                  <a:tcPr anchor="ctr"/>
                </a:tc>
                <a:tc>
                  <a:txBody>
                    <a:bodyPr/>
                    <a:lstStyle/>
                    <a:p>
                      <a:pPr algn="ctr"/>
                      <a:endParaRPr lang="en-US" sz="1200">
                        <a:latin typeface="+mn-lt"/>
                      </a:endParaRPr>
                    </a:p>
                  </a:txBody>
                  <a:tcPr anchor="ctr"/>
                </a:tc>
                <a:extLst>
                  <a:ext uri="{0D108BD9-81ED-4DB2-BD59-A6C34878D82A}">
                    <a16:rowId xmlns:a16="http://schemas.microsoft.com/office/drawing/2014/main" val="318779223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Annual Operating Cost</a:t>
                      </a:r>
                    </a:p>
                  </a:txBody>
                  <a:tcPr anchor="ctr"/>
                </a:tc>
                <a:tc>
                  <a:txBody>
                    <a:bodyPr/>
                    <a:lstStyle/>
                    <a:p>
                      <a:pPr algn="ctr"/>
                      <a:r>
                        <a:rPr lang="en-US" sz="1200" dirty="0">
                          <a:latin typeface="+mn-lt"/>
                        </a:rPr>
                        <a:t>$460K - $510K </a:t>
                      </a:r>
                    </a:p>
                  </a:txBody>
                  <a:tcPr anchor="ctr"/>
                </a:tc>
                <a:extLst>
                  <a:ext uri="{0D108BD9-81ED-4DB2-BD59-A6C34878D82A}">
                    <a16:rowId xmlns:a16="http://schemas.microsoft.com/office/drawing/2014/main" val="16660238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Cost per Day</a:t>
                      </a:r>
                    </a:p>
                  </a:txBody>
                  <a:tcPr anchor="ctr"/>
                </a:tc>
                <a:tc>
                  <a:txBody>
                    <a:bodyPr/>
                    <a:lstStyle/>
                    <a:p>
                      <a:pPr algn="ctr"/>
                      <a:r>
                        <a:rPr lang="en-US" sz="1200" dirty="0"/>
                        <a:t>Weekday: $1,400</a:t>
                      </a:r>
                    </a:p>
                    <a:p>
                      <a:pPr algn="ctr"/>
                      <a:r>
                        <a:rPr lang="en-US" sz="1200" dirty="0"/>
                        <a:t>Sat/Sun: $1K</a:t>
                      </a:r>
                    </a:p>
                  </a:txBody>
                  <a:tcPr anchor="ctr"/>
                </a:tc>
                <a:extLst>
                  <a:ext uri="{0D108BD9-81ED-4DB2-BD59-A6C34878D82A}">
                    <a16:rowId xmlns:a16="http://schemas.microsoft.com/office/drawing/2014/main" val="34201284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Frequency</a:t>
                      </a:r>
                    </a:p>
                  </a:txBody>
                  <a:tcPr anchor="ctr"/>
                </a:tc>
                <a:tc>
                  <a:txBody>
                    <a:bodyPr/>
                    <a:lstStyle/>
                    <a:p>
                      <a:pPr algn="ctr"/>
                      <a:r>
                        <a:rPr lang="en-US" sz="1200" dirty="0">
                          <a:latin typeface="+mn-lt"/>
                        </a:rPr>
                        <a:t>60 min</a:t>
                      </a:r>
                    </a:p>
                  </a:txBody>
                  <a:tcPr anchor="ctr"/>
                </a:tc>
                <a:extLst>
                  <a:ext uri="{0D108BD9-81ED-4DB2-BD59-A6C34878D82A}">
                    <a16:rowId xmlns:a16="http://schemas.microsoft.com/office/drawing/2014/main" val="1329225943"/>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Travel Time (one way)</a:t>
                      </a:r>
                    </a:p>
                  </a:txBody>
                  <a:tcPr anchor="ctr"/>
                </a:tc>
                <a:tc>
                  <a:txBody>
                    <a:bodyPr/>
                    <a:lstStyle/>
                    <a:p>
                      <a:pPr algn="ctr"/>
                      <a:r>
                        <a:rPr lang="en-US" sz="1200" dirty="0">
                          <a:latin typeface="+mn-lt"/>
                        </a:rPr>
                        <a:t>25 min</a:t>
                      </a:r>
                    </a:p>
                  </a:txBody>
                  <a:tcPr anchor="ctr"/>
                </a:tc>
                <a:extLst>
                  <a:ext uri="{0D108BD9-81ED-4DB2-BD59-A6C34878D82A}">
                    <a16:rowId xmlns:a16="http://schemas.microsoft.com/office/drawing/2014/main" val="252470770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Distance Traveled</a:t>
                      </a:r>
                      <a:r>
                        <a:rPr lang="en-US" sz="1200" b="1" dirty="0">
                          <a:latin typeface="+mn-lt"/>
                        </a:rPr>
                        <a:t>; 1 </a:t>
                      </a:r>
                      <a:r>
                        <a:rPr lang="en-US" sz="1200" b="1" dirty="0" err="1">
                          <a:latin typeface="+mn-lt"/>
                        </a:rPr>
                        <a:t>veh</a:t>
                      </a:r>
                      <a:r>
                        <a:rPr lang="en-US" sz="1200" b="1" dirty="0">
                          <a:latin typeface="+mn-lt"/>
                        </a:rPr>
                        <a:t> (round trip)</a:t>
                      </a:r>
                    </a:p>
                  </a:txBody>
                  <a:tcPr anchor="ctr"/>
                </a:tc>
                <a:tc>
                  <a:txBody>
                    <a:bodyPr/>
                    <a:lstStyle/>
                    <a:p>
                      <a:pPr algn="ctr"/>
                      <a:r>
                        <a:rPr lang="en-US" sz="1200" kern="1200" dirty="0">
                          <a:solidFill>
                            <a:schemeClr val="dk1"/>
                          </a:solidFill>
                          <a:latin typeface="+mn-lt"/>
                          <a:ea typeface="+mn-ea"/>
                          <a:cs typeface="+mn-cs"/>
                        </a:rPr>
                        <a:t>24.84 miles </a:t>
                      </a:r>
                    </a:p>
                  </a:txBody>
                  <a:tcPr anchor="ctr"/>
                </a:tc>
                <a:extLst>
                  <a:ext uri="{0D108BD9-81ED-4DB2-BD59-A6C34878D82A}">
                    <a16:rowId xmlns:a16="http://schemas.microsoft.com/office/drawing/2014/main" val="90539186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Connection to other routes</a:t>
                      </a:r>
                    </a:p>
                  </a:txBody>
                  <a:tcPr anchor="ctr"/>
                </a:tc>
                <a:tc>
                  <a:txBody>
                    <a:bodyPr/>
                    <a:lstStyle/>
                    <a:p>
                      <a:pPr algn="ctr"/>
                      <a:r>
                        <a:rPr lang="en-US" sz="1200" dirty="0">
                          <a:latin typeface="+mn-lt"/>
                        </a:rPr>
                        <a:t>Circulators, limited stop routes</a:t>
                      </a:r>
                    </a:p>
                  </a:txBody>
                  <a:tcPr anchor="ctr"/>
                </a:tc>
                <a:extLst>
                  <a:ext uri="{0D108BD9-81ED-4DB2-BD59-A6C34878D82A}">
                    <a16:rowId xmlns:a16="http://schemas.microsoft.com/office/drawing/2014/main" val="8016922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of people within ½ mile</a:t>
                      </a:r>
                    </a:p>
                  </a:txBody>
                  <a:tcPr anchor="ctr"/>
                </a:tc>
                <a:tc>
                  <a:txBody>
                    <a:bodyPr/>
                    <a:lstStyle/>
                    <a:p>
                      <a:pPr algn="ctr"/>
                      <a:r>
                        <a:rPr lang="en-US" sz="1200" dirty="0">
                          <a:latin typeface="+mn-lt"/>
                        </a:rPr>
                        <a:t>4,955</a:t>
                      </a:r>
                    </a:p>
                  </a:txBody>
                  <a:tcPr anchor="ctr"/>
                </a:tc>
                <a:extLst>
                  <a:ext uri="{0D108BD9-81ED-4DB2-BD59-A6C34878D82A}">
                    <a16:rowId xmlns:a16="http://schemas.microsoft.com/office/drawing/2014/main" val="357071588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of jobs within ½ mile</a:t>
                      </a:r>
                    </a:p>
                  </a:txBody>
                  <a:tcPr anchor="ctr"/>
                </a:tc>
                <a:tc>
                  <a:txBody>
                    <a:bodyPr/>
                    <a:lstStyle/>
                    <a:p>
                      <a:pPr algn="ctr"/>
                      <a:r>
                        <a:rPr lang="en-US" sz="1200" dirty="0">
                          <a:latin typeface="+mn-lt"/>
                        </a:rPr>
                        <a:t>8,416</a:t>
                      </a:r>
                    </a:p>
                  </a:txBody>
                  <a:tcPr anchor="ctr"/>
                </a:tc>
                <a:extLst>
                  <a:ext uri="{0D108BD9-81ED-4DB2-BD59-A6C34878D82A}">
                    <a16:rowId xmlns:a16="http://schemas.microsoft.com/office/drawing/2014/main" val="16833439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in poverty within ½ mile</a:t>
                      </a:r>
                    </a:p>
                  </a:txBody>
                  <a:tcPr anchor="ctr"/>
                </a:tc>
                <a:tc>
                  <a:txBody>
                    <a:bodyPr/>
                    <a:lstStyle/>
                    <a:p>
                      <a:pPr algn="ctr"/>
                      <a:r>
                        <a:rPr lang="en-US" sz="1200" dirty="0">
                          <a:latin typeface="+mn-lt"/>
                        </a:rPr>
                        <a:t>23.3%</a:t>
                      </a:r>
                    </a:p>
                  </a:txBody>
                  <a:tcPr anchor="ctr"/>
                </a:tc>
                <a:extLst>
                  <a:ext uri="{0D108BD9-81ED-4DB2-BD59-A6C34878D82A}">
                    <a16:rowId xmlns:a16="http://schemas.microsoft.com/office/drawing/2014/main" val="42891519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minority within ½ mile</a:t>
                      </a:r>
                    </a:p>
                  </a:txBody>
                  <a:tcPr anchor="ctr"/>
                </a:tc>
                <a:tc>
                  <a:txBody>
                    <a:bodyPr/>
                    <a:lstStyle/>
                    <a:p>
                      <a:pPr algn="ctr"/>
                      <a:r>
                        <a:rPr lang="en-US" sz="1200" dirty="0">
                          <a:latin typeface="+mn-lt"/>
                        </a:rPr>
                        <a:t>47.1%</a:t>
                      </a:r>
                    </a:p>
                  </a:txBody>
                  <a:tcPr anchor="ctr"/>
                </a:tc>
                <a:extLst>
                  <a:ext uri="{0D108BD9-81ED-4DB2-BD59-A6C34878D82A}">
                    <a16:rowId xmlns:a16="http://schemas.microsoft.com/office/drawing/2014/main" val="1930221681"/>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 seniors within ½ mile</a:t>
                      </a:r>
                    </a:p>
                  </a:txBody>
                  <a:tcPr anchor="ctr"/>
                </a:tc>
                <a:tc>
                  <a:txBody>
                    <a:bodyPr/>
                    <a:lstStyle/>
                    <a:p>
                      <a:pPr algn="ctr"/>
                      <a:r>
                        <a:rPr lang="en-US" sz="1200" dirty="0">
                          <a:latin typeface="+mn-lt"/>
                        </a:rPr>
                        <a:t>17.1%</a:t>
                      </a:r>
                    </a:p>
                  </a:txBody>
                  <a:tcPr anchor="ctr"/>
                </a:tc>
                <a:extLst>
                  <a:ext uri="{0D108BD9-81ED-4DB2-BD59-A6C34878D82A}">
                    <a16:rowId xmlns:a16="http://schemas.microsoft.com/office/drawing/2014/main" val="386929664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 no vehicles within ½ mile</a:t>
                      </a:r>
                    </a:p>
                  </a:txBody>
                  <a:tcPr anchor="ctr"/>
                </a:tc>
                <a:tc>
                  <a:txBody>
                    <a:bodyPr/>
                    <a:lstStyle/>
                    <a:p>
                      <a:pPr algn="ctr"/>
                      <a:r>
                        <a:rPr lang="en-US" sz="1200" dirty="0">
                          <a:latin typeface="+mn-lt"/>
                        </a:rPr>
                        <a:t>19.5%</a:t>
                      </a:r>
                    </a:p>
                  </a:txBody>
                  <a:tcPr anchor="ctr"/>
                </a:tc>
                <a:extLst>
                  <a:ext uri="{0D108BD9-81ED-4DB2-BD59-A6C34878D82A}">
                    <a16:rowId xmlns:a16="http://schemas.microsoft.com/office/drawing/2014/main" val="1402204935"/>
                  </a:ext>
                </a:extLst>
              </a:tr>
            </a:tbl>
          </a:graphicData>
        </a:graphic>
      </p:graphicFrame>
      <p:sp>
        <p:nvSpPr>
          <p:cNvPr id="8" name="TextBox 7">
            <a:extLst>
              <a:ext uri="{FF2B5EF4-FFF2-40B4-BE49-F238E27FC236}">
                <a16:creationId xmlns:a16="http://schemas.microsoft.com/office/drawing/2014/main" id="{A9F8293C-A729-433B-BCA1-A488227C950F}"/>
              </a:ext>
            </a:extLst>
          </p:cNvPr>
          <p:cNvSpPr txBox="1"/>
          <p:nvPr/>
        </p:nvSpPr>
        <p:spPr>
          <a:xfrm>
            <a:off x="1403147" y="3698901"/>
            <a:ext cx="1368216" cy="369332"/>
          </a:xfrm>
          <a:prstGeom prst="rect">
            <a:avLst/>
          </a:prstGeom>
          <a:noFill/>
        </p:spPr>
        <p:txBody>
          <a:bodyPr wrap="square" rtlCol="0">
            <a:spAutoFit/>
          </a:bodyPr>
          <a:lstStyle/>
          <a:p>
            <a:r>
              <a:rPr lang="en-US" b="1" dirty="0">
                <a:solidFill>
                  <a:schemeClr val="tx1">
                    <a:lumMod val="50000"/>
                    <a:lumOff val="50000"/>
                  </a:schemeClr>
                </a:solidFill>
              </a:rPr>
              <a:t>Plant City</a:t>
            </a:r>
          </a:p>
        </p:txBody>
      </p:sp>
      <p:sp>
        <p:nvSpPr>
          <p:cNvPr id="10" name="TextBox 9">
            <a:extLst>
              <a:ext uri="{FF2B5EF4-FFF2-40B4-BE49-F238E27FC236}">
                <a16:creationId xmlns:a16="http://schemas.microsoft.com/office/drawing/2014/main" id="{1C073546-BCB5-4279-9B71-4D8B07EF3FE9}"/>
              </a:ext>
            </a:extLst>
          </p:cNvPr>
          <p:cNvSpPr txBox="1"/>
          <p:nvPr/>
        </p:nvSpPr>
        <p:spPr>
          <a:xfrm>
            <a:off x="10184713" y="2880457"/>
            <a:ext cx="1368216" cy="369332"/>
          </a:xfrm>
          <a:prstGeom prst="rect">
            <a:avLst/>
          </a:prstGeom>
          <a:noFill/>
        </p:spPr>
        <p:txBody>
          <a:bodyPr wrap="square" rtlCol="0">
            <a:spAutoFit/>
          </a:bodyPr>
          <a:lstStyle/>
          <a:p>
            <a:r>
              <a:rPr lang="en-US" b="1" dirty="0">
                <a:solidFill>
                  <a:schemeClr val="tx1">
                    <a:lumMod val="50000"/>
                    <a:lumOff val="50000"/>
                  </a:schemeClr>
                </a:solidFill>
              </a:rPr>
              <a:t>Lakeland</a:t>
            </a:r>
          </a:p>
        </p:txBody>
      </p:sp>
      <p:sp>
        <p:nvSpPr>
          <p:cNvPr id="7" name="Rectangle 6">
            <a:extLst>
              <a:ext uri="{FF2B5EF4-FFF2-40B4-BE49-F238E27FC236}">
                <a16:creationId xmlns:a16="http://schemas.microsoft.com/office/drawing/2014/main" id="{590571ED-30C5-454F-99C4-10AF2794C4F0}"/>
              </a:ext>
            </a:extLst>
          </p:cNvPr>
          <p:cNvSpPr/>
          <p:nvPr/>
        </p:nvSpPr>
        <p:spPr>
          <a:xfrm>
            <a:off x="276020" y="5520120"/>
            <a:ext cx="2859066" cy="738664"/>
          </a:xfrm>
          <a:prstGeom prst="rect">
            <a:avLst/>
          </a:prstGeom>
        </p:spPr>
        <p:txBody>
          <a:bodyPr wrap="square">
            <a:spAutoFit/>
          </a:bodyPr>
          <a:lstStyle/>
          <a:p>
            <a:pPr marL="285750" indent="-285750"/>
            <a:r>
              <a:rPr lang="en-US" sz="1400" dirty="0">
                <a:cs typeface="Arial" panose="020B0604020202020204" pitchFamily="34" charset="0"/>
              </a:rPr>
              <a:t>Operates: </a:t>
            </a:r>
          </a:p>
          <a:p>
            <a:pPr marL="285750" indent="-285750"/>
            <a:r>
              <a:rPr lang="en-US" sz="1400" dirty="0">
                <a:cs typeface="Arial" panose="020B0604020202020204" pitchFamily="34" charset="0"/>
              </a:rPr>
              <a:t>Monday – Friday 6 am to 8 pm</a:t>
            </a:r>
          </a:p>
          <a:p>
            <a:pPr marL="57150" indent="-285750"/>
            <a:r>
              <a:rPr lang="en-US" sz="1400" dirty="0">
                <a:cs typeface="Arial" panose="020B0604020202020204" pitchFamily="34" charset="0"/>
              </a:rPr>
              <a:t>Sat/Sun - 10 am to 8 pm</a:t>
            </a:r>
          </a:p>
        </p:txBody>
      </p:sp>
      <p:sp>
        <p:nvSpPr>
          <p:cNvPr id="12" name="Rectangle 11">
            <a:extLst>
              <a:ext uri="{FF2B5EF4-FFF2-40B4-BE49-F238E27FC236}">
                <a16:creationId xmlns:a16="http://schemas.microsoft.com/office/drawing/2014/main" id="{71CEA63D-C171-429A-B16D-548A6E55C847}"/>
              </a:ext>
            </a:extLst>
          </p:cNvPr>
          <p:cNvSpPr/>
          <p:nvPr/>
        </p:nvSpPr>
        <p:spPr>
          <a:xfrm>
            <a:off x="3113823" y="6052986"/>
            <a:ext cx="6096000" cy="523220"/>
          </a:xfrm>
          <a:prstGeom prst="rect">
            <a:avLst/>
          </a:prstGeom>
        </p:spPr>
        <p:txBody>
          <a:bodyPr>
            <a:spAutoFit/>
          </a:bodyPr>
          <a:lstStyle/>
          <a:p>
            <a:pPr marL="45720" indent="0">
              <a:buNone/>
            </a:pPr>
            <a:r>
              <a:rPr lang="en-US" sz="1400" dirty="0"/>
              <a:t>Note: All costs are planning-level cost estimates. Any route will require more in-depth analysis by HART staff for more detailed cost estimates.</a:t>
            </a:r>
          </a:p>
        </p:txBody>
      </p:sp>
    </p:spTree>
    <p:extLst>
      <p:ext uri="{BB962C8B-B14F-4D97-AF65-F5344CB8AC3E}">
        <p14:creationId xmlns:p14="http://schemas.microsoft.com/office/powerpoint/2010/main" val="2633791241"/>
      </p:ext>
    </p:extLst>
  </p:cSld>
  <p:clrMapOvr>
    <a:masterClrMapping/>
  </p:clrMapOvr>
  <mc:AlternateContent xmlns:mc="http://schemas.openxmlformats.org/markup-compatibility/2006" xmlns:p14="http://schemas.microsoft.com/office/powerpoint/2010/main">
    <mc:Choice Requires="p14">
      <p:transition spd="slow" p14:dur="2000" advTm="18197"/>
    </mc:Choice>
    <mc:Fallback xmlns="">
      <p:transition spd="slow" advTm="1819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6BF5-6A8C-4871-8885-D0AC8B0437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1067-E17C-49D6-B6F7-BEC3C8F318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F417543-A25F-4251-9D29-7B3CFCDDBC3B}"/>
              </a:ext>
            </a:extLst>
          </p:cNvPr>
          <p:cNvPicPr>
            <a:picLocks noChangeAspect="1"/>
          </p:cNvPicPr>
          <p:nvPr/>
        </p:nvPicPr>
        <p:blipFill rotWithShape="1">
          <a:blip r:embed="rId3"/>
          <a:srcRect l="1959" t="1300" r="7114" b="1403"/>
          <a:stretch/>
        </p:blipFill>
        <p:spPr>
          <a:xfrm>
            <a:off x="617885" y="609600"/>
            <a:ext cx="10956229" cy="5579706"/>
          </a:xfrm>
          <a:prstGeom prst="rect">
            <a:avLst/>
          </a:prstGeom>
        </p:spPr>
      </p:pic>
    </p:spTree>
    <p:extLst>
      <p:ext uri="{BB962C8B-B14F-4D97-AF65-F5344CB8AC3E}">
        <p14:creationId xmlns:p14="http://schemas.microsoft.com/office/powerpoint/2010/main" val="2922926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C79B1AF8-A94D-4E21-A2A0-7F161E1E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9">
            <a:extLst>
              <a:ext uri="{FF2B5EF4-FFF2-40B4-BE49-F238E27FC236}">
                <a16:creationId xmlns:a16="http://schemas.microsoft.com/office/drawing/2014/main" id="{5E10CB9E-4C45-46DB-835A-2C29CE29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1">
            <a:extLst>
              <a:ext uri="{FF2B5EF4-FFF2-40B4-BE49-F238E27FC236}">
                <a16:creationId xmlns:a16="http://schemas.microsoft.com/office/drawing/2014/main" id="{2C1AF0B9-E97D-4D5D-BA2D-1C0BDE3A5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3" name="Rectangle 13">
            <a:extLst>
              <a:ext uri="{FF2B5EF4-FFF2-40B4-BE49-F238E27FC236}">
                <a16:creationId xmlns:a16="http://schemas.microsoft.com/office/drawing/2014/main" id="{A62E6B9D-7061-462E-8947-2825B7578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5">
            <a:extLst>
              <a:ext uri="{FF2B5EF4-FFF2-40B4-BE49-F238E27FC236}">
                <a16:creationId xmlns:a16="http://schemas.microsoft.com/office/drawing/2014/main" id="{EBCBE66D-4E28-4F31-90A0-960C40C59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1B27D0-429D-4E66-9309-C596E9C6B450}"/>
              </a:ext>
            </a:extLst>
          </p:cNvPr>
          <p:cNvSpPr>
            <a:spLocks noGrp="1"/>
          </p:cNvSpPr>
          <p:nvPr>
            <p:ph type="title"/>
          </p:nvPr>
        </p:nvSpPr>
        <p:spPr>
          <a:xfrm>
            <a:off x="1142996" y="532264"/>
            <a:ext cx="9892751" cy="1728615"/>
          </a:xfrm>
          <a:noFill/>
          <a:ln w="12700" cmpd="sng">
            <a:noFill/>
          </a:ln>
        </p:spPr>
        <p:txBody>
          <a:bodyPr vert="horz" lIns="91440" tIns="45720" rIns="91440" bIns="45720" rtlCol="0" anchor="b">
            <a:normAutofit/>
          </a:bodyPr>
          <a:lstStyle/>
          <a:p>
            <a:pPr algn="ctr">
              <a:lnSpc>
                <a:spcPct val="85000"/>
              </a:lnSpc>
            </a:pPr>
            <a:r>
              <a:rPr lang="en-US" b="1" cap="all" dirty="0">
                <a:solidFill>
                  <a:srgbClr val="4472C4"/>
                </a:solidFill>
                <a:latin typeface="+mj-lt"/>
              </a:rPr>
              <a:t>Thank you</a:t>
            </a:r>
          </a:p>
        </p:txBody>
      </p:sp>
      <p:sp>
        <p:nvSpPr>
          <p:cNvPr id="3" name="Content Placeholder 2">
            <a:extLst>
              <a:ext uri="{FF2B5EF4-FFF2-40B4-BE49-F238E27FC236}">
                <a16:creationId xmlns:a16="http://schemas.microsoft.com/office/drawing/2014/main" id="{A30143E6-C10E-493E-B7AA-28C7B8568639}"/>
              </a:ext>
            </a:extLst>
          </p:cNvPr>
          <p:cNvSpPr>
            <a:spLocks noGrp="1"/>
          </p:cNvSpPr>
          <p:nvPr>
            <p:ph idx="1"/>
          </p:nvPr>
        </p:nvSpPr>
        <p:spPr>
          <a:xfrm>
            <a:off x="834013" y="2934119"/>
            <a:ext cx="10590963" cy="1518905"/>
          </a:xfrm>
        </p:spPr>
        <p:txBody>
          <a:bodyPr vert="horz" lIns="91440" tIns="45720" rIns="91440" bIns="45720" rtlCol="0" anchor="t">
            <a:normAutofit fontScale="92500"/>
          </a:bodyPr>
          <a:lstStyle/>
          <a:p>
            <a:pPr marL="0" indent="0" algn="ctr">
              <a:buNone/>
            </a:pPr>
            <a:r>
              <a:rPr lang="en-US" sz="3700" b="1" dirty="0">
                <a:latin typeface="+mn-lt"/>
              </a:rPr>
              <a:t>Please provide your feedback at the link below</a:t>
            </a:r>
          </a:p>
          <a:p>
            <a:pPr marL="0" indent="0" algn="ctr">
              <a:buNone/>
            </a:pPr>
            <a:r>
              <a:rPr lang="en-US" sz="3700" b="1" dirty="0">
                <a:hlinkClick r:id="rId3"/>
              </a:rPr>
              <a:t>https://tinyurl.com/PlantCityTransitStudy</a:t>
            </a:r>
            <a:endParaRPr lang="en-US" sz="3700" b="1" dirty="0">
              <a:latin typeface="+mn-lt"/>
            </a:endParaRPr>
          </a:p>
          <a:p>
            <a:pPr marL="0" indent="0" algn="ctr">
              <a:buNone/>
            </a:pPr>
            <a:endParaRPr lang="en-US" sz="3200" dirty="0">
              <a:latin typeface="+mn-lt"/>
            </a:endParaRPr>
          </a:p>
        </p:txBody>
      </p:sp>
      <p:sp>
        <p:nvSpPr>
          <p:cNvPr id="4" name="Rectangle 3">
            <a:extLst>
              <a:ext uri="{FF2B5EF4-FFF2-40B4-BE49-F238E27FC236}">
                <a16:creationId xmlns:a16="http://schemas.microsoft.com/office/drawing/2014/main" id="{71C1468F-2749-456B-9520-5D5297CA6639}"/>
              </a:ext>
            </a:extLst>
          </p:cNvPr>
          <p:cNvSpPr/>
          <p:nvPr/>
        </p:nvSpPr>
        <p:spPr>
          <a:xfrm>
            <a:off x="1022320" y="5015731"/>
            <a:ext cx="4765613" cy="923330"/>
          </a:xfrm>
          <a:prstGeom prst="rect">
            <a:avLst/>
          </a:prstGeom>
        </p:spPr>
        <p:txBody>
          <a:bodyPr wrap="square">
            <a:spAutoFit/>
          </a:bodyPr>
          <a:lstStyle/>
          <a:p>
            <a:r>
              <a:rPr lang="en-US" b="1" dirty="0">
                <a:solidFill>
                  <a:srgbClr val="4472C4"/>
                </a:solidFill>
                <a:latin typeface="helvetica-std"/>
              </a:rPr>
              <a:t>Vishaka Shiva Raman</a:t>
            </a:r>
          </a:p>
          <a:p>
            <a:r>
              <a:rPr lang="en-US" b="1" dirty="0">
                <a:solidFill>
                  <a:srgbClr val="4472C4"/>
                </a:solidFill>
                <a:latin typeface="helvetica-std"/>
              </a:rPr>
              <a:t>ShivaRamanV@plancom.org</a:t>
            </a:r>
          </a:p>
          <a:p>
            <a:r>
              <a:rPr lang="en-US" b="1" dirty="0">
                <a:solidFill>
                  <a:srgbClr val="4472C4"/>
                </a:solidFill>
                <a:latin typeface="helvetica-std"/>
              </a:rPr>
              <a:t>813.273.3774 × 350</a:t>
            </a:r>
            <a:endParaRPr lang="en-US" b="1" i="0" dirty="0">
              <a:solidFill>
                <a:srgbClr val="4472C4"/>
              </a:solidFill>
              <a:effectLst/>
              <a:latin typeface="helvetica-std"/>
            </a:endParaRPr>
          </a:p>
        </p:txBody>
      </p:sp>
      <p:sp>
        <p:nvSpPr>
          <p:cNvPr id="5" name="Rectangle 4">
            <a:extLst>
              <a:ext uri="{FF2B5EF4-FFF2-40B4-BE49-F238E27FC236}">
                <a16:creationId xmlns:a16="http://schemas.microsoft.com/office/drawing/2014/main" id="{7A625113-7AA9-4D94-B9B1-D0F8577FEFA5}"/>
              </a:ext>
            </a:extLst>
          </p:cNvPr>
          <p:cNvSpPr/>
          <p:nvPr/>
        </p:nvSpPr>
        <p:spPr>
          <a:xfrm>
            <a:off x="6404069" y="5015731"/>
            <a:ext cx="2873829" cy="923330"/>
          </a:xfrm>
          <a:prstGeom prst="rect">
            <a:avLst/>
          </a:prstGeom>
        </p:spPr>
        <p:txBody>
          <a:bodyPr wrap="square">
            <a:spAutoFit/>
          </a:bodyPr>
          <a:lstStyle/>
          <a:p>
            <a:r>
              <a:rPr lang="it-IT" b="1" dirty="0">
                <a:solidFill>
                  <a:srgbClr val="4472C4"/>
                </a:solidFill>
                <a:latin typeface="helvetica-std"/>
              </a:rPr>
              <a:t>Nicole McCleary</a:t>
            </a:r>
          </a:p>
          <a:p>
            <a:r>
              <a:rPr lang="it-IT" b="1" dirty="0">
                <a:solidFill>
                  <a:srgbClr val="4472C4"/>
                </a:solidFill>
                <a:latin typeface="helvetica-std"/>
              </a:rPr>
              <a:t>McClearyN@gohart.org</a:t>
            </a:r>
          </a:p>
          <a:p>
            <a:r>
              <a:rPr lang="it-IT" b="1" dirty="0">
                <a:solidFill>
                  <a:srgbClr val="4472C4"/>
                </a:solidFill>
                <a:latin typeface="helvetica-std"/>
              </a:rPr>
              <a:t>813.384.6358</a:t>
            </a:r>
            <a:endParaRPr lang="it-IT" b="1" i="0" dirty="0">
              <a:solidFill>
                <a:srgbClr val="4472C4"/>
              </a:solidFill>
              <a:effectLst/>
              <a:latin typeface="helvetica-std"/>
            </a:endParaRPr>
          </a:p>
        </p:txBody>
      </p:sp>
    </p:spTree>
    <p:extLst>
      <p:ext uri="{BB962C8B-B14F-4D97-AF65-F5344CB8AC3E}">
        <p14:creationId xmlns:p14="http://schemas.microsoft.com/office/powerpoint/2010/main" val="30873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F14A-B1FB-4A6A-AA47-7D903FB92B31}"/>
              </a:ext>
            </a:extLst>
          </p:cNvPr>
          <p:cNvSpPr>
            <a:spLocks noGrp="1"/>
          </p:cNvSpPr>
          <p:nvPr>
            <p:ph type="title"/>
          </p:nvPr>
        </p:nvSpPr>
        <p:spPr>
          <a:xfrm>
            <a:off x="707063" y="609600"/>
            <a:ext cx="10867315" cy="1356360"/>
          </a:xfrm>
        </p:spPr>
        <p:txBody>
          <a:bodyPr>
            <a:normAutofit/>
          </a:bodyPr>
          <a:lstStyle/>
          <a:p>
            <a:r>
              <a:rPr lang="en-US" b="1">
                <a:latin typeface="Arial" panose="020B0604020202020204" pitchFamily="34" charset="0"/>
                <a:cs typeface="Arial" panose="020B0604020202020204" pitchFamily="34" charset="0"/>
              </a:rPr>
              <a:t>Study Purpose &amp; Outcomes</a:t>
            </a:r>
          </a:p>
        </p:txBody>
      </p:sp>
      <p:graphicFrame>
        <p:nvGraphicFramePr>
          <p:cNvPr id="11" name="Content Placeholder 2">
            <a:extLst>
              <a:ext uri="{FF2B5EF4-FFF2-40B4-BE49-F238E27FC236}">
                <a16:creationId xmlns:a16="http://schemas.microsoft.com/office/drawing/2014/main" id="{160D1E3F-1C6E-479E-873B-9EAEF87FADB6}"/>
              </a:ext>
            </a:extLst>
          </p:cNvPr>
          <p:cNvGraphicFramePr/>
          <p:nvPr/>
        </p:nvGraphicFramePr>
        <p:xfrm>
          <a:off x="1159668" y="2118056"/>
          <a:ext cx="9872663" cy="3797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9819442"/>
      </p:ext>
    </p:extLst>
  </p:cSld>
  <p:clrMapOvr>
    <a:masterClrMapping/>
  </p:clrMapOvr>
  <mc:AlternateContent xmlns:mc="http://schemas.openxmlformats.org/markup-compatibility/2006" xmlns:p14="http://schemas.microsoft.com/office/powerpoint/2010/main">
    <mc:Choice Requires="p14">
      <p:transition spd="slow" p14:dur="2000" advTm="35351"/>
    </mc:Choice>
    <mc:Fallback xmlns="">
      <p:transition spd="slow" advTm="353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50276EB-A8BC-4C1D-A00D-4E46BFB88D5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2001" y="405695"/>
            <a:ext cx="10930032" cy="6195130"/>
          </a:xfrm>
          <a:prstGeom prst="rect">
            <a:avLst/>
          </a:prstGeom>
        </p:spPr>
      </p:pic>
      <p:sp>
        <p:nvSpPr>
          <p:cNvPr id="2" name="Rectangle 1">
            <a:extLst>
              <a:ext uri="{FF2B5EF4-FFF2-40B4-BE49-F238E27FC236}">
                <a16:creationId xmlns:a16="http://schemas.microsoft.com/office/drawing/2014/main" id="{50DEC73B-EA58-4CF6-870E-CD5488B3813D}"/>
              </a:ext>
            </a:extLst>
          </p:cNvPr>
          <p:cNvSpPr/>
          <p:nvPr/>
        </p:nvSpPr>
        <p:spPr>
          <a:xfrm>
            <a:off x="8929511" y="2088444"/>
            <a:ext cx="801511" cy="33979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461544"/>
      </p:ext>
    </p:extLst>
  </p:cSld>
  <p:clrMapOvr>
    <a:masterClrMapping/>
  </p:clrMapOvr>
  <mc:AlternateContent xmlns:mc="http://schemas.openxmlformats.org/markup-compatibility/2006" xmlns:p14="http://schemas.microsoft.com/office/powerpoint/2010/main">
    <mc:Choice Requires="p14">
      <p:transition spd="slow" p14:dur="2000" advTm="24917"/>
    </mc:Choice>
    <mc:Fallback xmlns="">
      <p:transition spd="slow" advTm="2491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473465"/>
            <a:ext cx="9966960" cy="292608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PREVIOUS TRANSIT SERVICE</a:t>
            </a:r>
            <a:endParaRPr lang="en-US" sz="5400" b="0" dirty="0">
              <a:solidFill>
                <a:schemeClr val="bg1"/>
              </a:solidFill>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3C33CC28-F3F6-4730-82A6-9BF31BDA6727}"/>
              </a:ext>
            </a:extLst>
          </p:cNvPr>
          <p:cNvSpPr>
            <a:spLocks noGrp="1"/>
          </p:cNvSpPr>
          <p:nvPr>
            <p:ph type="subTitle" idx="1"/>
          </p:nvPr>
        </p:nvSpPr>
        <p:spPr>
          <a:xfrm>
            <a:off x="1709530" y="3861580"/>
            <a:ext cx="8767860" cy="1388165"/>
          </a:xfrm>
        </p:spPr>
        <p:txBody>
          <a:bodyPr/>
          <a:lstStyle/>
          <a:p>
            <a:r>
              <a:rPr lang="en-US" dirty="0">
                <a:latin typeface="Arial" panose="020B0604020202020204" pitchFamily="34" charset="0"/>
                <a:cs typeface="Arial" panose="020B0604020202020204" pitchFamily="34" charset="0"/>
              </a:rPr>
              <a:t>PLANT CITY TRANSIT STUDY</a:t>
            </a:r>
          </a:p>
        </p:txBody>
      </p:sp>
      <p:pic>
        <p:nvPicPr>
          <p:cNvPr id="3" name="Picture 2"/>
          <p:cNvPicPr>
            <a:picLocks noChangeAspect="1"/>
          </p:cNvPicPr>
          <p:nvPr/>
        </p:nvPicPr>
        <p:blipFill>
          <a:blip r:embed="rId3"/>
          <a:stretch>
            <a:fillRect/>
          </a:stretch>
        </p:blipFill>
        <p:spPr>
          <a:xfrm>
            <a:off x="1508539" y="5637966"/>
            <a:ext cx="2874730" cy="81252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DEBE2D4-1C80-4F0A-97E2-51B4400B32AB}"/>
              </a:ext>
            </a:extLst>
          </p:cNvPr>
          <p:cNvPicPr>
            <a:picLocks noChangeAspect="1"/>
          </p:cNvPicPr>
          <p:nvPr/>
        </p:nvPicPr>
        <p:blipFill>
          <a:blip r:embed="rId4"/>
          <a:stretch>
            <a:fillRect/>
          </a:stretch>
        </p:blipFill>
        <p:spPr>
          <a:xfrm>
            <a:off x="5423850" y="5385570"/>
            <a:ext cx="1339220" cy="1064922"/>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C193847F-63F3-49BC-9B7A-E5940BBC7FBE}"/>
              </a:ext>
            </a:extLst>
          </p:cNvPr>
          <p:cNvPicPr>
            <a:picLocks noChangeAspect="1"/>
          </p:cNvPicPr>
          <p:nvPr/>
        </p:nvPicPr>
        <p:blipFill>
          <a:blip r:embed="rId5"/>
          <a:stretch>
            <a:fillRect/>
          </a:stretch>
        </p:blipFill>
        <p:spPr>
          <a:xfrm>
            <a:off x="8323363" y="5738582"/>
            <a:ext cx="2753577" cy="611294"/>
          </a:xfrm>
          <a:prstGeom prst="rect">
            <a:avLst/>
          </a:prstGeom>
        </p:spPr>
      </p:pic>
    </p:spTree>
    <p:extLst>
      <p:ext uri="{BB962C8B-B14F-4D97-AF65-F5344CB8AC3E}">
        <p14:creationId xmlns:p14="http://schemas.microsoft.com/office/powerpoint/2010/main" val="2800002447"/>
      </p:ext>
    </p:extLst>
  </p:cSld>
  <p:clrMapOvr>
    <a:masterClrMapping/>
  </p:clrMapOvr>
  <mc:AlternateContent xmlns:mc="http://schemas.openxmlformats.org/markup-compatibility/2006" xmlns:p14="http://schemas.microsoft.com/office/powerpoint/2010/main">
    <mc:Choice Requires="p14">
      <p:transition spd="slow" p14:dur="2000" advTm="25400"/>
    </mc:Choice>
    <mc:Fallback xmlns="">
      <p:transition spd="slow" advTm="254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1E3BD8-8494-4F9D-9DA3-FB177A5B2B7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6A370F3-3AFE-4225-BDB8-09A35E3100B9}"/>
              </a:ext>
            </a:extLst>
          </p:cNvPr>
          <p:cNvPicPr>
            <a:picLocks noChangeAspect="1"/>
          </p:cNvPicPr>
          <p:nvPr/>
        </p:nvPicPr>
        <p:blipFill rotWithShape="1">
          <a:blip r:embed="rId3"/>
          <a:srcRect l="998" r="921"/>
          <a:stretch/>
        </p:blipFill>
        <p:spPr>
          <a:xfrm>
            <a:off x="756556" y="276957"/>
            <a:ext cx="10695215" cy="6299498"/>
          </a:xfrm>
          <a:prstGeom prst="rect">
            <a:avLst/>
          </a:prstGeom>
        </p:spPr>
      </p:pic>
      <p:sp>
        <p:nvSpPr>
          <p:cNvPr id="6" name="TextBox 5">
            <a:extLst>
              <a:ext uri="{FF2B5EF4-FFF2-40B4-BE49-F238E27FC236}">
                <a16:creationId xmlns:a16="http://schemas.microsoft.com/office/drawing/2014/main" id="{99C56EF0-73B5-4F52-8834-07F94ADAA5F6}"/>
              </a:ext>
            </a:extLst>
          </p:cNvPr>
          <p:cNvSpPr txBox="1"/>
          <p:nvPr/>
        </p:nvSpPr>
        <p:spPr>
          <a:xfrm>
            <a:off x="1597688" y="5426109"/>
            <a:ext cx="813917" cy="276999"/>
          </a:xfrm>
          <a:prstGeom prst="rect">
            <a:avLst/>
          </a:prstGeom>
          <a:noFill/>
        </p:spPr>
        <p:txBody>
          <a:bodyPr wrap="square" rtlCol="0">
            <a:spAutoFit/>
          </a:bodyPr>
          <a:lstStyle/>
          <a:p>
            <a:pPr algn="r"/>
            <a:r>
              <a:rPr lang="en-US" sz="1200" dirty="0">
                <a:solidFill>
                  <a:srgbClr val="FF0000"/>
                </a:solidFill>
              </a:rPr>
              <a:t>Survey</a:t>
            </a:r>
          </a:p>
        </p:txBody>
      </p:sp>
      <p:cxnSp>
        <p:nvCxnSpPr>
          <p:cNvPr id="8" name="Straight Arrow Connector 7">
            <a:extLst>
              <a:ext uri="{FF2B5EF4-FFF2-40B4-BE49-F238E27FC236}">
                <a16:creationId xmlns:a16="http://schemas.microsoft.com/office/drawing/2014/main" id="{A7F1AADA-154F-47A1-9A39-A5E3A201474D}"/>
              </a:ext>
            </a:extLst>
          </p:cNvPr>
          <p:cNvCxnSpPr>
            <a:cxnSpLocks/>
            <a:stCxn id="6" idx="3"/>
          </p:cNvCxnSpPr>
          <p:nvPr/>
        </p:nvCxnSpPr>
        <p:spPr>
          <a:xfrm>
            <a:off x="2411605" y="5564609"/>
            <a:ext cx="341644" cy="183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37090"/>
      </p:ext>
    </p:extLst>
  </p:cSld>
  <p:clrMapOvr>
    <a:masterClrMapping/>
  </p:clrMapOvr>
  <mc:AlternateContent xmlns:mc="http://schemas.openxmlformats.org/markup-compatibility/2006" xmlns:p14="http://schemas.microsoft.com/office/powerpoint/2010/main">
    <mc:Choice Requires="p14">
      <p:transition spd="slow" p14:dur="2000" advTm="35722"/>
    </mc:Choice>
    <mc:Fallback xmlns="">
      <p:transition spd="slow" advTm="35722"/>
    </mc:Fallback>
  </mc:AlternateContent>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6383</Words>
  <Application>Microsoft Office PowerPoint</Application>
  <PresentationFormat>Widescreen</PresentationFormat>
  <Paragraphs>882</Paragraphs>
  <Slides>57</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&amp;quot</vt:lpstr>
      <vt:lpstr>Arial</vt:lpstr>
      <vt:lpstr>Arial Black</vt:lpstr>
      <vt:lpstr>Arial Nova Light</vt:lpstr>
      <vt:lpstr>Calibri</vt:lpstr>
      <vt:lpstr>Century Gothic</vt:lpstr>
      <vt:lpstr>Corbel</vt:lpstr>
      <vt:lpstr>helvetica-std</vt:lpstr>
      <vt:lpstr>Basis</vt:lpstr>
      <vt:lpstr>WELCOME</vt:lpstr>
      <vt:lpstr>PowerPoint Presentation</vt:lpstr>
      <vt:lpstr>STUDY OVERVIEW</vt:lpstr>
      <vt:lpstr>PowerPoint Presentation</vt:lpstr>
      <vt:lpstr>Background</vt:lpstr>
      <vt:lpstr>Study Purpose &amp; Outcomes</vt:lpstr>
      <vt:lpstr>PowerPoint Presentation</vt:lpstr>
      <vt:lpstr>PREVIOUS TRANSIT SERVICE</vt:lpstr>
      <vt:lpstr>PowerPoint Presentation</vt:lpstr>
      <vt:lpstr>Previous Local Commuter</vt:lpstr>
      <vt:lpstr>Previous Transit Service</vt:lpstr>
      <vt:lpstr>Existing conditions &amp; travel market highlights</vt:lpstr>
      <vt:lpstr>PowerPoint Presentation</vt:lpstr>
      <vt:lpstr>PowerPoint Presentation</vt:lpstr>
      <vt:lpstr>PowerPoint Presentation</vt:lpstr>
      <vt:lpstr>PowerPoint Presentation</vt:lpstr>
      <vt:lpstr>Commute Patterns &amp; Zero Car Households</vt:lpstr>
      <vt:lpstr>Communities of Concern</vt:lpstr>
      <vt:lpstr>PowerPoint Presentation</vt:lpstr>
      <vt:lpstr>Transit, Land Use and density</vt:lpstr>
      <vt:lpstr>PowerPoint Presentation</vt:lpstr>
      <vt:lpstr>Population Density  </vt:lpstr>
      <vt:lpstr>Employment Density  </vt:lpstr>
      <vt:lpstr>CIRCULATOR ALTERNATIVES</vt:lpstr>
      <vt:lpstr>PowerPoint Presentation</vt:lpstr>
      <vt:lpstr>Transit Alternative Goals</vt:lpstr>
      <vt:lpstr>Assumptions</vt:lpstr>
      <vt:lpstr>Plant City  Circulator: Option A</vt:lpstr>
      <vt:lpstr>Plant City  Circulator – Option A</vt:lpstr>
      <vt:lpstr>Plant City  Circulator: Option B</vt:lpstr>
      <vt:lpstr>Plant City Circulator: Option B, Route 1</vt:lpstr>
      <vt:lpstr>PowerPoint Presentation</vt:lpstr>
      <vt:lpstr>PowerPoint Presentation</vt:lpstr>
      <vt:lpstr>PowerPoint Presentation</vt:lpstr>
      <vt:lpstr>CIRCULATOR MATRIX</vt:lpstr>
      <vt:lpstr>Option C: On-Demand Service</vt:lpstr>
      <vt:lpstr>PowerPoint Presentation</vt:lpstr>
      <vt:lpstr>PowerPoint Presentation</vt:lpstr>
      <vt:lpstr>LIMITED STOP ROUTE ALTERNATIVES</vt:lpstr>
      <vt:lpstr>PowerPoint Presentation</vt:lpstr>
      <vt:lpstr>Transit Alternative Goals</vt:lpstr>
      <vt:lpstr>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Vishaka Shiva Raman</dc:creator>
  <cp:lastModifiedBy>Vishaka Shiva Raman</cp:lastModifiedBy>
  <cp:revision>27</cp:revision>
  <dcterms:created xsi:type="dcterms:W3CDTF">2020-08-25T16:52:56Z</dcterms:created>
  <dcterms:modified xsi:type="dcterms:W3CDTF">2020-08-26T19:47:58Z</dcterms:modified>
</cp:coreProperties>
</file>