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4" r:id="rId1"/>
    <p:sldMasterId id="2147483651" r:id="rId2"/>
  </p:sldMasterIdLst>
  <p:notesMasterIdLst>
    <p:notesMasterId r:id="rId14"/>
  </p:notesMasterIdLst>
  <p:handoutMasterIdLst>
    <p:handoutMasterId r:id="rId15"/>
  </p:handoutMasterIdLst>
  <p:sldIdLst>
    <p:sldId id="486" r:id="rId3"/>
    <p:sldId id="543" r:id="rId4"/>
    <p:sldId id="538" r:id="rId5"/>
    <p:sldId id="533" r:id="rId6"/>
    <p:sldId id="534" r:id="rId7"/>
    <p:sldId id="535" r:id="rId8"/>
    <p:sldId id="536" r:id="rId9"/>
    <p:sldId id="539" r:id="rId10"/>
    <p:sldId id="541" r:id="rId11"/>
    <p:sldId id="540" r:id="rId12"/>
    <p:sldId id="544" r:id="rId13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4" userDrawn="1">
          <p15:clr>
            <a:srgbClr val="A4A3A4"/>
          </p15:clr>
        </p15:guide>
        <p15:guide id="2" pos="2355" userDrawn="1">
          <p15:clr>
            <a:srgbClr val="A4A3A4"/>
          </p15:clr>
        </p15:guide>
        <p15:guide id="3" orient="horz" pos="3024" userDrawn="1">
          <p15:clr>
            <a:srgbClr val="A4A3A4"/>
          </p15:clr>
        </p15:guide>
        <p15:guide id="4" pos="230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ringle, Scott R." initials="PSR" lastIdx="1" clrIdx="0"/>
  <p:cmAuthor id="1" name="Michael Case" initials="MC" lastIdx="1" clrIdx="1">
    <p:extLst>
      <p:ext uri="{19B8F6BF-5375-455C-9EA6-DF929625EA0E}">
        <p15:presenceInfo xmlns:p15="http://schemas.microsoft.com/office/powerpoint/2012/main" userId="S-1-5-21-1713490467-2728575093-2116643226-21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BB"/>
    <a:srgbClr val="F8941C"/>
    <a:srgbClr val="3E4450"/>
    <a:srgbClr val="1C1C1C"/>
    <a:srgbClr val="702F67"/>
    <a:srgbClr val="9C22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88" autoAdjust="0"/>
    <p:restoredTop sz="86115" autoAdjust="0"/>
  </p:normalViewPr>
  <p:slideViewPr>
    <p:cSldViewPr>
      <p:cViewPr varScale="1">
        <p:scale>
          <a:sx n="94" d="100"/>
          <a:sy n="94" d="100"/>
        </p:scale>
        <p:origin x="1632" y="96"/>
      </p:cViewPr>
      <p:guideLst>
        <p:guide orient="horz" pos="2160"/>
        <p:guide pos="3840"/>
      </p:guideLst>
    </p:cSldViewPr>
  </p:slideViewPr>
  <p:notesTextViewPr>
    <p:cViewPr>
      <p:scale>
        <a:sx n="66" d="100"/>
        <a:sy n="66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1938" y="-84"/>
      </p:cViewPr>
      <p:guideLst>
        <p:guide orient="horz" pos="3004"/>
        <p:guide pos="2355"/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7ADBBE-3AAE-4356-B32D-E1C0A9AFFCB5}" type="doc">
      <dgm:prSet loTypeId="urn:microsoft.com/office/officeart/2005/8/layout/process3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03C0ACC3-E71D-4990-A1A5-1CB4B973C55B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dirty="0"/>
            <a:t>Phase I</a:t>
          </a:r>
        </a:p>
      </dgm:t>
    </dgm:pt>
    <dgm:pt modelId="{C72ADD3B-A6F9-40EB-BC38-83F4DD9860BB}" type="parTrans" cxnId="{CCD2AD3C-2966-4BDE-86DC-87536747A81E}">
      <dgm:prSet/>
      <dgm:spPr/>
      <dgm:t>
        <a:bodyPr/>
        <a:lstStyle/>
        <a:p>
          <a:endParaRPr lang="en-US"/>
        </a:p>
      </dgm:t>
    </dgm:pt>
    <dgm:pt modelId="{17A91FB7-33CD-4E10-AEBC-EF19E606195E}" type="sibTrans" cxnId="{CCD2AD3C-2966-4BDE-86DC-87536747A81E}">
      <dgm:prSet/>
      <dgm:spPr>
        <a:solidFill>
          <a:srgbClr val="00B050"/>
        </a:solidFill>
      </dgm:spPr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63A9FDB0-91BD-46BA-9928-CBE80FE1A58D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spcAft>
              <a:spcPts val="600"/>
            </a:spcAft>
            <a:buFont typeface="+mj-lt"/>
            <a:buAutoNum type="arabicPeriod"/>
          </a:pPr>
          <a:r>
            <a:rPr lang="en-US" sz="2000" dirty="0"/>
            <a:t>Outline existing conditions; and</a:t>
          </a:r>
        </a:p>
      </dgm:t>
    </dgm:pt>
    <dgm:pt modelId="{AE11BC7E-D958-46C3-9685-7024103084BC}" type="parTrans" cxnId="{B85ACCAC-9D90-4582-B353-8CE2BCBAB59D}">
      <dgm:prSet/>
      <dgm:spPr/>
      <dgm:t>
        <a:bodyPr/>
        <a:lstStyle/>
        <a:p>
          <a:endParaRPr lang="en-US"/>
        </a:p>
      </dgm:t>
    </dgm:pt>
    <dgm:pt modelId="{F8519F3E-F768-4AF8-BD52-A0CF454A0E67}" type="sibTrans" cxnId="{B85ACCAC-9D90-4582-B353-8CE2BCBAB59D}">
      <dgm:prSet/>
      <dgm:spPr/>
      <dgm:t>
        <a:bodyPr/>
        <a:lstStyle/>
        <a:p>
          <a:endParaRPr lang="en-US"/>
        </a:p>
      </dgm:t>
    </dgm:pt>
    <dgm:pt modelId="{164AC3F7-316D-4DD3-BF20-1B33B5909EC6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dirty="0"/>
            <a:t>Phase II</a:t>
          </a:r>
        </a:p>
      </dgm:t>
    </dgm:pt>
    <dgm:pt modelId="{D9CC0C38-875E-41F9-BDBA-37E91A955EC0}" type="parTrans" cxnId="{F573A3CE-A356-46C2-82FF-DAFD8FFB24B8}">
      <dgm:prSet/>
      <dgm:spPr/>
      <dgm:t>
        <a:bodyPr/>
        <a:lstStyle/>
        <a:p>
          <a:endParaRPr lang="en-US"/>
        </a:p>
      </dgm:t>
    </dgm:pt>
    <dgm:pt modelId="{66BAA2CA-0FAB-4175-A348-0D9D0BCC23D9}" type="sibTrans" cxnId="{F573A3CE-A356-46C2-82FF-DAFD8FFB24B8}">
      <dgm:prSet/>
      <dgm:spPr>
        <a:solidFill>
          <a:srgbClr val="00B050"/>
        </a:solidFill>
      </dgm:spPr>
      <dgm:t>
        <a:bodyPr/>
        <a:lstStyle/>
        <a:p>
          <a:endParaRPr lang="en-US">
            <a:solidFill>
              <a:schemeClr val="accent1"/>
            </a:solidFill>
          </a:endParaRPr>
        </a:p>
      </dgm:t>
    </dgm:pt>
    <dgm:pt modelId="{F2E52229-CC60-4106-A37E-0B8AF40FD14C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ctr"/>
          <a:r>
            <a:rPr lang="en-US" sz="3200" dirty="0"/>
            <a:t>Phase III</a:t>
          </a:r>
        </a:p>
      </dgm:t>
    </dgm:pt>
    <dgm:pt modelId="{8C13781A-65F3-434F-9481-77CE36625617}" type="parTrans" cxnId="{963ABBB4-2563-47E9-8048-51EF26517FD3}">
      <dgm:prSet/>
      <dgm:spPr/>
      <dgm:t>
        <a:bodyPr/>
        <a:lstStyle/>
        <a:p>
          <a:endParaRPr lang="en-US"/>
        </a:p>
      </dgm:t>
    </dgm:pt>
    <dgm:pt modelId="{4E799AA3-2AAF-432B-A14B-2DCBB82EEAD1}" type="sibTrans" cxnId="{963ABBB4-2563-47E9-8048-51EF26517FD3}">
      <dgm:prSet/>
      <dgm:spPr/>
      <dgm:t>
        <a:bodyPr/>
        <a:lstStyle/>
        <a:p>
          <a:endParaRPr lang="en-US"/>
        </a:p>
      </dgm:t>
    </dgm:pt>
    <dgm:pt modelId="{BBB815FB-873E-4140-8FAF-7A6E7A4A84F4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spcAft>
              <a:spcPts val="600"/>
            </a:spcAft>
            <a:buFont typeface="+mj-lt"/>
            <a:buAutoNum type="arabicPeriod"/>
          </a:pPr>
          <a:r>
            <a:rPr lang="en-US" sz="2000" dirty="0"/>
            <a:t>Validate project parameters/goals;</a:t>
          </a:r>
        </a:p>
      </dgm:t>
    </dgm:pt>
    <dgm:pt modelId="{9BC334D4-8EBD-4A2F-BEAB-9C06849F2AD1}" type="parTrans" cxnId="{A45605A8-6AF0-45F3-9072-A04E9510C47D}">
      <dgm:prSet/>
      <dgm:spPr/>
      <dgm:t>
        <a:bodyPr/>
        <a:lstStyle/>
        <a:p>
          <a:endParaRPr lang="en-US"/>
        </a:p>
      </dgm:t>
    </dgm:pt>
    <dgm:pt modelId="{7F92C79C-DC1C-4FA0-97B2-307974120364}" type="sibTrans" cxnId="{A45605A8-6AF0-45F3-9072-A04E9510C47D}">
      <dgm:prSet/>
      <dgm:spPr/>
      <dgm:t>
        <a:bodyPr/>
        <a:lstStyle/>
        <a:p>
          <a:endParaRPr lang="en-US"/>
        </a:p>
      </dgm:t>
    </dgm:pt>
    <dgm:pt modelId="{ABA8F8EF-4682-4C96-A12B-AF6F27C80477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+mj-lt"/>
            <a:buAutoNum type="arabicPeriod" startAt="4"/>
          </a:pPr>
          <a:r>
            <a:rPr lang="en-US" sz="2000" dirty="0"/>
            <a:t>Identify relevant peer regions and MPOs;</a:t>
          </a:r>
        </a:p>
      </dgm:t>
    </dgm:pt>
    <dgm:pt modelId="{62B394D7-B10E-4301-91FA-521E4A49E8A2}" type="parTrans" cxnId="{B5978620-5CA1-4094-B932-135B9967A4EB}">
      <dgm:prSet/>
      <dgm:spPr/>
      <dgm:t>
        <a:bodyPr/>
        <a:lstStyle/>
        <a:p>
          <a:endParaRPr lang="en-US"/>
        </a:p>
      </dgm:t>
    </dgm:pt>
    <dgm:pt modelId="{320FD11C-61CB-407A-9711-CB938912C47D}" type="sibTrans" cxnId="{B5978620-5CA1-4094-B932-135B9967A4EB}">
      <dgm:prSet/>
      <dgm:spPr/>
      <dgm:t>
        <a:bodyPr/>
        <a:lstStyle/>
        <a:p>
          <a:endParaRPr lang="en-US"/>
        </a:p>
      </dgm:t>
    </dgm:pt>
    <dgm:pt modelId="{154CA421-2A4E-4F6A-8200-4CA9F14170AD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+mj-lt"/>
            <a:buAutoNum type="arabicPeriod" startAt="5"/>
          </a:pPr>
          <a:r>
            <a:rPr lang="en-US" sz="2000" dirty="0"/>
            <a:t>Develop case studies</a:t>
          </a:r>
        </a:p>
      </dgm:t>
    </dgm:pt>
    <dgm:pt modelId="{1151B452-566F-47DA-9DC4-4F034DE421CD}" type="parTrans" cxnId="{E7244BC9-DD85-4238-AE06-0BAF421C9BEB}">
      <dgm:prSet/>
      <dgm:spPr/>
      <dgm:t>
        <a:bodyPr/>
        <a:lstStyle/>
        <a:p>
          <a:endParaRPr lang="en-US"/>
        </a:p>
      </dgm:t>
    </dgm:pt>
    <dgm:pt modelId="{F000F327-3E6B-4A8E-A2B9-37436E09894E}" type="sibTrans" cxnId="{E7244BC9-DD85-4238-AE06-0BAF421C9BEB}">
      <dgm:prSet/>
      <dgm:spPr/>
      <dgm:t>
        <a:bodyPr/>
        <a:lstStyle/>
        <a:p>
          <a:endParaRPr lang="en-US"/>
        </a:p>
      </dgm:t>
    </dgm:pt>
    <dgm:pt modelId="{E561EB41-EB8E-4E84-B0B5-43F896CDF558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+mj-lt"/>
            <a:buAutoNum type="arabicPeriod" startAt="6"/>
          </a:pPr>
          <a:r>
            <a:rPr lang="en-US" sz="2000" dirty="0"/>
            <a:t>Project Symposium(s) to build support for viable options;</a:t>
          </a:r>
        </a:p>
      </dgm:t>
    </dgm:pt>
    <dgm:pt modelId="{A02C2036-151E-4A1E-99DE-EAA8B024448A}" type="parTrans" cxnId="{017FF40D-F3C9-4D37-862E-E2B69B0C02C4}">
      <dgm:prSet/>
      <dgm:spPr/>
      <dgm:t>
        <a:bodyPr/>
        <a:lstStyle/>
        <a:p>
          <a:endParaRPr lang="en-US"/>
        </a:p>
      </dgm:t>
    </dgm:pt>
    <dgm:pt modelId="{60FE537D-876C-4BFF-B4BC-927CB501BB0C}" type="sibTrans" cxnId="{017FF40D-F3C9-4D37-862E-E2B69B0C02C4}">
      <dgm:prSet/>
      <dgm:spPr/>
      <dgm:t>
        <a:bodyPr/>
        <a:lstStyle/>
        <a:p>
          <a:endParaRPr lang="en-US"/>
        </a:p>
      </dgm:t>
    </dgm:pt>
    <dgm:pt modelId="{B736DEA9-C4F2-4635-8DD6-1E32BCA17D94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+mj-lt"/>
            <a:buAutoNum type="arabicPeriod" startAt="7"/>
          </a:pPr>
          <a:r>
            <a:rPr lang="en-US" sz="2000" dirty="0"/>
            <a:t>Refine and screen alternatives;</a:t>
          </a:r>
        </a:p>
      </dgm:t>
    </dgm:pt>
    <dgm:pt modelId="{F631F967-D4CA-4288-B4AF-32929E305AFE}" type="parTrans" cxnId="{F6C8F4BC-D514-4A59-BAA2-26A319452707}">
      <dgm:prSet/>
      <dgm:spPr/>
      <dgm:t>
        <a:bodyPr/>
        <a:lstStyle/>
        <a:p>
          <a:endParaRPr lang="en-US"/>
        </a:p>
      </dgm:t>
    </dgm:pt>
    <dgm:pt modelId="{43B1C682-D256-4559-9E4C-2009FB0F3A65}" type="sibTrans" cxnId="{F6C8F4BC-D514-4A59-BAA2-26A319452707}">
      <dgm:prSet/>
      <dgm:spPr/>
      <dgm:t>
        <a:bodyPr/>
        <a:lstStyle/>
        <a:p>
          <a:endParaRPr lang="en-US"/>
        </a:p>
      </dgm:t>
    </dgm:pt>
    <dgm:pt modelId="{751A8165-369E-425D-AECB-C5E5B6AC2833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spcAft>
              <a:spcPts val="600"/>
            </a:spcAft>
            <a:buFont typeface="+mj-lt"/>
            <a:buAutoNum type="arabicPeriod"/>
          </a:pPr>
          <a:r>
            <a:rPr lang="en-US" sz="2000" dirty="0"/>
            <a:t>County and State Level Policy Characterizations</a:t>
          </a:r>
        </a:p>
      </dgm:t>
    </dgm:pt>
    <dgm:pt modelId="{7ABC948B-A7DB-4C3F-BF67-F64A623C7B55}" type="parTrans" cxnId="{ACBEC3B2-5D4F-48EA-9D8F-2AB8E0C3D1D7}">
      <dgm:prSet/>
      <dgm:spPr/>
      <dgm:t>
        <a:bodyPr/>
        <a:lstStyle/>
        <a:p>
          <a:endParaRPr lang="en-US"/>
        </a:p>
      </dgm:t>
    </dgm:pt>
    <dgm:pt modelId="{41AF8E48-58A8-49EC-9695-8312E8B04405}" type="sibTrans" cxnId="{ACBEC3B2-5D4F-48EA-9D8F-2AB8E0C3D1D7}">
      <dgm:prSet/>
      <dgm:spPr/>
      <dgm:t>
        <a:bodyPr/>
        <a:lstStyle/>
        <a:p>
          <a:endParaRPr lang="en-US"/>
        </a:p>
      </dgm:t>
    </dgm:pt>
    <dgm:pt modelId="{CD91815B-54D4-41F1-BC20-D7BA19DD4B45}">
      <dgm:prSet phldrT="[Text]" custT="1"/>
      <dgm:spPr>
        <a:solidFill>
          <a:schemeClr val="bg1">
            <a:alpha val="90000"/>
          </a:schemeClr>
        </a:solidFill>
      </dgm:spPr>
      <dgm:t>
        <a:bodyPr/>
        <a:lstStyle/>
        <a:p>
          <a:pPr>
            <a:buFont typeface="+mj-lt"/>
            <a:buAutoNum type="arabicPeriod" startAt="7"/>
          </a:pPr>
          <a:r>
            <a:rPr lang="en-US" sz="2000" dirty="0"/>
            <a:t>Develop implementation guidance for best options</a:t>
          </a:r>
        </a:p>
      </dgm:t>
    </dgm:pt>
    <dgm:pt modelId="{763F0C03-BE40-48EA-AF69-D2F6A67EED41}" type="parTrans" cxnId="{0FDED0ED-7B69-41C2-A271-7CE54CB42CB8}">
      <dgm:prSet/>
      <dgm:spPr/>
      <dgm:t>
        <a:bodyPr/>
        <a:lstStyle/>
        <a:p>
          <a:endParaRPr lang="en-US"/>
        </a:p>
      </dgm:t>
    </dgm:pt>
    <dgm:pt modelId="{C4349ABB-867C-4852-B3A5-F38447C36BF6}" type="sibTrans" cxnId="{0FDED0ED-7B69-41C2-A271-7CE54CB42CB8}">
      <dgm:prSet/>
      <dgm:spPr/>
      <dgm:t>
        <a:bodyPr/>
        <a:lstStyle/>
        <a:p>
          <a:endParaRPr lang="en-US"/>
        </a:p>
      </dgm:t>
    </dgm:pt>
    <dgm:pt modelId="{5904B958-354E-47E1-841C-834BF780065E}" type="pres">
      <dgm:prSet presAssocID="{F17ADBBE-3AAE-4356-B32D-E1C0A9AFFCB5}" presName="linearFlow" presStyleCnt="0">
        <dgm:presLayoutVars>
          <dgm:dir/>
          <dgm:animLvl val="lvl"/>
          <dgm:resizeHandles val="exact"/>
        </dgm:presLayoutVars>
      </dgm:prSet>
      <dgm:spPr/>
    </dgm:pt>
    <dgm:pt modelId="{5E1D86A9-A675-4B42-AFA7-F7B6C58B8085}" type="pres">
      <dgm:prSet presAssocID="{03C0ACC3-E71D-4990-A1A5-1CB4B973C55B}" presName="composite" presStyleCnt="0"/>
      <dgm:spPr/>
    </dgm:pt>
    <dgm:pt modelId="{DF6C62E3-9BA2-43D1-B70C-904BCCCE20AB}" type="pres">
      <dgm:prSet presAssocID="{03C0ACC3-E71D-4990-A1A5-1CB4B973C55B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8F58537F-02A5-4FCD-8837-F22CE9F5903C}" type="pres">
      <dgm:prSet presAssocID="{03C0ACC3-E71D-4990-A1A5-1CB4B973C55B}" presName="parSh" presStyleLbl="node1" presStyleIdx="0" presStyleCnt="3"/>
      <dgm:spPr/>
    </dgm:pt>
    <dgm:pt modelId="{10AFEEC1-3BE7-41B6-BC77-3BBF1E8BE164}" type="pres">
      <dgm:prSet presAssocID="{03C0ACC3-E71D-4990-A1A5-1CB4B973C55B}" presName="desTx" presStyleLbl="fgAcc1" presStyleIdx="0" presStyleCnt="3" custScaleY="98277" custLinFactNeighborY="17860">
        <dgm:presLayoutVars>
          <dgm:bulletEnabled val="1"/>
        </dgm:presLayoutVars>
      </dgm:prSet>
      <dgm:spPr/>
    </dgm:pt>
    <dgm:pt modelId="{164C3C02-0657-4A50-8D6B-E65B787C2769}" type="pres">
      <dgm:prSet presAssocID="{17A91FB7-33CD-4E10-AEBC-EF19E606195E}" presName="sibTrans" presStyleLbl="sibTrans2D1" presStyleIdx="0" presStyleCnt="2"/>
      <dgm:spPr/>
    </dgm:pt>
    <dgm:pt modelId="{167A4D43-CA67-4BB8-9D0C-2BDD58AE848C}" type="pres">
      <dgm:prSet presAssocID="{17A91FB7-33CD-4E10-AEBC-EF19E606195E}" presName="connTx" presStyleLbl="sibTrans2D1" presStyleIdx="0" presStyleCnt="2"/>
      <dgm:spPr/>
    </dgm:pt>
    <dgm:pt modelId="{F5106A90-1E14-4108-8DC1-4365A7853D6C}" type="pres">
      <dgm:prSet presAssocID="{164AC3F7-316D-4DD3-BF20-1B33B5909EC6}" presName="composite" presStyleCnt="0"/>
      <dgm:spPr/>
    </dgm:pt>
    <dgm:pt modelId="{4BB78833-C109-4A5C-A264-E02367884275}" type="pres">
      <dgm:prSet presAssocID="{164AC3F7-316D-4DD3-BF20-1B33B5909EC6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58F45A7-EE7D-4D9C-8459-F3BDDBB1ADC0}" type="pres">
      <dgm:prSet presAssocID="{164AC3F7-316D-4DD3-BF20-1B33B5909EC6}" presName="parSh" presStyleLbl="node1" presStyleIdx="1" presStyleCnt="3"/>
      <dgm:spPr/>
    </dgm:pt>
    <dgm:pt modelId="{3F9FAA05-B450-4A0A-A7E6-FF11E08B9103}" type="pres">
      <dgm:prSet presAssocID="{164AC3F7-316D-4DD3-BF20-1B33B5909EC6}" presName="desTx" presStyleLbl="fgAcc1" presStyleIdx="1" presStyleCnt="3" custScaleY="98277" custLinFactNeighborY="19042">
        <dgm:presLayoutVars>
          <dgm:bulletEnabled val="1"/>
        </dgm:presLayoutVars>
      </dgm:prSet>
      <dgm:spPr/>
    </dgm:pt>
    <dgm:pt modelId="{81E3541F-11FA-4346-BB71-20F89640F7B8}" type="pres">
      <dgm:prSet presAssocID="{66BAA2CA-0FAB-4175-A348-0D9D0BCC23D9}" presName="sibTrans" presStyleLbl="sibTrans2D1" presStyleIdx="1" presStyleCnt="2"/>
      <dgm:spPr/>
    </dgm:pt>
    <dgm:pt modelId="{F03A9EE7-6FA0-428A-A7FA-13E716C074BE}" type="pres">
      <dgm:prSet presAssocID="{66BAA2CA-0FAB-4175-A348-0D9D0BCC23D9}" presName="connTx" presStyleLbl="sibTrans2D1" presStyleIdx="1" presStyleCnt="2"/>
      <dgm:spPr/>
    </dgm:pt>
    <dgm:pt modelId="{B7AAD60C-F11E-4DF2-AC67-7A09A8DD75F7}" type="pres">
      <dgm:prSet presAssocID="{F2E52229-CC60-4106-A37E-0B8AF40FD14C}" presName="composite" presStyleCnt="0"/>
      <dgm:spPr/>
    </dgm:pt>
    <dgm:pt modelId="{6FC4B67D-4B9A-4DFF-8712-BE2E33A33A78}" type="pres">
      <dgm:prSet presAssocID="{F2E52229-CC60-4106-A37E-0B8AF40FD14C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00B050D1-4FF4-4638-B22F-A3F021BE7537}" type="pres">
      <dgm:prSet presAssocID="{F2E52229-CC60-4106-A37E-0B8AF40FD14C}" presName="parSh" presStyleLbl="node1" presStyleIdx="2" presStyleCnt="3"/>
      <dgm:spPr/>
    </dgm:pt>
    <dgm:pt modelId="{0AF097A4-E89E-4EA5-878A-BA8C52C86888}" type="pres">
      <dgm:prSet presAssocID="{F2E52229-CC60-4106-A37E-0B8AF40FD14C}" presName="desTx" presStyleLbl="fgAcc1" presStyleIdx="2" presStyleCnt="3" custScaleY="98277" custLinFactNeighborY="20245">
        <dgm:presLayoutVars>
          <dgm:bulletEnabled val="1"/>
        </dgm:presLayoutVars>
      </dgm:prSet>
      <dgm:spPr/>
    </dgm:pt>
  </dgm:ptLst>
  <dgm:cxnLst>
    <dgm:cxn modelId="{017FF40D-F3C9-4D37-862E-E2B69B0C02C4}" srcId="{F2E52229-CC60-4106-A37E-0B8AF40FD14C}" destId="{E561EB41-EB8E-4E84-B0B5-43F896CDF558}" srcOrd="0" destOrd="0" parTransId="{A02C2036-151E-4A1E-99DE-EAA8B024448A}" sibTransId="{60FE537D-876C-4BFF-B4BC-927CB501BB0C}"/>
    <dgm:cxn modelId="{7BB09914-945F-4655-B9D3-293E57A4635D}" type="presOf" srcId="{164AC3F7-316D-4DD3-BF20-1B33B5909EC6}" destId="{C58F45A7-EE7D-4D9C-8459-F3BDDBB1ADC0}" srcOrd="1" destOrd="0" presId="urn:microsoft.com/office/officeart/2005/8/layout/process3"/>
    <dgm:cxn modelId="{7438E91F-6DD3-4EFF-9532-6EF015407C3B}" type="presOf" srcId="{CD91815B-54D4-41F1-BC20-D7BA19DD4B45}" destId="{0AF097A4-E89E-4EA5-878A-BA8C52C86888}" srcOrd="0" destOrd="2" presId="urn:microsoft.com/office/officeart/2005/8/layout/process3"/>
    <dgm:cxn modelId="{B5978620-5CA1-4094-B932-135B9967A4EB}" srcId="{164AC3F7-316D-4DD3-BF20-1B33B5909EC6}" destId="{ABA8F8EF-4682-4C96-A12B-AF6F27C80477}" srcOrd="0" destOrd="0" parTransId="{62B394D7-B10E-4301-91FA-521E4A49E8A2}" sibTransId="{320FD11C-61CB-407A-9711-CB938912C47D}"/>
    <dgm:cxn modelId="{7B18C720-D1EB-458A-A8CA-733997A57969}" type="presOf" srcId="{B736DEA9-C4F2-4635-8DD6-1E32BCA17D94}" destId="{0AF097A4-E89E-4EA5-878A-BA8C52C86888}" srcOrd="0" destOrd="1" presId="urn:microsoft.com/office/officeart/2005/8/layout/process3"/>
    <dgm:cxn modelId="{5C18A930-1DB1-47B8-A2CE-B3F442E6E99C}" type="presOf" srcId="{F2E52229-CC60-4106-A37E-0B8AF40FD14C}" destId="{00B050D1-4FF4-4638-B22F-A3F021BE7537}" srcOrd="1" destOrd="0" presId="urn:microsoft.com/office/officeart/2005/8/layout/process3"/>
    <dgm:cxn modelId="{8658BE34-EFC4-4EE2-B536-4148AC5624D7}" type="presOf" srcId="{E561EB41-EB8E-4E84-B0B5-43F896CDF558}" destId="{0AF097A4-E89E-4EA5-878A-BA8C52C86888}" srcOrd="0" destOrd="0" presId="urn:microsoft.com/office/officeart/2005/8/layout/process3"/>
    <dgm:cxn modelId="{CCD2AD3C-2966-4BDE-86DC-87536747A81E}" srcId="{F17ADBBE-3AAE-4356-B32D-E1C0A9AFFCB5}" destId="{03C0ACC3-E71D-4990-A1A5-1CB4B973C55B}" srcOrd="0" destOrd="0" parTransId="{C72ADD3B-A6F9-40EB-BC38-83F4DD9860BB}" sibTransId="{17A91FB7-33CD-4E10-AEBC-EF19E606195E}"/>
    <dgm:cxn modelId="{2737653D-534B-4392-9CC1-AB0F78660205}" type="presOf" srcId="{17A91FB7-33CD-4E10-AEBC-EF19E606195E}" destId="{167A4D43-CA67-4BB8-9D0C-2BDD58AE848C}" srcOrd="1" destOrd="0" presId="urn:microsoft.com/office/officeart/2005/8/layout/process3"/>
    <dgm:cxn modelId="{18C0DF4E-5223-431C-8789-FF6790B173FA}" type="presOf" srcId="{F17ADBBE-3AAE-4356-B32D-E1C0A9AFFCB5}" destId="{5904B958-354E-47E1-841C-834BF780065E}" srcOrd="0" destOrd="0" presId="urn:microsoft.com/office/officeart/2005/8/layout/process3"/>
    <dgm:cxn modelId="{374B2673-1C8B-4AC6-A315-DE4BDB38EEBA}" type="presOf" srcId="{63A9FDB0-91BD-46BA-9928-CBE80FE1A58D}" destId="{10AFEEC1-3BE7-41B6-BC77-3BBF1E8BE164}" srcOrd="0" destOrd="1" presId="urn:microsoft.com/office/officeart/2005/8/layout/process3"/>
    <dgm:cxn modelId="{FE128253-8181-4F94-9CCD-F956E78BE4B7}" type="presOf" srcId="{17A91FB7-33CD-4E10-AEBC-EF19E606195E}" destId="{164C3C02-0657-4A50-8D6B-E65B787C2769}" srcOrd="0" destOrd="0" presId="urn:microsoft.com/office/officeart/2005/8/layout/process3"/>
    <dgm:cxn modelId="{216FF378-FB47-4F39-A98E-BCB0F90E5F88}" type="presOf" srcId="{164AC3F7-316D-4DD3-BF20-1B33B5909EC6}" destId="{4BB78833-C109-4A5C-A264-E02367884275}" srcOrd="0" destOrd="0" presId="urn:microsoft.com/office/officeart/2005/8/layout/process3"/>
    <dgm:cxn modelId="{64535687-5D87-463E-9742-60F5931CAF75}" type="presOf" srcId="{03C0ACC3-E71D-4990-A1A5-1CB4B973C55B}" destId="{8F58537F-02A5-4FCD-8837-F22CE9F5903C}" srcOrd="1" destOrd="0" presId="urn:microsoft.com/office/officeart/2005/8/layout/process3"/>
    <dgm:cxn modelId="{E18FC88A-6AF6-437E-9ABD-E4F37B680A1B}" type="presOf" srcId="{03C0ACC3-E71D-4990-A1A5-1CB4B973C55B}" destId="{DF6C62E3-9BA2-43D1-B70C-904BCCCE20AB}" srcOrd="0" destOrd="0" presId="urn:microsoft.com/office/officeart/2005/8/layout/process3"/>
    <dgm:cxn modelId="{3FBEF5A3-265A-4215-A4A1-738235742EF3}" type="presOf" srcId="{F2E52229-CC60-4106-A37E-0B8AF40FD14C}" destId="{6FC4B67D-4B9A-4DFF-8712-BE2E33A33A78}" srcOrd="0" destOrd="0" presId="urn:microsoft.com/office/officeart/2005/8/layout/process3"/>
    <dgm:cxn modelId="{A45605A8-6AF0-45F3-9072-A04E9510C47D}" srcId="{03C0ACC3-E71D-4990-A1A5-1CB4B973C55B}" destId="{BBB815FB-873E-4140-8FAF-7A6E7A4A84F4}" srcOrd="0" destOrd="0" parTransId="{9BC334D4-8EBD-4A2F-BEAB-9C06849F2AD1}" sibTransId="{7F92C79C-DC1C-4FA0-97B2-307974120364}"/>
    <dgm:cxn modelId="{B85ACCAC-9D90-4582-B353-8CE2BCBAB59D}" srcId="{03C0ACC3-E71D-4990-A1A5-1CB4B973C55B}" destId="{63A9FDB0-91BD-46BA-9928-CBE80FE1A58D}" srcOrd="1" destOrd="0" parTransId="{AE11BC7E-D958-46C3-9685-7024103084BC}" sibTransId="{F8519F3E-F768-4AF8-BD52-A0CF454A0E67}"/>
    <dgm:cxn modelId="{ACBEC3B2-5D4F-48EA-9D8F-2AB8E0C3D1D7}" srcId="{03C0ACC3-E71D-4990-A1A5-1CB4B973C55B}" destId="{751A8165-369E-425D-AECB-C5E5B6AC2833}" srcOrd="2" destOrd="0" parTransId="{7ABC948B-A7DB-4C3F-BF67-F64A623C7B55}" sibTransId="{41AF8E48-58A8-49EC-9695-8312E8B04405}"/>
    <dgm:cxn modelId="{963ABBB4-2563-47E9-8048-51EF26517FD3}" srcId="{F17ADBBE-3AAE-4356-B32D-E1C0A9AFFCB5}" destId="{F2E52229-CC60-4106-A37E-0B8AF40FD14C}" srcOrd="2" destOrd="0" parTransId="{8C13781A-65F3-434F-9481-77CE36625617}" sibTransId="{4E799AA3-2AAF-432B-A14B-2DCBB82EEAD1}"/>
    <dgm:cxn modelId="{601E5AB5-3777-46F6-AEF4-5A14BE7DC07F}" type="presOf" srcId="{66BAA2CA-0FAB-4175-A348-0D9D0BCC23D9}" destId="{F03A9EE7-6FA0-428A-A7FA-13E716C074BE}" srcOrd="1" destOrd="0" presId="urn:microsoft.com/office/officeart/2005/8/layout/process3"/>
    <dgm:cxn modelId="{CD45C6BA-F86B-4BA1-B3F8-1AB04AD8FFEF}" type="presOf" srcId="{66BAA2CA-0FAB-4175-A348-0D9D0BCC23D9}" destId="{81E3541F-11FA-4346-BB71-20F89640F7B8}" srcOrd="0" destOrd="0" presId="urn:microsoft.com/office/officeart/2005/8/layout/process3"/>
    <dgm:cxn modelId="{F6C8F4BC-D514-4A59-BAA2-26A319452707}" srcId="{F2E52229-CC60-4106-A37E-0B8AF40FD14C}" destId="{B736DEA9-C4F2-4635-8DD6-1E32BCA17D94}" srcOrd="1" destOrd="0" parTransId="{F631F967-D4CA-4288-B4AF-32929E305AFE}" sibTransId="{43B1C682-D256-4559-9E4C-2009FB0F3A65}"/>
    <dgm:cxn modelId="{07B3B2BD-9CBB-4A41-B9EB-13460B863F49}" type="presOf" srcId="{154CA421-2A4E-4F6A-8200-4CA9F14170AD}" destId="{3F9FAA05-B450-4A0A-A7E6-FF11E08B9103}" srcOrd="0" destOrd="1" presId="urn:microsoft.com/office/officeart/2005/8/layout/process3"/>
    <dgm:cxn modelId="{E7244BC9-DD85-4238-AE06-0BAF421C9BEB}" srcId="{164AC3F7-316D-4DD3-BF20-1B33B5909EC6}" destId="{154CA421-2A4E-4F6A-8200-4CA9F14170AD}" srcOrd="1" destOrd="0" parTransId="{1151B452-566F-47DA-9DC4-4F034DE421CD}" sibTransId="{F000F327-3E6B-4A8E-A2B9-37436E09894E}"/>
    <dgm:cxn modelId="{4EC1D1CB-9D3F-46EA-928B-701A53BF4069}" type="presOf" srcId="{BBB815FB-873E-4140-8FAF-7A6E7A4A84F4}" destId="{10AFEEC1-3BE7-41B6-BC77-3BBF1E8BE164}" srcOrd="0" destOrd="0" presId="urn:microsoft.com/office/officeart/2005/8/layout/process3"/>
    <dgm:cxn modelId="{F573A3CE-A356-46C2-82FF-DAFD8FFB24B8}" srcId="{F17ADBBE-3AAE-4356-B32D-E1C0A9AFFCB5}" destId="{164AC3F7-316D-4DD3-BF20-1B33B5909EC6}" srcOrd="1" destOrd="0" parTransId="{D9CC0C38-875E-41F9-BDBA-37E91A955EC0}" sibTransId="{66BAA2CA-0FAB-4175-A348-0D9D0BCC23D9}"/>
    <dgm:cxn modelId="{DB99C6D4-B289-4087-97EF-E41E0A544C03}" type="presOf" srcId="{751A8165-369E-425D-AECB-C5E5B6AC2833}" destId="{10AFEEC1-3BE7-41B6-BC77-3BBF1E8BE164}" srcOrd="0" destOrd="2" presId="urn:microsoft.com/office/officeart/2005/8/layout/process3"/>
    <dgm:cxn modelId="{F22149E8-B71B-4AA8-856D-120CFD643D03}" type="presOf" srcId="{ABA8F8EF-4682-4C96-A12B-AF6F27C80477}" destId="{3F9FAA05-B450-4A0A-A7E6-FF11E08B9103}" srcOrd="0" destOrd="0" presId="urn:microsoft.com/office/officeart/2005/8/layout/process3"/>
    <dgm:cxn modelId="{0FDED0ED-7B69-41C2-A271-7CE54CB42CB8}" srcId="{F2E52229-CC60-4106-A37E-0B8AF40FD14C}" destId="{CD91815B-54D4-41F1-BC20-D7BA19DD4B45}" srcOrd="2" destOrd="0" parTransId="{763F0C03-BE40-48EA-AF69-D2F6A67EED41}" sibTransId="{C4349ABB-867C-4852-B3A5-F38447C36BF6}"/>
    <dgm:cxn modelId="{60409CB3-2D55-4F4C-BDB3-5E0E5D48F13A}" type="presParOf" srcId="{5904B958-354E-47E1-841C-834BF780065E}" destId="{5E1D86A9-A675-4B42-AFA7-F7B6C58B8085}" srcOrd="0" destOrd="0" presId="urn:microsoft.com/office/officeart/2005/8/layout/process3"/>
    <dgm:cxn modelId="{74D7633E-D983-4C69-9E54-3F5B887B8A41}" type="presParOf" srcId="{5E1D86A9-A675-4B42-AFA7-F7B6C58B8085}" destId="{DF6C62E3-9BA2-43D1-B70C-904BCCCE20AB}" srcOrd="0" destOrd="0" presId="urn:microsoft.com/office/officeart/2005/8/layout/process3"/>
    <dgm:cxn modelId="{9BB03C0A-44E7-4137-A38F-703DE2661E14}" type="presParOf" srcId="{5E1D86A9-A675-4B42-AFA7-F7B6C58B8085}" destId="{8F58537F-02A5-4FCD-8837-F22CE9F5903C}" srcOrd="1" destOrd="0" presId="urn:microsoft.com/office/officeart/2005/8/layout/process3"/>
    <dgm:cxn modelId="{62E28C80-9390-4FEE-90AC-480E6530C889}" type="presParOf" srcId="{5E1D86A9-A675-4B42-AFA7-F7B6C58B8085}" destId="{10AFEEC1-3BE7-41B6-BC77-3BBF1E8BE164}" srcOrd="2" destOrd="0" presId="urn:microsoft.com/office/officeart/2005/8/layout/process3"/>
    <dgm:cxn modelId="{869ECB41-A0E6-4A8D-8DFE-E492B92DEC00}" type="presParOf" srcId="{5904B958-354E-47E1-841C-834BF780065E}" destId="{164C3C02-0657-4A50-8D6B-E65B787C2769}" srcOrd="1" destOrd="0" presId="urn:microsoft.com/office/officeart/2005/8/layout/process3"/>
    <dgm:cxn modelId="{6D353BC9-4DA4-4642-86B3-1E4A7563907A}" type="presParOf" srcId="{164C3C02-0657-4A50-8D6B-E65B787C2769}" destId="{167A4D43-CA67-4BB8-9D0C-2BDD58AE848C}" srcOrd="0" destOrd="0" presId="urn:microsoft.com/office/officeart/2005/8/layout/process3"/>
    <dgm:cxn modelId="{590E7FCB-4711-4D11-9C26-018B28DD9F66}" type="presParOf" srcId="{5904B958-354E-47E1-841C-834BF780065E}" destId="{F5106A90-1E14-4108-8DC1-4365A7853D6C}" srcOrd="2" destOrd="0" presId="urn:microsoft.com/office/officeart/2005/8/layout/process3"/>
    <dgm:cxn modelId="{4726C3D1-3A79-4593-BC45-529E1B82867C}" type="presParOf" srcId="{F5106A90-1E14-4108-8DC1-4365A7853D6C}" destId="{4BB78833-C109-4A5C-A264-E02367884275}" srcOrd="0" destOrd="0" presId="urn:microsoft.com/office/officeart/2005/8/layout/process3"/>
    <dgm:cxn modelId="{836327EC-69D4-40CA-B36C-7DEEA292F5D0}" type="presParOf" srcId="{F5106A90-1E14-4108-8DC1-4365A7853D6C}" destId="{C58F45A7-EE7D-4D9C-8459-F3BDDBB1ADC0}" srcOrd="1" destOrd="0" presId="urn:microsoft.com/office/officeart/2005/8/layout/process3"/>
    <dgm:cxn modelId="{FD44BA34-63BB-479A-AD26-1891EE62A361}" type="presParOf" srcId="{F5106A90-1E14-4108-8DC1-4365A7853D6C}" destId="{3F9FAA05-B450-4A0A-A7E6-FF11E08B9103}" srcOrd="2" destOrd="0" presId="urn:microsoft.com/office/officeart/2005/8/layout/process3"/>
    <dgm:cxn modelId="{CEDDEB3D-F433-40A9-8AEC-7F2A1980ADE4}" type="presParOf" srcId="{5904B958-354E-47E1-841C-834BF780065E}" destId="{81E3541F-11FA-4346-BB71-20F89640F7B8}" srcOrd="3" destOrd="0" presId="urn:microsoft.com/office/officeart/2005/8/layout/process3"/>
    <dgm:cxn modelId="{F028A863-E3FC-4431-81B7-CBB578BD1771}" type="presParOf" srcId="{81E3541F-11FA-4346-BB71-20F89640F7B8}" destId="{F03A9EE7-6FA0-428A-A7FA-13E716C074BE}" srcOrd="0" destOrd="0" presId="urn:microsoft.com/office/officeart/2005/8/layout/process3"/>
    <dgm:cxn modelId="{020236B7-7CDD-40D4-A2D3-84D161B95D31}" type="presParOf" srcId="{5904B958-354E-47E1-841C-834BF780065E}" destId="{B7AAD60C-F11E-4DF2-AC67-7A09A8DD75F7}" srcOrd="4" destOrd="0" presId="urn:microsoft.com/office/officeart/2005/8/layout/process3"/>
    <dgm:cxn modelId="{EE4F012C-9FC2-46D5-A000-E63F255FFFA1}" type="presParOf" srcId="{B7AAD60C-F11E-4DF2-AC67-7A09A8DD75F7}" destId="{6FC4B67D-4B9A-4DFF-8712-BE2E33A33A78}" srcOrd="0" destOrd="0" presId="urn:microsoft.com/office/officeart/2005/8/layout/process3"/>
    <dgm:cxn modelId="{D401113D-5BF5-4522-A19A-25BD3262A384}" type="presParOf" srcId="{B7AAD60C-F11E-4DF2-AC67-7A09A8DD75F7}" destId="{00B050D1-4FF4-4638-B22F-A3F021BE7537}" srcOrd="1" destOrd="0" presId="urn:microsoft.com/office/officeart/2005/8/layout/process3"/>
    <dgm:cxn modelId="{29F061B0-17A3-4ACE-8D6E-80CFB624E491}" type="presParOf" srcId="{B7AAD60C-F11E-4DF2-AC67-7A09A8DD75F7}" destId="{0AF097A4-E89E-4EA5-878A-BA8C52C8688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58537F-02A5-4FCD-8837-F22CE9F5903C}">
      <dsp:nvSpPr>
        <dsp:cNvPr id="0" name=""/>
        <dsp:cNvSpPr/>
      </dsp:nvSpPr>
      <dsp:spPr>
        <a:xfrm>
          <a:off x="5593" y="16569"/>
          <a:ext cx="2543348" cy="25488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Phase I</a:t>
          </a:r>
        </a:p>
      </dsp:txBody>
      <dsp:txXfrm>
        <a:off x="5593" y="16569"/>
        <a:ext cx="2543348" cy="1017339"/>
      </dsp:txXfrm>
    </dsp:sp>
    <dsp:sp modelId="{10AFEEC1-3BE7-41B6-BC77-3BBF1E8BE164}">
      <dsp:nvSpPr>
        <dsp:cNvPr id="0" name=""/>
        <dsp:cNvSpPr/>
      </dsp:nvSpPr>
      <dsp:spPr>
        <a:xfrm>
          <a:off x="526520" y="1079755"/>
          <a:ext cx="2543348" cy="333984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AutoNum type="arabicPeriod"/>
          </a:pPr>
          <a:r>
            <a:rPr lang="en-US" sz="2000" kern="1200" dirty="0"/>
            <a:t>Validate project parameters/goals;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AutoNum type="arabicPeriod"/>
          </a:pPr>
          <a:r>
            <a:rPr lang="en-US" sz="2000" kern="1200" dirty="0"/>
            <a:t>Outline existing conditions; and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+mj-lt"/>
            <a:buAutoNum type="arabicPeriod"/>
          </a:pPr>
          <a:r>
            <a:rPr lang="en-US" sz="2000" kern="1200" dirty="0"/>
            <a:t>County and State Level Policy Characterizations</a:t>
          </a:r>
        </a:p>
      </dsp:txBody>
      <dsp:txXfrm>
        <a:off x="601012" y="1154247"/>
        <a:ext cx="2394364" cy="3190861"/>
      </dsp:txXfrm>
    </dsp:sp>
    <dsp:sp modelId="{164C3C02-0657-4A50-8D6B-E65B787C2769}">
      <dsp:nvSpPr>
        <dsp:cNvPr id="0" name=""/>
        <dsp:cNvSpPr/>
      </dsp:nvSpPr>
      <dsp:spPr>
        <a:xfrm>
          <a:off x="2934504" y="208629"/>
          <a:ext cx="817392" cy="63322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chemeClr val="accent1"/>
            </a:solidFill>
          </a:endParaRPr>
        </a:p>
      </dsp:txBody>
      <dsp:txXfrm>
        <a:off x="2934504" y="335273"/>
        <a:ext cx="627426" cy="379932"/>
      </dsp:txXfrm>
    </dsp:sp>
    <dsp:sp modelId="{C58F45A7-EE7D-4D9C-8459-F3BDDBB1ADC0}">
      <dsp:nvSpPr>
        <dsp:cNvPr id="0" name=""/>
        <dsp:cNvSpPr/>
      </dsp:nvSpPr>
      <dsp:spPr>
        <a:xfrm>
          <a:off x="4091191" y="16569"/>
          <a:ext cx="2543348" cy="25488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Phase II</a:t>
          </a:r>
        </a:p>
      </dsp:txBody>
      <dsp:txXfrm>
        <a:off x="4091191" y="16569"/>
        <a:ext cx="2543348" cy="1017339"/>
      </dsp:txXfrm>
    </dsp:sp>
    <dsp:sp modelId="{3F9FAA05-B450-4A0A-A7E6-FF11E08B9103}">
      <dsp:nvSpPr>
        <dsp:cNvPr id="0" name=""/>
        <dsp:cNvSpPr/>
      </dsp:nvSpPr>
      <dsp:spPr>
        <a:xfrm>
          <a:off x="4612118" y="1079755"/>
          <a:ext cx="2543348" cy="333984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4"/>
          </a:pPr>
          <a:r>
            <a:rPr lang="en-US" sz="2000" kern="1200" dirty="0"/>
            <a:t>Identify relevant peer regions and MPOs;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5"/>
          </a:pPr>
          <a:r>
            <a:rPr lang="en-US" sz="2000" kern="1200" dirty="0"/>
            <a:t>Develop case studies</a:t>
          </a:r>
        </a:p>
      </dsp:txBody>
      <dsp:txXfrm>
        <a:off x="4686610" y="1154247"/>
        <a:ext cx="2394364" cy="3190861"/>
      </dsp:txXfrm>
    </dsp:sp>
    <dsp:sp modelId="{81E3541F-11FA-4346-BB71-20F89640F7B8}">
      <dsp:nvSpPr>
        <dsp:cNvPr id="0" name=""/>
        <dsp:cNvSpPr/>
      </dsp:nvSpPr>
      <dsp:spPr>
        <a:xfrm>
          <a:off x="7020102" y="208629"/>
          <a:ext cx="817392" cy="633220"/>
        </a:xfrm>
        <a:prstGeom prst="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>
            <a:solidFill>
              <a:schemeClr val="accent1"/>
            </a:solidFill>
          </a:endParaRPr>
        </a:p>
      </dsp:txBody>
      <dsp:txXfrm>
        <a:off x="7020102" y="335273"/>
        <a:ext cx="627426" cy="379932"/>
      </dsp:txXfrm>
    </dsp:sp>
    <dsp:sp modelId="{00B050D1-4FF4-4638-B22F-A3F021BE7537}">
      <dsp:nvSpPr>
        <dsp:cNvPr id="0" name=""/>
        <dsp:cNvSpPr/>
      </dsp:nvSpPr>
      <dsp:spPr>
        <a:xfrm>
          <a:off x="8176789" y="16569"/>
          <a:ext cx="2543348" cy="2548800"/>
        </a:xfrm>
        <a:prstGeom prst="roundRect">
          <a:avLst>
            <a:gd name="adj" fmla="val 10000"/>
          </a:avLst>
        </a:prstGeom>
        <a:solidFill>
          <a:schemeClr val="lt1"/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227584" tIns="227584" rIns="227584" bIns="12192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Phase III</a:t>
          </a:r>
        </a:p>
      </dsp:txBody>
      <dsp:txXfrm>
        <a:off x="8176789" y="16569"/>
        <a:ext cx="2543348" cy="1017339"/>
      </dsp:txXfrm>
    </dsp:sp>
    <dsp:sp modelId="{0AF097A4-E89E-4EA5-878A-BA8C52C86888}">
      <dsp:nvSpPr>
        <dsp:cNvPr id="0" name=""/>
        <dsp:cNvSpPr/>
      </dsp:nvSpPr>
      <dsp:spPr>
        <a:xfrm>
          <a:off x="8697716" y="1079755"/>
          <a:ext cx="2543348" cy="3339845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6"/>
          </a:pPr>
          <a:r>
            <a:rPr lang="en-US" sz="2000" kern="1200" dirty="0"/>
            <a:t>Project Symposium(s) to build support for viable options;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7"/>
          </a:pPr>
          <a:r>
            <a:rPr lang="en-US" sz="2000" kern="1200" dirty="0"/>
            <a:t>Refine and screen alternatives;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 startAt="7"/>
          </a:pPr>
          <a:r>
            <a:rPr lang="en-US" sz="2000" kern="1200" dirty="0"/>
            <a:t>Develop implementation guidance for best options</a:t>
          </a:r>
        </a:p>
      </dsp:txBody>
      <dsp:txXfrm>
        <a:off x="8772208" y="1154247"/>
        <a:ext cx="2394364" cy="31908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8" tIns="48318" rIns="96638" bIns="48318" rtlCol="0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38" tIns="48318" rIns="96638" bIns="48318" rtlCol="0"/>
          <a:lstStyle>
            <a:lvl1pPr algn="r">
              <a:defRPr sz="1400"/>
            </a:lvl1pPr>
          </a:lstStyle>
          <a:p>
            <a:fld id="{F880267D-0C2B-4248-A7BB-4C6DFEDB1059}" type="datetimeFigureOut">
              <a:rPr lang="en-US" smtClean="0"/>
              <a:pPr/>
              <a:t>1/9/2018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38" tIns="48318" rIns="96638" bIns="48318" rtlCol="0" anchor="b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6"/>
            <a:ext cx="3169920" cy="480060"/>
          </a:xfrm>
          <a:prstGeom prst="rect">
            <a:avLst/>
          </a:prstGeom>
        </p:spPr>
        <p:txBody>
          <a:bodyPr vert="horz" lIns="96638" tIns="48318" rIns="96638" bIns="48318" rtlCol="0" anchor="b"/>
          <a:lstStyle>
            <a:lvl1pPr algn="r">
              <a:defRPr sz="1400"/>
            </a:lvl1pPr>
          </a:lstStyle>
          <a:p>
            <a:fld id="{DAD616B3-7A98-4036-9015-F4115B59C31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195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38" tIns="48318" rIns="96638" bIns="48318" rtlCol="0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0"/>
            <a:ext cx="3169920" cy="480060"/>
          </a:xfrm>
          <a:prstGeom prst="rect">
            <a:avLst/>
          </a:prstGeom>
        </p:spPr>
        <p:txBody>
          <a:bodyPr vert="horz" lIns="96638" tIns="48318" rIns="96638" bIns="48318" rtlCol="0"/>
          <a:lstStyle>
            <a:lvl1pPr algn="r">
              <a:defRPr sz="1400"/>
            </a:lvl1pPr>
          </a:lstStyle>
          <a:p>
            <a:fld id="{994FFBB4-F25E-4891-962D-2E248D8F3386}" type="datetimeFigureOut">
              <a:rPr lang="en-US" smtClean="0"/>
              <a:pPr/>
              <a:t>1/9/2018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19138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8" tIns="48318" rIns="96638" bIns="483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2"/>
            <a:ext cx="5852160" cy="4320540"/>
          </a:xfrm>
          <a:prstGeom prst="rect">
            <a:avLst/>
          </a:prstGeom>
        </p:spPr>
        <p:txBody>
          <a:bodyPr vert="horz" lIns="96638" tIns="48318" rIns="96638" bIns="483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6"/>
            <a:ext cx="3169920" cy="480060"/>
          </a:xfrm>
          <a:prstGeom prst="rect">
            <a:avLst/>
          </a:prstGeom>
        </p:spPr>
        <p:txBody>
          <a:bodyPr vert="horz" lIns="96638" tIns="48318" rIns="96638" bIns="48318" rtlCol="0" anchor="b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6"/>
            <a:ext cx="3169920" cy="480060"/>
          </a:xfrm>
          <a:prstGeom prst="rect">
            <a:avLst/>
          </a:prstGeom>
        </p:spPr>
        <p:txBody>
          <a:bodyPr vert="horz" lIns="96638" tIns="48318" rIns="96638" bIns="48318" rtlCol="0" anchor="b"/>
          <a:lstStyle>
            <a:lvl1pPr algn="r">
              <a:defRPr sz="1400"/>
            </a:lvl1pPr>
          </a:lstStyle>
          <a:p>
            <a:fld id="{BFAC5F00-99D7-4E9B-841A-11FABCFB1F6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99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C5F00-99D7-4E9B-841A-11FABCFB1F6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695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300" dirty="0">
                <a:latin typeface="+mj-lt"/>
                <a:ea typeface="+mj-ea"/>
                <a:cs typeface="+mj-cs"/>
                <a:sym typeface="Calibri"/>
              </a:rPr>
              <a:t>MPO Statutes Related to Organizational Structures and Staffing – federal and state</a:t>
            </a:r>
          </a:p>
          <a:p>
            <a:pPr lvl="0"/>
            <a:r>
              <a:rPr lang="en-US" sz="1300" dirty="0">
                <a:latin typeface="+mj-lt"/>
                <a:ea typeface="+mj-ea"/>
                <a:cs typeface="+mj-cs"/>
                <a:sym typeface="Calibri"/>
              </a:rPr>
              <a:t>Transportation Agencies and Responsibilities in Tampa Bay Area</a:t>
            </a:r>
          </a:p>
          <a:p>
            <a:pPr lvl="0"/>
            <a:r>
              <a:rPr lang="en-US" sz="1300" dirty="0">
                <a:latin typeface="+mj-lt"/>
                <a:ea typeface="+mj-ea"/>
                <a:cs typeface="+mj-cs"/>
                <a:sym typeface="Calibri"/>
              </a:rPr>
              <a:t>Other Stakeholders</a:t>
            </a:r>
          </a:p>
          <a:p>
            <a:pPr lvl="0"/>
            <a:r>
              <a:rPr lang="en-US" sz="1300" dirty="0">
                <a:latin typeface="+mj-lt"/>
                <a:ea typeface="+mj-ea"/>
                <a:cs typeface="+mj-cs"/>
                <a:sym typeface="Calibri"/>
              </a:rPr>
              <a:t>Current Regional Coordination Structures for Entire Tampa Bay Area</a:t>
            </a:r>
          </a:p>
          <a:p>
            <a:pPr lvl="0"/>
            <a:r>
              <a:rPr lang="en-US" sz="1300" dirty="0">
                <a:latin typeface="+mj-lt"/>
                <a:ea typeface="+mj-ea"/>
                <a:cs typeface="+mj-cs"/>
                <a:sym typeface="Calibri"/>
              </a:rPr>
              <a:t>Core MPO Profiles (Forward Pinellas, Hillsborough MPO, Pasco County MPO)</a:t>
            </a:r>
          </a:p>
          <a:p>
            <a:pPr lvl="1"/>
            <a:r>
              <a:rPr lang="en-US" sz="1300" dirty="0">
                <a:latin typeface="+mj-lt"/>
                <a:ea typeface="+mj-ea"/>
                <a:cs typeface="+mj-cs"/>
                <a:sym typeface="Calibri"/>
              </a:rPr>
              <a:t>MPO History/Background</a:t>
            </a:r>
          </a:p>
          <a:p>
            <a:pPr lvl="1"/>
            <a:r>
              <a:rPr lang="en-US" sz="1300" dirty="0">
                <a:latin typeface="+mj-lt"/>
                <a:ea typeface="+mj-ea"/>
                <a:cs typeface="+mj-cs"/>
                <a:sym typeface="Calibri"/>
              </a:rPr>
              <a:t>Demographic/Boundary Information</a:t>
            </a:r>
          </a:p>
          <a:p>
            <a:pPr lvl="1"/>
            <a:r>
              <a:rPr lang="en-US" sz="1300" dirty="0">
                <a:latin typeface="+mj-lt"/>
                <a:ea typeface="+mj-ea"/>
                <a:cs typeface="+mj-cs"/>
                <a:sym typeface="Calibri"/>
              </a:rPr>
              <a:t>MPO Governing Board Structure</a:t>
            </a:r>
          </a:p>
          <a:p>
            <a:pPr lvl="1"/>
            <a:r>
              <a:rPr lang="en-US" sz="1300" dirty="0">
                <a:latin typeface="+mj-lt"/>
                <a:ea typeface="+mj-ea"/>
                <a:cs typeface="+mj-cs"/>
                <a:sym typeface="Calibri"/>
              </a:rPr>
              <a:t>MPO Committees</a:t>
            </a:r>
          </a:p>
          <a:p>
            <a:pPr lvl="1"/>
            <a:r>
              <a:rPr lang="en-US" sz="1300" dirty="0">
                <a:latin typeface="+mj-lt"/>
                <a:ea typeface="+mj-ea"/>
                <a:cs typeface="+mj-cs"/>
                <a:sym typeface="Calibri"/>
              </a:rPr>
              <a:t>MPO Staffing</a:t>
            </a:r>
          </a:p>
          <a:p>
            <a:pPr lvl="1"/>
            <a:r>
              <a:rPr lang="en-US" sz="1300" dirty="0">
                <a:latin typeface="+mj-lt"/>
                <a:ea typeface="+mj-ea"/>
                <a:cs typeface="+mj-cs"/>
                <a:sym typeface="Calibri"/>
              </a:rPr>
              <a:t>MPO Funding</a:t>
            </a:r>
          </a:p>
          <a:p>
            <a:pPr lvl="1"/>
            <a:r>
              <a:rPr lang="en-US" sz="1300" dirty="0">
                <a:latin typeface="+mj-lt"/>
                <a:ea typeface="+mj-ea"/>
                <a:cs typeface="+mj-cs"/>
                <a:sym typeface="Calibri"/>
              </a:rPr>
              <a:t>Public Participation </a:t>
            </a:r>
          </a:p>
          <a:p>
            <a:r>
              <a:rPr lang="en-US" sz="1300" dirty="0">
                <a:latin typeface="+mj-lt"/>
                <a:ea typeface="+mj-ea"/>
                <a:cs typeface="+mj-cs"/>
                <a:sym typeface="Calibri"/>
              </a:rPr>
              <a:t>MPO Role in Land Use and Economic Development Decision-Making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828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C5F00-99D7-4E9B-841A-11FABCFB1F63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289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C5F00-99D7-4E9B-841A-11FABCFB1F6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395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C5F00-99D7-4E9B-841A-11FABCFB1F6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05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C5F00-99D7-4E9B-841A-11FABCFB1F6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14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C5F00-99D7-4E9B-841A-11FABCFB1F63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23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C5F00-99D7-4E9B-841A-11FABCFB1F6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16233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AC5F00-99D7-4E9B-841A-11FABCFB1F63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797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683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759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TAMFIL06\transportation\Jobs\E9YXXXX TBARTA 2015\Graphics\Template\TBARTA-Master-Plan-PPT\TitleSlide-01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12192001" cy="6858001"/>
          </a:xfrm>
          <a:prstGeom prst="rect">
            <a:avLst/>
          </a:prstGeom>
          <a:noFill/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299200" y="1371600"/>
            <a:ext cx="5689600" cy="2667000"/>
          </a:xfrm>
        </p:spPr>
        <p:txBody>
          <a:bodyPr/>
          <a:lstStyle>
            <a:lvl1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299200" y="4191000"/>
            <a:ext cx="5689600" cy="533400"/>
          </a:xfrm>
        </p:spPr>
        <p:txBody>
          <a:bodyPr>
            <a:normAutofit/>
          </a:bodyPr>
          <a:lstStyle>
            <a:lvl1pPr>
              <a:buNone/>
              <a:defRPr sz="2800" b="0">
                <a:solidFill>
                  <a:schemeClr val="bg1">
                    <a:lumMod val="6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Subheading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12192000" cy="0"/>
          </a:xfrm>
          <a:prstGeom prst="line">
            <a:avLst/>
          </a:prstGeom>
          <a:ln w="63500">
            <a:solidFill>
              <a:srgbClr val="00B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90D177-8ED4-4E6E-A370-7B5754EDD586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1219200"/>
            <a:ext cx="12192000" cy="0"/>
          </a:xfrm>
          <a:prstGeom prst="line">
            <a:avLst/>
          </a:prstGeom>
          <a:ln w="63500">
            <a:solidFill>
              <a:srgbClr val="00B7B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/>
          </p:cNvSpPr>
          <p:nvPr>
            <p:ph type="pic" sz="half" idx="13"/>
          </p:nvPr>
        </p:nvSpPr>
        <p:spPr>
          <a:xfrm>
            <a:off x="7620001" y="3"/>
            <a:ext cx="4572000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52" name="Shape 452"/>
          <p:cNvSpPr>
            <a:spLocks noGrp="1"/>
          </p:cNvSpPr>
          <p:nvPr>
            <p:ph type="sldNum" sz="quarter" idx="2"/>
          </p:nvPr>
        </p:nvSpPr>
        <p:spPr>
          <a:xfrm>
            <a:off x="5892800" y="6172201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624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pic" sz="quarter" idx="13"/>
          </p:nvPr>
        </p:nvSpPr>
        <p:spPr>
          <a:xfrm>
            <a:off x="5602300" y="4565629"/>
            <a:ext cx="987401" cy="7405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6" name="Shape 126"/>
          <p:cNvSpPr>
            <a:spLocks noGrp="1"/>
          </p:cNvSpPr>
          <p:nvPr>
            <p:ph type="pic" sz="quarter" idx="14"/>
          </p:nvPr>
        </p:nvSpPr>
        <p:spPr>
          <a:xfrm>
            <a:off x="9311606" y="4565629"/>
            <a:ext cx="987401" cy="7405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7" name="Shape 127"/>
          <p:cNvSpPr>
            <a:spLocks noGrp="1"/>
          </p:cNvSpPr>
          <p:nvPr>
            <p:ph type="pic" sz="quarter" idx="15"/>
          </p:nvPr>
        </p:nvSpPr>
        <p:spPr>
          <a:xfrm>
            <a:off x="1892994" y="4565629"/>
            <a:ext cx="987401" cy="7405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8" name="Shape 128"/>
          <p:cNvSpPr/>
          <p:nvPr/>
        </p:nvSpPr>
        <p:spPr>
          <a:xfrm>
            <a:off x="11463769" y="6517507"/>
            <a:ext cx="288343" cy="222501"/>
          </a:xfrm>
          <a:prstGeom prst="ellipse">
            <a:avLst/>
          </a:prstGeom>
          <a:solidFill>
            <a:srgbClr val="44546A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800">
                <a:solidFill>
                  <a:srgbClr val="FFFFFF"/>
                </a:solidFill>
              </a:defRPr>
            </a:pPr>
            <a:endParaRPr sz="800"/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11491572" y="6524884"/>
            <a:ext cx="232733" cy="193041"/>
          </a:xfrm>
          <a:prstGeom prst="rect">
            <a:avLst/>
          </a:prstGeom>
        </p:spPr>
        <p:txBody>
          <a:bodyPr anchor="t"/>
          <a:lstStyle>
            <a:lvl1pPr algn="ctr">
              <a:defRPr sz="700" b="1">
                <a:solidFill>
                  <a:srgbClr val="FFFFFF"/>
                </a:solidFill>
                <a:latin typeface="BebasNeueBold"/>
                <a:ea typeface="BebasNeueBold"/>
                <a:cs typeface="BebasNeueBold"/>
                <a:sym typeface="BebasNeueBold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0310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13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90D177-8ED4-4E6E-A370-7B5754EDD58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552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0"/>
            <a:ext cx="10668000" cy="9144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572000"/>
          </a:xfrm>
        </p:spPr>
        <p:txBody>
          <a:bodyPr/>
          <a:lstStyle>
            <a:lvl1pPr>
              <a:buFontTx/>
              <a:buNone/>
              <a:defRPr sz="3000">
                <a:latin typeface="+mn-lt"/>
              </a:defRPr>
            </a:lvl1pPr>
            <a:lvl2pPr marL="568325" indent="-390525">
              <a:buSzPct val="125000"/>
              <a:buFontTx/>
              <a:buBlip>
                <a:blip r:embed="rId2"/>
              </a:buBlip>
              <a:defRPr>
                <a:solidFill>
                  <a:srgbClr val="00B7BB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10464800" y="114300"/>
            <a:ext cx="1828800" cy="66941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250" dirty="0">
                <a:solidFill>
                  <a:schemeClr val="bg1"/>
                </a:solidFill>
                <a:latin typeface="Eveleth Thin" pitchFamily="50" charset="0"/>
              </a:rPr>
              <a:t>One Region</a:t>
            </a:r>
          </a:p>
          <a:p>
            <a:pPr algn="ctr"/>
            <a:r>
              <a:rPr lang="en-US" sz="1250" dirty="0">
                <a:solidFill>
                  <a:schemeClr val="bg1"/>
                </a:solidFill>
                <a:latin typeface="Eveleth Thin" pitchFamily="50" charset="0"/>
              </a:rPr>
              <a:t>One Plan</a:t>
            </a:r>
          </a:p>
          <a:p>
            <a:pPr algn="ctr"/>
            <a:r>
              <a:rPr lang="en-US" sz="1250" dirty="0">
                <a:solidFill>
                  <a:schemeClr val="bg1"/>
                </a:solidFill>
                <a:latin typeface="Eveleth Thin" pitchFamily="50" charset="0"/>
              </a:rPr>
              <a:t>One Voice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200" y="0"/>
            <a:ext cx="10668000" cy="91440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71600"/>
            <a:ext cx="11379200" cy="4572000"/>
          </a:xfrm>
        </p:spPr>
        <p:txBody>
          <a:bodyPr/>
          <a:lstStyle>
            <a:lvl1pPr marL="461963" indent="-461963">
              <a:buSzPct val="125000"/>
              <a:buFontTx/>
              <a:buBlip>
                <a:blip r:embed="rId2"/>
              </a:buBlip>
              <a:defRPr sz="3000">
                <a:latin typeface="+mn-lt"/>
              </a:defRPr>
            </a:lvl1pPr>
            <a:lvl2pPr marL="914400" indent="-452438">
              <a:buSzPct val="100000"/>
              <a:buFont typeface="Wingdings" pitchFamily="2" charset="2"/>
              <a:buChar char="Ø"/>
              <a:defRPr sz="2400">
                <a:solidFill>
                  <a:srgbClr val="00B7BB"/>
                </a:solidFill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371600"/>
            <a:ext cx="11379200" cy="2057400"/>
          </a:xfrm>
        </p:spPr>
        <p:txBody>
          <a:bodyPr/>
          <a:lstStyle>
            <a:lvl1pPr marL="0" indent="0">
              <a:buNone/>
              <a:defRPr sz="2800">
                <a:latin typeface="+mn-lt"/>
              </a:defRPr>
            </a:lvl1pPr>
            <a:lvl2pPr marL="568325" indent="-452438">
              <a:buSzPct val="125000"/>
              <a:buFontTx/>
              <a:buBlip>
                <a:blip r:embed="rId2"/>
              </a:buBlip>
              <a:defRPr sz="2400">
                <a:solidFill>
                  <a:srgbClr val="00B7BB"/>
                </a:solidFill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406400" y="3505200"/>
            <a:ext cx="11379200" cy="2438400"/>
          </a:xfrm>
        </p:spPr>
        <p:txBody>
          <a:bodyPr/>
          <a:lstStyle>
            <a:lvl1pPr marL="0" indent="0">
              <a:buNone/>
              <a:defRPr sz="2800">
                <a:latin typeface="+mn-lt"/>
              </a:defRPr>
            </a:lvl1pPr>
            <a:lvl2pPr marL="568325" indent="-452438">
              <a:buSzPct val="125000"/>
              <a:buFontTx/>
              <a:buBlip>
                <a:blip r:embed="rId2"/>
              </a:buBlip>
              <a:defRPr sz="2400">
                <a:solidFill>
                  <a:srgbClr val="00B7BB"/>
                </a:solidFill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 marL="0" indent="0">
              <a:buNone/>
              <a:defRPr sz="2800"/>
            </a:lvl1pPr>
            <a:lvl2pPr marL="568325" indent="-452438">
              <a:buSzPct val="125000"/>
              <a:buFontTx/>
              <a:buBlip>
                <a:blip r:embed="rId2"/>
              </a:buBlip>
              <a:defRPr sz="2400">
                <a:solidFill>
                  <a:srgbClr val="00B7BB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0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 marL="0" indent="0">
              <a:buNone/>
              <a:defRPr sz="2800"/>
            </a:lvl1pPr>
            <a:lvl2pPr marL="568325" indent="-452438">
              <a:buSzPct val="125000"/>
              <a:buFontTx/>
              <a:buBlip>
                <a:blip r:embed="rId2"/>
              </a:buBlip>
              <a:defRPr sz="2400">
                <a:solidFill>
                  <a:srgbClr val="00B7BB"/>
                </a:solidFill>
              </a:defRPr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TAMFIL06\transportation\Jobs\E9YXXXX TBARTA 2015\Graphics\Template\TBARTA-Master-Plan-PPT\InteriorSlide-01.png"/>
          <p:cNvPicPr>
            <a:picLocks noChangeAspect="1" noChangeArrowheads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3200" y="0"/>
            <a:ext cx="10668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6400" y="1600201"/>
            <a:ext cx="11379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1143000" lvl="2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/>
              <a:t>Third level</a:t>
            </a:r>
          </a:p>
          <a:p>
            <a:pPr marL="1600200" lvl="3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/>
              <a:t>Fourth level</a:t>
            </a:r>
          </a:p>
          <a:p>
            <a:pPr marL="2057400" lvl="4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</a:pPr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0" y="1018593"/>
            <a:ext cx="12192000" cy="0"/>
          </a:xfrm>
          <a:prstGeom prst="line">
            <a:avLst/>
          </a:prstGeom>
          <a:ln w="63500">
            <a:solidFill>
              <a:srgbClr val="3E44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6" r:id="rId3"/>
    <p:sldLayoutId id="2147483669" r:id="rId4"/>
    <p:sldLayoutId id="2147483657" r:id="rId5"/>
    <p:sldLayoutId id="2147483668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70" r:id="rId17"/>
    <p:sldLayoutId id="2147483671" r:id="rId18"/>
  </p:sldLayoutIdLst>
  <p:txStyles>
    <p:titleStyle>
      <a:lvl1pPr marL="0" algn="l" defTabSz="914400" rtl="0" eaLnBrk="1" latinLnBrk="0" hangingPunct="1">
        <a:spcBef>
          <a:spcPct val="0"/>
        </a:spcBef>
        <a:buNone/>
        <a:defRPr lang="en-US" sz="3600" kern="1200" dirty="0" smtClean="0">
          <a:solidFill>
            <a:schemeClr val="bg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3200" kern="1200" dirty="0" smtClean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800" kern="1200" dirty="0" smtClean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en-US" sz="2400" kern="1200" dirty="0" smtClean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en-US" sz="2000" kern="1200" dirty="0" smtClean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en-US" sz="2000" kern="1200" dirty="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000" y="1600200"/>
            <a:ext cx="11480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219200"/>
            <a:ext cx="12192000" cy="0"/>
          </a:xfrm>
          <a:prstGeom prst="line">
            <a:avLst/>
          </a:prstGeom>
          <a:ln w="635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1525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702F67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8077200" y="4953000"/>
            <a:ext cx="23622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212288" y="1217014"/>
            <a:ext cx="5979712" cy="2487614"/>
          </a:xfrm>
        </p:spPr>
        <p:txBody>
          <a:bodyPr>
            <a:noAutofit/>
          </a:bodyPr>
          <a:lstStyle/>
          <a:p>
            <a:pPr algn="ctr"/>
            <a:r>
              <a:rPr lang="en-US" b="1" i="1" kern="1800" dirty="0">
                <a:ln w="38100">
                  <a:noFill/>
                </a:ln>
                <a:solidFill>
                  <a:srgbClr val="002060"/>
                </a:solidFill>
              </a:rPr>
              <a:t>MPO Regional Coordination Structure &amp; Best Practices Research</a:t>
            </a:r>
            <a:br>
              <a:rPr lang="en-US" b="1" i="1" kern="1800" dirty="0">
                <a:ln w="38100">
                  <a:noFill/>
                </a:ln>
                <a:solidFill>
                  <a:srgbClr val="002060"/>
                </a:solidFill>
              </a:rPr>
            </a:br>
            <a:endParaRPr lang="EN-US" b="1" kern="1800" dirty="0">
              <a:ln w="38100">
                <a:noFill/>
              </a:ln>
              <a:solidFill>
                <a:srgbClr val="00206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286500" y="3233916"/>
            <a:ext cx="594360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000" b="1" kern="1800" dirty="0">
              <a:ln w="38100">
                <a:noFill/>
              </a:ln>
              <a:solidFill>
                <a:srgbClr val="002060"/>
              </a:solidFill>
            </a:endParaRPr>
          </a:p>
          <a:p>
            <a:pPr algn="ctr"/>
            <a:r>
              <a:rPr lang="en-US" sz="3200" b="1" kern="1800" dirty="0">
                <a:ln w="38100">
                  <a:noFill/>
                </a:ln>
                <a:solidFill>
                  <a:srgbClr val="002060"/>
                </a:solidFill>
              </a:rPr>
              <a:t>Ramond Chiaramonte, FAICP</a:t>
            </a:r>
          </a:p>
          <a:p>
            <a:pPr algn="ctr"/>
            <a:r>
              <a:rPr lang="en-US" sz="2400" b="1" kern="1800" dirty="0">
                <a:ln w="38100">
                  <a:noFill/>
                </a:ln>
                <a:solidFill>
                  <a:srgbClr val="002060"/>
                </a:solidFill>
              </a:rPr>
              <a:t>Executive Director</a:t>
            </a:r>
            <a:endParaRPr lang="en-US" sz="1600" b="1" dirty="0">
              <a:solidFill>
                <a:srgbClr val="00206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7A34C9-47FC-4866-9DB7-FF96DA092E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249" y="4650893"/>
            <a:ext cx="2843789" cy="128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05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Shape 1573"/>
          <p:cNvSpPr>
            <a:spLocks noGrp="1"/>
          </p:cNvSpPr>
          <p:nvPr>
            <p:ph type="sldNum" sz="quarter" idx="2"/>
          </p:nvPr>
        </p:nvSpPr>
        <p:spPr>
          <a:xfrm>
            <a:off x="10142679" y="6191998"/>
            <a:ext cx="174550" cy="193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kern="0"/>
              <a:pPr hangingPunct="0">
                <a:defRPr/>
              </a:pPr>
              <a:t>10</a:t>
            </a:fld>
            <a:endParaRPr kern="0"/>
          </a:p>
        </p:txBody>
      </p:sp>
      <p:sp>
        <p:nvSpPr>
          <p:cNvPr id="1574" name="Shape 1574"/>
          <p:cNvSpPr/>
          <p:nvPr/>
        </p:nvSpPr>
        <p:spPr>
          <a:xfrm>
            <a:off x="1946221" y="115669"/>
            <a:ext cx="707982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 hangingPunct="0">
              <a:defRPr sz="3600" b="1">
                <a:solidFill>
                  <a:srgbClr val="F3A447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pPr>
            <a:r>
              <a:rPr sz="3600" b="1" kern="0" dirty="0">
                <a:solidFill>
                  <a:schemeClr val="bg1"/>
                </a:solidFill>
                <a:latin typeface="Century Gothic" panose="020B0502020202020204" pitchFamily="34" charset="0"/>
                <a:sym typeface="Bebas Neue Bold"/>
              </a:rPr>
              <a:t>What </a:t>
            </a:r>
            <a:r>
              <a:rPr lang="en-US" sz="3600" b="1" kern="0" dirty="0">
                <a:solidFill>
                  <a:schemeClr val="bg1"/>
                </a:solidFill>
                <a:latin typeface="Century Gothic" panose="020B0502020202020204" pitchFamily="34" charset="0"/>
                <a:sym typeface="Bebas Neue Bold"/>
              </a:rPr>
              <a:t>are We Working On Now</a:t>
            </a:r>
            <a:r>
              <a:rPr sz="3600" b="1" kern="0" dirty="0">
                <a:solidFill>
                  <a:schemeClr val="bg1"/>
                </a:solidFill>
                <a:latin typeface="Century Gothic" panose="020B0502020202020204" pitchFamily="34" charset="0"/>
                <a:sym typeface="Bebas Neue Bold"/>
              </a:rPr>
              <a:t>?</a:t>
            </a:r>
          </a:p>
        </p:txBody>
      </p:sp>
      <p:sp>
        <p:nvSpPr>
          <p:cNvPr id="1575" name="Shape 1575"/>
          <p:cNvSpPr/>
          <p:nvPr/>
        </p:nvSpPr>
        <p:spPr>
          <a:xfrm>
            <a:off x="2014424" y="1025073"/>
            <a:ext cx="8219557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pPr hangingPunct="0">
              <a:defRPr/>
            </a:pPr>
            <a:r>
              <a:rPr lang="en-US" sz="2800" b="1" kern="0" dirty="0">
                <a:solidFill>
                  <a:schemeClr val="tx1"/>
                </a:solidFill>
                <a:latin typeface="Lato Light"/>
                <a:sym typeface="Lato Light"/>
              </a:rPr>
              <a:t>Phase I: Context, Issues, Structures, Regionalism</a:t>
            </a:r>
            <a:endParaRPr sz="2800" b="1" kern="0" dirty="0">
              <a:solidFill>
                <a:schemeClr val="tx1"/>
              </a:solidFill>
              <a:latin typeface="Lato Light"/>
              <a:sym typeface="Lato Light"/>
            </a:endParaRPr>
          </a:p>
        </p:txBody>
      </p:sp>
      <p:sp>
        <p:nvSpPr>
          <p:cNvPr id="1579" name="Shape 1579"/>
          <p:cNvSpPr/>
          <p:nvPr/>
        </p:nvSpPr>
        <p:spPr>
          <a:xfrm>
            <a:off x="1676400" y="1666284"/>
            <a:ext cx="4419600" cy="3900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lnSpc>
                <a:spcPct val="150000"/>
              </a:lnSpc>
              <a:defRPr sz="900">
                <a:solidFill>
                  <a:srgbClr val="FFFFFF"/>
                </a:solidFill>
              </a:defRPr>
            </a:lvl1pPr>
          </a:lstStyle>
          <a:p>
            <a:pPr algn="l" hangingPunct="0">
              <a:defRPr/>
            </a:pPr>
            <a:r>
              <a:rPr lang="en-US" sz="2400" b="1" kern="0" dirty="0">
                <a:solidFill>
                  <a:schemeClr val="tx1"/>
                </a:solidFill>
                <a:latin typeface="Century Gothic" panose="020B0502020202020204" pitchFamily="34" charset="0"/>
                <a:sym typeface="Lato Light"/>
              </a:rPr>
              <a:t>Who are the MPOs?</a:t>
            </a:r>
          </a:p>
          <a:p>
            <a:pPr marL="115888" indent="-115888" algn="l" hangingPunct="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tx1"/>
                </a:solidFill>
                <a:latin typeface="Century Gothic" panose="020B0502020202020204" pitchFamily="34" charset="0"/>
                <a:sym typeface="Lato Light"/>
              </a:rPr>
              <a:t>MPO Statutes (Federal &amp; State)</a:t>
            </a:r>
          </a:p>
          <a:p>
            <a:pPr marL="115888" indent="-115888" algn="l" hangingPunct="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Agencies &amp; Partners</a:t>
            </a:r>
          </a:p>
          <a:p>
            <a:pPr marL="115888" indent="-115888" algn="l" hangingPunct="0">
              <a:buFont typeface="Arial" panose="020B0604020202020204" pitchFamily="34" charset="0"/>
              <a:buChar char="•"/>
              <a:defRPr/>
            </a:pPr>
            <a:r>
              <a:rPr lang="en-US" sz="2400" kern="0" dirty="0">
                <a:solidFill>
                  <a:schemeClr val="tx1"/>
                </a:solidFill>
                <a:latin typeface="Century Gothic" panose="020B0502020202020204" pitchFamily="34" charset="0"/>
                <a:sym typeface="Lato Light"/>
              </a:rPr>
              <a:t>Regional Coordination Now</a:t>
            </a:r>
          </a:p>
          <a:p>
            <a:pPr marL="115888" indent="-115888" algn="l" hangingPunct="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Core MPO Profiles (boards, staffing, voting/bylaws, etc.)</a:t>
            </a:r>
            <a:endParaRPr sz="2400" kern="0" dirty="0">
              <a:solidFill>
                <a:schemeClr val="tx1"/>
              </a:solidFill>
              <a:latin typeface="Century Gothic" panose="020B0502020202020204" pitchFamily="34" charset="0"/>
              <a:sym typeface="Lato Light"/>
            </a:endParaRPr>
          </a:p>
        </p:txBody>
      </p:sp>
      <p:sp>
        <p:nvSpPr>
          <p:cNvPr id="1587" name="Shape 1587"/>
          <p:cNvSpPr/>
          <p:nvPr/>
        </p:nvSpPr>
        <p:spPr>
          <a:xfrm>
            <a:off x="3296085" y="4948999"/>
            <a:ext cx="117275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hangingPunct="0">
              <a:defRPr/>
            </a:pPr>
            <a:r>
              <a:rPr lang="en-US" kern="0" dirty="0">
                <a:latin typeface="Lato Light"/>
                <a:sym typeface="Lato Light"/>
              </a:rPr>
              <a:t>MPO Policy Review</a:t>
            </a:r>
            <a:endParaRPr kern="0" dirty="0">
              <a:latin typeface="Lato Light"/>
              <a:sym typeface="Lato Light"/>
            </a:endParaRPr>
          </a:p>
        </p:txBody>
      </p:sp>
      <p:sp>
        <p:nvSpPr>
          <p:cNvPr id="1600" name="Shape 1600"/>
          <p:cNvSpPr/>
          <p:nvPr/>
        </p:nvSpPr>
        <p:spPr>
          <a:xfrm>
            <a:off x="8285308" y="4916479"/>
            <a:ext cx="132985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hangingPunct="0">
              <a:defRPr/>
            </a:pPr>
            <a:r>
              <a:rPr lang="en-US" kern="0" dirty="0">
                <a:latin typeface="Lato Light"/>
                <a:sym typeface="Lato Light"/>
              </a:rPr>
              <a:t>Data and Regionalism</a:t>
            </a:r>
            <a:endParaRPr kern="0" dirty="0">
              <a:latin typeface="Lato Light"/>
              <a:sym typeface="Lato Light"/>
            </a:endParaRPr>
          </a:p>
        </p:txBody>
      </p:sp>
      <p:sp>
        <p:nvSpPr>
          <p:cNvPr id="55" name="Shape 1579">
            <a:extLst>
              <a:ext uri="{FF2B5EF4-FFF2-40B4-BE49-F238E27FC236}">
                <a16:creationId xmlns:a16="http://schemas.microsoft.com/office/drawing/2014/main" id="{64F4C2B8-19DE-40CB-A9C0-6D7C2B566907}"/>
              </a:ext>
            </a:extLst>
          </p:cNvPr>
          <p:cNvSpPr/>
          <p:nvPr/>
        </p:nvSpPr>
        <p:spPr>
          <a:xfrm>
            <a:off x="6472912" y="1666284"/>
            <a:ext cx="4880887" cy="3416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tIns="45719" rIns="45719" bIns="45719" numCol="1" anchor="t">
            <a:spAutoFit/>
          </a:bodyPr>
          <a:lstStyle>
            <a:lvl1pPr algn="ctr">
              <a:lnSpc>
                <a:spcPct val="150000"/>
              </a:lnSpc>
              <a:defRPr sz="900">
                <a:solidFill>
                  <a:srgbClr val="FFFFFF"/>
                </a:solidFill>
              </a:defRPr>
            </a:lvl1pPr>
          </a:lstStyle>
          <a:p>
            <a:pPr algn="l" hangingPunct="0">
              <a:defRPr/>
            </a:pPr>
            <a:r>
              <a:rPr lang="en-US" sz="2400" b="1" kern="0" dirty="0">
                <a:solidFill>
                  <a:schemeClr val="tx1"/>
                </a:solidFill>
                <a:latin typeface="Century Gothic" panose="020B0502020202020204" pitchFamily="34" charset="0"/>
                <a:sym typeface="Lato Light"/>
              </a:rPr>
              <a:t>Define Regionalism</a:t>
            </a:r>
          </a:p>
          <a:p>
            <a:pPr marL="115888" indent="-115888" algn="l" hangingPunct="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Demographics</a:t>
            </a:r>
          </a:p>
          <a:p>
            <a:pPr marL="115888" indent="-115888" algn="l" hangingPunct="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Travel Patterns</a:t>
            </a:r>
          </a:p>
          <a:p>
            <a:pPr marL="115888" indent="-115888" algn="l" hangingPunct="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Geopolitical Boundaries</a:t>
            </a:r>
          </a:p>
          <a:p>
            <a:pPr marL="115888" indent="-115888" algn="l" hangingPunct="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Regional Structures in Place</a:t>
            </a:r>
          </a:p>
          <a:p>
            <a:pPr marL="115888" indent="-115888" algn="l" hangingPunct="0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1"/>
                </a:solidFill>
                <a:latin typeface="Century Gothic" panose="020B0502020202020204" pitchFamily="34" charset="0"/>
              </a:rPr>
              <a:t>Common Issues &amp; Concerns</a:t>
            </a:r>
            <a:endParaRPr lang="en-US" sz="3200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C6A92CF-2422-4B68-8525-C2B34EB4EDD2}"/>
              </a:ext>
            </a:extLst>
          </p:cNvPr>
          <p:cNvSpPr txBox="1"/>
          <p:nvPr/>
        </p:nvSpPr>
        <p:spPr>
          <a:xfrm>
            <a:off x="229618" y="5575258"/>
            <a:ext cx="11732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/>
              <a:t>Results to be reviewed and discussed with SMT on Jan 25, and TBARTA Board on Jan 26, 2018</a:t>
            </a:r>
          </a:p>
        </p:txBody>
      </p:sp>
    </p:spTree>
    <p:extLst>
      <p:ext uri="{BB962C8B-B14F-4D97-AF65-F5344CB8AC3E}">
        <p14:creationId xmlns:p14="http://schemas.microsoft.com/office/powerpoint/2010/main" val="2017651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" grpId="0" animBg="1" advAuto="0"/>
      <p:bldP spid="1575" grpId="0" animBg="1" advAuto="0"/>
      <p:bldP spid="1587" grpId="0" animBg="1" advAuto="0"/>
      <p:bldP spid="1600" grpId="0" animBg="1"/>
      <p:bldP spid="5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:\Jobs\490127 - Regional Transit Master Plan\Master Plan Update 2013\Documentation\Vision\DocumentLayout\DraftDocument\Graphics\Traffic-1.ti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1055914"/>
            <a:ext cx="4572000" cy="2481942"/>
          </a:xfrm>
          <a:prstGeom prst="rect">
            <a:avLst/>
          </a:prstGeom>
          <a:noFill/>
        </p:spPr>
      </p:pic>
      <p:pic>
        <p:nvPicPr>
          <p:cNvPr id="3" name="Picture 2" descr="T:\Jobs\490127 - Regional Transit Master Plan\Master Plan Update 2013\Documentation\Vision\DocumentLayout\DraftDocument\Graphics\Traffic-1.t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4572000" cy="2583318"/>
          </a:xfrm>
          <a:prstGeom prst="rect">
            <a:avLst/>
          </a:prstGeom>
          <a:noFill/>
        </p:spPr>
      </p:pic>
      <p:pic>
        <p:nvPicPr>
          <p:cNvPr id="5" name="Picture 4" descr="T:\Jobs\490127 - Regional Transit Master Plan\Master Plan Update 2013\Documentation\Vision\DocumentLayout\DraftDocument\Graphics\Traffic-1.tif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0" y="3505200"/>
            <a:ext cx="4572000" cy="2583318"/>
          </a:xfrm>
          <a:prstGeom prst="rect">
            <a:avLst/>
          </a:prstGeom>
          <a:noFill/>
        </p:spPr>
      </p:pic>
      <p:pic>
        <p:nvPicPr>
          <p:cNvPr id="1028" name="Picture 4" descr="R:\Photos\Ped &amp; Bike\PedBikeImages.Org\travel_014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3314700"/>
            <a:ext cx="4572000" cy="2781300"/>
          </a:xfrm>
          <a:prstGeom prst="rect">
            <a:avLst/>
          </a:prstGeom>
          <a:noFill/>
        </p:spPr>
      </p:pic>
      <p:pic>
        <p:nvPicPr>
          <p:cNvPr id="7" name="Picture 6" descr="T:\Jobs\490127 - Regional Transit Master Plan\Master Plan Update 2013\Documentation\Vision\DocumentLayout\DraftDocument\Graphics\Traffic-1.tif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8342" y="1059892"/>
            <a:ext cx="4569658" cy="244530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8522862" y="5867401"/>
            <a:ext cx="21451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www.pedbikeimages.org/Laura Sandt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456493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22862" y="5867401"/>
            <a:ext cx="21451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www.pedbikeimages.org/Laura Sandt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/>
              <a:t>Study Overview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200" y="1140198"/>
            <a:ext cx="59436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Builds on results of May 2017 Collaborative Labs workshop;</a:t>
            </a:r>
          </a:p>
          <a:p>
            <a:pPr marL="514350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Define what successful regional coordination means for Tampa Bay;</a:t>
            </a:r>
          </a:p>
          <a:p>
            <a:pPr marL="514350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Identify the barriers to its execution;</a:t>
            </a:r>
          </a:p>
          <a:p>
            <a:pPr marL="514350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Examine feasibility of MPO merger;</a:t>
            </a:r>
          </a:p>
          <a:p>
            <a:pPr marL="514350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Develop viable options; and,</a:t>
            </a:r>
          </a:p>
          <a:p>
            <a:pPr marL="514350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Century Gothic" panose="020B0502020202020204" pitchFamily="34" charset="0"/>
              </a:rPr>
              <a:t>Build consensus on a preferred regional coordination framework</a:t>
            </a:r>
          </a:p>
          <a:p>
            <a:endParaRPr lang="en-US" sz="2400" dirty="0">
              <a:latin typeface="Century Gothic" panose="020B0502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AE7C66-F87C-4FA3-A628-3E4811905ED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2" t="20142" r="7500" b="10713"/>
          <a:stretch/>
        </p:blipFill>
        <p:spPr>
          <a:xfrm>
            <a:off x="6204886" y="2017899"/>
            <a:ext cx="5821321" cy="282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920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22862" y="5867401"/>
            <a:ext cx="21451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www.pedbikeimages.org/Laura Sandt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03200" y="0"/>
            <a:ext cx="106680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Study Overview: Three Phases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411D72A-D795-45D6-A48D-31AE2E18A9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0916787"/>
              </p:ext>
            </p:extLst>
          </p:nvPr>
        </p:nvGraphicFramePr>
        <p:xfrm>
          <a:off x="472671" y="1143000"/>
          <a:ext cx="11246658" cy="4419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09936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22862" y="5867401"/>
            <a:ext cx="21451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www.pedbikeimages.org/Laura Sandt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444" y="0"/>
            <a:ext cx="106680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Phase I  (in process)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4800" y="1143000"/>
            <a:ext cx="11430001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entury Gothic" panose="020B0502020202020204" pitchFamily="34" charset="0"/>
              </a:rPr>
              <a:t>Outline the existing conditions and regional coordination process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Summarize key areas of interest from May 2017 workshop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Century Gothic" panose="020B0502020202020204" pitchFamily="34" charset="0"/>
              </a:rPr>
              <a:t>Hold MPO Listening Sessions with Directors and elected officials: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How are projects identified and prioritized?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Structure of governance – municipal, county and regional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Century Gothic" panose="020B0502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Funding sources and uses – benefits and drawbacks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594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22862" y="5867401"/>
            <a:ext cx="21451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www.pedbikeimages.org/Laura Sandt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4297" y="29817"/>
            <a:ext cx="106680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Phase II (February to April ‘18)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03200" y="1143000"/>
            <a:ext cx="1183640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sz="2800" b="1" dirty="0">
                <a:latin typeface="Century Gothic" panose="020B0502020202020204" pitchFamily="34" charset="0"/>
              </a:rPr>
              <a:t>Case Studies and Best Practices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Century Gothic" panose="020B0502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2800" dirty="0">
                <a:latin typeface="Century Gothic" panose="020B0502020202020204" pitchFamily="34" charset="0"/>
              </a:rPr>
              <a:t>Use results from </a:t>
            </a:r>
            <a:r>
              <a:rPr lang="en-US" sz="2800" u="sng" dirty="0">
                <a:latin typeface="Century Gothic" panose="020B0502020202020204" pitchFamily="34" charset="0"/>
              </a:rPr>
              <a:t>Collaborative Workshop I</a:t>
            </a:r>
            <a:r>
              <a:rPr lang="en-US" sz="2800" dirty="0">
                <a:latin typeface="Century Gothic" panose="020B0502020202020204" pitchFamily="34" charset="0"/>
              </a:rPr>
              <a:t> and </a:t>
            </a:r>
            <a:r>
              <a:rPr lang="en-US" sz="2800" u="sng" dirty="0">
                <a:latin typeface="Century Gothic" panose="020B0502020202020204" pitchFamily="34" charset="0"/>
              </a:rPr>
              <a:t>Research Phase I</a:t>
            </a:r>
            <a:r>
              <a:rPr lang="en-US" sz="2800" dirty="0">
                <a:latin typeface="Century Gothic" panose="020B0502020202020204" pitchFamily="34" charset="0"/>
              </a:rPr>
              <a:t> to:</a:t>
            </a:r>
          </a:p>
          <a:p>
            <a:pPr marL="914400" indent="-461963">
              <a:spcAft>
                <a:spcPts val="1200"/>
              </a:spcAft>
            </a:pPr>
            <a:r>
              <a:rPr lang="en-US" sz="2800" dirty="0">
                <a:latin typeface="Century Gothic" panose="020B0502020202020204" pitchFamily="34" charset="0"/>
              </a:rPr>
              <a:t>A. Compare coordination efforts and outcomes with peer regions to Tampa Bay, and their MPO structures;</a:t>
            </a:r>
          </a:p>
          <a:p>
            <a:pPr marL="852488" indent="-388938">
              <a:spcAft>
                <a:spcPts val="1200"/>
              </a:spcAft>
            </a:pPr>
            <a:r>
              <a:rPr lang="en-US" sz="2800" dirty="0">
                <a:latin typeface="Century Gothic" panose="020B0502020202020204" pitchFamily="34" charset="0"/>
              </a:rPr>
              <a:t>B. Highlight key findings according to principles and definition of success from Workshop I;</a:t>
            </a:r>
          </a:p>
          <a:p>
            <a:pPr marL="852488" indent="-450850">
              <a:spcAft>
                <a:spcPts val="600"/>
              </a:spcAft>
            </a:pPr>
            <a:r>
              <a:rPr lang="en-US" sz="2800" dirty="0">
                <a:latin typeface="Century Gothic" panose="020B0502020202020204" pitchFamily="34" charset="0"/>
              </a:rPr>
              <a:t>C. Outline several options for a stronger regional coordination framework, and MPO merger</a:t>
            </a:r>
          </a:p>
          <a:p>
            <a:pPr>
              <a:spcAft>
                <a:spcPts val="600"/>
              </a:spcAft>
            </a:pPr>
            <a:endParaRPr lang="en-US" sz="2800" dirty="0">
              <a:latin typeface="Century Gothic" panose="020B0502020202020204" pitchFamily="34" charset="0"/>
            </a:endParaRPr>
          </a:p>
          <a:p>
            <a:pPr>
              <a:spcAft>
                <a:spcPts val="600"/>
              </a:spcAft>
            </a:pPr>
            <a:endParaRPr lang="en-US" sz="28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26796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22862" y="5867401"/>
            <a:ext cx="21451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www.pedbikeimages.org/Laura Sandt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14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/>
              <a:t>Phase III: Bringing It All Together (May to Nov. ‘18)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636" y="1066800"/>
            <a:ext cx="11658600" cy="4755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700" b="1" dirty="0">
                <a:latin typeface="Century Gothic" panose="020B0502020202020204" pitchFamily="34" charset="0"/>
              </a:rPr>
              <a:t>Second Collaborative Workshop </a:t>
            </a:r>
            <a:r>
              <a:rPr lang="en-US" sz="2700" dirty="0">
                <a:latin typeface="Century Gothic" panose="020B0502020202020204" pitchFamily="34" charset="0"/>
              </a:rPr>
              <a:t>tentatively scheduled for        </a:t>
            </a:r>
            <a:r>
              <a:rPr lang="en-US" sz="2700" u="sng" dirty="0">
                <a:latin typeface="Century Gothic" panose="020B0502020202020204" pitchFamily="34" charset="0"/>
              </a:rPr>
              <a:t>May 18, 2018</a:t>
            </a:r>
          </a:p>
          <a:p>
            <a:pPr marL="971550" lvl="1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Century Gothic" panose="020B0502020202020204" pitchFamily="34" charset="0"/>
              </a:rPr>
              <a:t>Present and review results of Research Phases I and II;</a:t>
            </a:r>
          </a:p>
          <a:p>
            <a:pPr marL="971550" lvl="1" indent="-5143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700" dirty="0">
                <a:latin typeface="Century Gothic" panose="020B0502020202020204" pitchFamily="34" charset="0"/>
              </a:rPr>
              <a:t>Build consensus around viable options for a regional coordination framework and implementation procedures;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700" dirty="0">
                <a:latin typeface="Century Gothic" panose="020B0502020202020204" pitchFamily="34" charset="0"/>
              </a:rPr>
              <a:t>Follow up on recommendations with remote polling on key concerns, likes/dislikes, etc.; 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700" dirty="0">
                <a:latin typeface="Century Gothic" panose="020B0502020202020204" pitchFamily="34" charset="0"/>
              </a:rPr>
              <a:t>A </a:t>
            </a:r>
            <a:r>
              <a:rPr lang="en-US" sz="2700" b="1" dirty="0">
                <a:latin typeface="Century Gothic" panose="020B0502020202020204" pitchFamily="34" charset="0"/>
              </a:rPr>
              <a:t>third workshop </a:t>
            </a:r>
            <a:r>
              <a:rPr lang="en-US" sz="2700" dirty="0">
                <a:latin typeface="Century Gothic" panose="020B0502020202020204" pitchFamily="34" charset="0"/>
              </a:rPr>
              <a:t>(September 2018) to follow on implementation oriented issues and concerns for preferred alternatives.</a:t>
            </a:r>
          </a:p>
        </p:txBody>
      </p:sp>
    </p:spTree>
    <p:extLst>
      <p:ext uri="{BB962C8B-B14F-4D97-AF65-F5344CB8AC3E}">
        <p14:creationId xmlns:p14="http://schemas.microsoft.com/office/powerpoint/2010/main" val="373558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522862" y="5867401"/>
            <a:ext cx="21451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www.pedbikeimages.org/Laura Sandt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14400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/>
              <a:t>Results (Dec. ’18)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77800" y="1874728"/>
            <a:ext cx="11836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Pending results, the Stakeholder Committee, MPOs, FDOT, TBARTA, etc., representatives would gather to discuss revised structures and implementation steps.</a:t>
            </a:r>
          </a:p>
          <a:p>
            <a:endParaRPr lang="en-US" sz="2800" dirty="0">
              <a:latin typeface="Century Gothic" panose="020B0502020202020204" pitchFamily="34" charset="0"/>
            </a:endParaRPr>
          </a:p>
          <a:p>
            <a:r>
              <a:rPr lang="en-US" sz="2800" dirty="0">
                <a:latin typeface="Century Gothic" panose="020B0502020202020204" pitchFamily="34" charset="0"/>
              </a:rPr>
              <a:t>Ultimately, any changes in MPO Board composition or geographic area are up to each respective MPO Board to decide, and to reach agreement with the Governor. </a:t>
            </a:r>
          </a:p>
        </p:txBody>
      </p:sp>
    </p:spTree>
    <p:extLst>
      <p:ext uri="{BB962C8B-B14F-4D97-AF65-F5344CB8AC3E}">
        <p14:creationId xmlns:p14="http://schemas.microsoft.com/office/powerpoint/2010/main" val="406181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5C559F29-E288-4208-B619-093431294A57}"/>
              </a:ext>
            </a:extLst>
          </p:cNvPr>
          <p:cNvSpPr txBox="1"/>
          <p:nvPr/>
        </p:nvSpPr>
        <p:spPr>
          <a:xfrm>
            <a:off x="8908299" y="6599647"/>
            <a:ext cx="2089673" cy="25391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hangingPunct="0"/>
            <a:r>
              <a:rPr lang="en-US" sz="1050" b="1" i="1" dirty="0">
                <a:latin typeface="Lato Light"/>
                <a:ea typeface="Lato Light"/>
                <a:cs typeface="Lato Light"/>
                <a:sym typeface="Lato Light"/>
              </a:rPr>
              <a:t>Base map source: MPOAC, 2014</a:t>
            </a:r>
          </a:p>
        </p:txBody>
      </p:sp>
      <p:sp>
        <p:nvSpPr>
          <p:cNvPr id="16" name="Shape 2343">
            <a:extLst>
              <a:ext uri="{FF2B5EF4-FFF2-40B4-BE49-F238E27FC236}">
                <a16:creationId xmlns:a16="http://schemas.microsoft.com/office/drawing/2014/main" id="{4518DD49-4DAF-4182-B3DB-8D179CC27796}"/>
              </a:ext>
            </a:extLst>
          </p:cNvPr>
          <p:cNvSpPr/>
          <p:nvPr/>
        </p:nvSpPr>
        <p:spPr>
          <a:xfrm flipV="1">
            <a:off x="5214150" y="2899914"/>
            <a:ext cx="1393795" cy="8876"/>
          </a:xfrm>
          <a:prstGeom prst="line">
            <a:avLst/>
          </a:prstGeom>
          <a:ln w="28575">
            <a:solidFill>
              <a:srgbClr val="FFFFFF"/>
            </a:solidFill>
            <a:miter/>
          </a:ln>
        </p:spPr>
        <p:txBody>
          <a:bodyPr lIns="45719" rIns="45719"/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ato Light"/>
              <a:sym typeface="Lato Light"/>
            </a:endParaRPr>
          </a:p>
        </p:txBody>
      </p:sp>
      <p:sp>
        <p:nvSpPr>
          <p:cNvPr id="18" name="Shape 2318">
            <a:extLst>
              <a:ext uri="{FF2B5EF4-FFF2-40B4-BE49-F238E27FC236}">
                <a16:creationId xmlns:a16="http://schemas.microsoft.com/office/drawing/2014/main" id="{385B1CB9-C2F8-48A7-8B3B-8ED7A479A9FC}"/>
              </a:ext>
            </a:extLst>
          </p:cNvPr>
          <p:cNvSpPr/>
          <p:nvPr/>
        </p:nvSpPr>
        <p:spPr>
          <a:xfrm>
            <a:off x="1794530" y="176206"/>
            <a:ext cx="7041372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lc="http://schemas.openxmlformats.org/drawingml/2006/lockedCanvas"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1pPr>
            <a:lvl2pPr marL="0" marR="0" indent="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2pPr>
            <a:lvl3pPr marL="0" marR="0" indent="914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3pPr>
            <a:lvl4pPr marL="0" marR="0" indent="1371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4pPr>
            <a:lvl5pPr marL="0" marR="0" indent="18288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5pPr>
            <a:lvl6pPr marL="0" marR="0" indent="22860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6pPr>
            <a:lvl7pPr marL="0" marR="0" indent="2743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7pPr>
            <a:lvl8pPr marL="0" marR="0" indent="32004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8pPr>
            <a:lvl9pPr marL="0" marR="0" indent="36576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>
                <a:solidFill>
                  <a:srgbClr val="FFFFFF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pPr>
            <a:r>
              <a:rPr kumimoji="0" lang="en-US" sz="360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sym typeface="Bebas Neue Bold"/>
              </a:rPr>
              <a:t>Study Management Team</a:t>
            </a:r>
            <a:endParaRPr kumimoji="0" sz="360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sym typeface="Bebas Neue Bold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3790A7A-2C7D-4B9F-936F-701BB59D15A9}"/>
              </a:ext>
            </a:extLst>
          </p:cNvPr>
          <p:cNvGrpSpPr/>
          <p:nvPr/>
        </p:nvGrpSpPr>
        <p:grpSpPr>
          <a:xfrm>
            <a:off x="8573210" y="1346286"/>
            <a:ext cx="3037766" cy="4267200"/>
            <a:chOff x="8752773" y="822537"/>
            <a:chExt cx="3428993" cy="5044863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FB29FA6-C6A7-4A49-911B-015E0A2B1F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grayscl/>
              <a:lum bright="-20000" contrast="40000"/>
            </a:blip>
            <a:srcRect l="12922" t="11949" r="35011" b="14489"/>
            <a:stretch/>
          </p:blipFill>
          <p:spPr>
            <a:xfrm>
              <a:off x="8752773" y="822537"/>
              <a:ext cx="3428993" cy="504486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FEE31A-D92A-40D7-AACA-BBB6AA34CA86}"/>
                </a:ext>
              </a:extLst>
            </p:cNvPr>
            <p:cNvSpPr/>
            <p:nvPr/>
          </p:nvSpPr>
          <p:spPr>
            <a:xfrm>
              <a:off x="9049297" y="3823190"/>
              <a:ext cx="1313895" cy="1500326"/>
            </a:xfrm>
            <a:custGeom>
              <a:avLst/>
              <a:gdLst>
                <a:gd name="connsiteX0" fmla="*/ 355107 w 1313895"/>
                <a:gd name="connsiteY0" fmla="*/ 0 h 1500326"/>
                <a:gd name="connsiteX1" fmla="*/ 1313895 w 1313895"/>
                <a:gd name="connsiteY1" fmla="*/ 0 h 1500326"/>
                <a:gd name="connsiteX2" fmla="*/ 1269507 w 1313895"/>
                <a:gd name="connsiteY2" fmla="*/ 1313895 h 1500326"/>
                <a:gd name="connsiteX3" fmla="*/ 914400 w 1313895"/>
                <a:gd name="connsiteY3" fmla="*/ 1305017 h 1500326"/>
                <a:gd name="connsiteX4" fmla="*/ 896645 w 1313895"/>
                <a:gd name="connsiteY4" fmla="*/ 1500326 h 1500326"/>
                <a:gd name="connsiteX5" fmla="*/ 719091 w 1313895"/>
                <a:gd name="connsiteY5" fmla="*/ 1491448 h 1500326"/>
                <a:gd name="connsiteX6" fmla="*/ 621437 w 1313895"/>
                <a:gd name="connsiteY6" fmla="*/ 1384916 h 1500326"/>
                <a:gd name="connsiteX7" fmla="*/ 532660 w 1313895"/>
                <a:gd name="connsiteY7" fmla="*/ 1145219 h 1500326"/>
                <a:gd name="connsiteX8" fmla="*/ 408373 w 1313895"/>
                <a:gd name="connsiteY8" fmla="*/ 905522 h 1500326"/>
                <a:gd name="connsiteX9" fmla="*/ 301841 w 1313895"/>
                <a:gd name="connsiteY9" fmla="*/ 790112 h 1500326"/>
                <a:gd name="connsiteX10" fmla="*/ 319596 w 1313895"/>
                <a:gd name="connsiteY10" fmla="*/ 683580 h 1500326"/>
                <a:gd name="connsiteX11" fmla="*/ 221942 w 1313895"/>
                <a:gd name="connsiteY11" fmla="*/ 612559 h 1500326"/>
                <a:gd name="connsiteX12" fmla="*/ 79899 w 1313895"/>
                <a:gd name="connsiteY12" fmla="*/ 417250 h 1500326"/>
                <a:gd name="connsiteX13" fmla="*/ 0 w 1313895"/>
                <a:gd name="connsiteY13" fmla="*/ 248574 h 1500326"/>
                <a:gd name="connsiteX14" fmla="*/ 26633 w 1313895"/>
                <a:gd name="connsiteY14" fmla="*/ 230819 h 1500326"/>
                <a:gd name="connsiteX15" fmla="*/ 79899 w 1313895"/>
                <a:gd name="connsiteY15" fmla="*/ 275207 h 1500326"/>
                <a:gd name="connsiteX16" fmla="*/ 115410 w 1313895"/>
                <a:gd name="connsiteY16" fmla="*/ 372862 h 1500326"/>
                <a:gd name="connsiteX17" fmla="*/ 204186 w 1313895"/>
                <a:gd name="connsiteY17" fmla="*/ 443883 h 1500326"/>
                <a:gd name="connsiteX18" fmla="*/ 284085 w 1313895"/>
                <a:gd name="connsiteY18" fmla="*/ 506027 h 1500326"/>
                <a:gd name="connsiteX19" fmla="*/ 363984 w 1313895"/>
                <a:gd name="connsiteY19" fmla="*/ 630314 h 1500326"/>
                <a:gd name="connsiteX20" fmla="*/ 328474 w 1313895"/>
                <a:gd name="connsiteY20" fmla="*/ 470516 h 1500326"/>
                <a:gd name="connsiteX21" fmla="*/ 177553 w 1313895"/>
                <a:gd name="connsiteY21" fmla="*/ 381740 h 1500326"/>
                <a:gd name="connsiteX22" fmla="*/ 106532 w 1313895"/>
                <a:gd name="connsiteY22" fmla="*/ 301841 h 1500326"/>
                <a:gd name="connsiteX23" fmla="*/ 106532 w 1313895"/>
                <a:gd name="connsiteY23" fmla="*/ 301841 h 1500326"/>
                <a:gd name="connsiteX24" fmla="*/ 239697 w 1313895"/>
                <a:gd name="connsiteY24" fmla="*/ 292963 h 1500326"/>
                <a:gd name="connsiteX25" fmla="*/ 355107 w 1313895"/>
                <a:gd name="connsiteY25" fmla="*/ 319596 h 1500326"/>
                <a:gd name="connsiteX26" fmla="*/ 355107 w 1313895"/>
                <a:gd name="connsiteY26" fmla="*/ 284085 h 1500326"/>
                <a:gd name="connsiteX27" fmla="*/ 257452 w 1313895"/>
                <a:gd name="connsiteY27" fmla="*/ 230819 h 1500326"/>
                <a:gd name="connsiteX28" fmla="*/ 204186 w 1313895"/>
                <a:gd name="connsiteY28" fmla="*/ 204186 h 1500326"/>
                <a:gd name="connsiteX29" fmla="*/ 275208 w 1313895"/>
                <a:gd name="connsiteY29" fmla="*/ 124287 h 1500326"/>
                <a:gd name="connsiteX30" fmla="*/ 355107 w 1313895"/>
                <a:gd name="connsiteY30" fmla="*/ 0 h 1500326"/>
                <a:gd name="connsiteX0" fmla="*/ 355107 w 1313895"/>
                <a:gd name="connsiteY0" fmla="*/ 0 h 1500326"/>
                <a:gd name="connsiteX1" fmla="*/ 1313895 w 1313895"/>
                <a:gd name="connsiteY1" fmla="*/ 0 h 1500326"/>
                <a:gd name="connsiteX2" fmla="*/ 1269507 w 1313895"/>
                <a:gd name="connsiteY2" fmla="*/ 1313895 h 1500326"/>
                <a:gd name="connsiteX3" fmla="*/ 914400 w 1313895"/>
                <a:gd name="connsiteY3" fmla="*/ 1305017 h 1500326"/>
                <a:gd name="connsiteX4" fmla="*/ 896645 w 1313895"/>
                <a:gd name="connsiteY4" fmla="*/ 1500326 h 1500326"/>
                <a:gd name="connsiteX5" fmla="*/ 719091 w 1313895"/>
                <a:gd name="connsiteY5" fmla="*/ 1491448 h 1500326"/>
                <a:gd name="connsiteX6" fmla="*/ 621437 w 1313895"/>
                <a:gd name="connsiteY6" fmla="*/ 1384916 h 1500326"/>
                <a:gd name="connsiteX7" fmla="*/ 497150 w 1313895"/>
                <a:gd name="connsiteY7" fmla="*/ 1118586 h 1500326"/>
                <a:gd name="connsiteX8" fmla="*/ 408373 w 1313895"/>
                <a:gd name="connsiteY8" fmla="*/ 905522 h 1500326"/>
                <a:gd name="connsiteX9" fmla="*/ 301841 w 1313895"/>
                <a:gd name="connsiteY9" fmla="*/ 790112 h 1500326"/>
                <a:gd name="connsiteX10" fmla="*/ 319596 w 1313895"/>
                <a:gd name="connsiteY10" fmla="*/ 683580 h 1500326"/>
                <a:gd name="connsiteX11" fmla="*/ 221942 w 1313895"/>
                <a:gd name="connsiteY11" fmla="*/ 612559 h 1500326"/>
                <a:gd name="connsiteX12" fmla="*/ 79899 w 1313895"/>
                <a:gd name="connsiteY12" fmla="*/ 417250 h 1500326"/>
                <a:gd name="connsiteX13" fmla="*/ 0 w 1313895"/>
                <a:gd name="connsiteY13" fmla="*/ 248574 h 1500326"/>
                <a:gd name="connsiteX14" fmla="*/ 26633 w 1313895"/>
                <a:gd name="connsiteY14" fmla="*/ 230819 h 1500326"/>
                <a:gd name="connsiteX15" fmla="*/ 79899 w 1313895"/>
                <a:gd name="connsiteY15" fmla="*/ 275207 h 1500326"/>
                <a:gd name="connsiteX16" fmla="*/ 115410 w 1313895"/>
                <a:gd name="connsiteY16" fmla="*/ 372862 h 1500326"/>
                <a:gd name="connsiteX17" fmla="*/ 204186 w 1313895"/>
                <a:gd name="connsiteY17" fmla="*/ 443883 h 1500326"/>
                <a:gd name="connsiteX18" fmla="*/ 284085 w 1313895"/>
                <a:gd name="connsiteY18" fmla="*/ 506027 h 1500326"/>
                <a:gd name="connsiteX19" fmla="*/ 363984 w 1313895"/>
                <a:gd name="connsiteY19" fmla="*/ 630314 h 1500326"/>
                <a:gd name="connsiteX20" fmla="*/ 328474 w 1313895"/>
                <a:gd name="connsiteY20" fmla="*/ 470516 h 1500326"/>
                <a:gd name="connsiteX21" fmla="*/ 177553 w 1313895"/>
                <a:gd name="connsiteY21" fmla="*/ 381740 h 1500326"/>
                <a:gd name="connsiteX22" fmla="*/ 106532 w 1313895"/>
                <a:gd name="connsiteY22" fmla="*/ 301841 h 1500326"/>
                <a:gd name="connsiteX23" fmla="*/ 106532 w 1313895"/>
                <a:gd name="connsiteY23" fmla="*/ 301841 h 1500326"/>
                <a:gd name="connsiteX24" fmla="*/ 239697 w 1313895"/>
                <a:gd name="connsiteY24" fmla="*/ 292963 h 1500326"/>
                <a:gd name="connsiteX25" fmla="*/ 355107 w 1313895"/>
                <a:gd name="connsiteY25" fmla="*/ 319596 h 1500326"/>
                <a:gd name="connsiteX26" fmla="*/ 355107 w 1313895"/>
                <a:gd name="connsiteY26" fmla="*/ 284085 h 1500326"/>
                <a:gd name="connsiteX27" fmla="*/ 257452 w 1313895"/>
                <a:gd name="connsiteY27" fmla="*/ 230819 h 1500326"/>
                <a:gd name="connsiteX28" fmla="*/ 204186 w 1313895"/>
                <a:gd name="connsiteY28" fmla="*/ 204186 h 1500326"/>
                <a:gd name="connsiteX29" fmla="*/ 275208 w 1313895"/>
                <a:gd name="connsiteY29" fmla="*/ 124287 h 1500326"/>
                <a:gd name="connsiteX30" fmla="*/ 355107 w 1313895"/>
                <a:gd name="connsiteY30" fmla="*/ 0 h 1500326"/>
                <a:gd name="connsiteX0" fmla="*/ 355107 w 1313895"/>
                <a:gd name="connsiteY0" fmla="*/ 0 h 1500326"/>
                <a:gd name="connsiteX1" fmla="*/ 1313895 w 1313895"/>
                <a:gd name="connsiteY1" fmla="*/ 0 h 1500326"/>
                <a:gd name="connsiteX2" fmla="*/ 1269507 w 1313895"/>
                <a:gd name="connsiteY2" fmla="*/ 1313895 h 1500326"/>
                <a:gd name="connsiteX3" fmla="*/ 914400 w 1313895"/>
                <a:gd name="connsiteY3" fmla="*/ 1305017 h 1500326"/>
                <a:gd name="connsiteX4" fmla="*/ 896645 w 1313895"/>
                <a:gd name="connsiteY4" fmla="*/ 1500326 h 1500326"/>
                <a:gd name="connsiteX5" fmla="*/ 719091 w 1313895"/>
                <a:gd name="connsiteY5" fmla="*/ 1491448 h 1500326"/>
                <a:gd name="connsiteX6" fmla="*/ 621437 w 1313895"/>
                <a:gd name="connsiteY6" fmla="*/ 1384916 h 1500326"/>
                <a:gd name="connsiteX7" fmla="*/ 497150 w 1313895"/>
                <a:gd name="connsiteY7" fmla="*/ 1118586 h 1500326"/>
                <a:gd name="connsiteX8" fmla="*/ 408373 w 1313895"/>
                <a:gd name="connsiteY8" fmla="*/ 905522 h 1500326"/>
                <a:gd name="connsiteX9" fmla="*/ 301841 w 1313895"/>
                <a:gd name="connsiteY9" fmla="*/ 790112 h 1500326"/>
                <a:gd name="connsiteX10" fmla="*/ 284086 w 1313895"/>
                <a:gd name="connsiteY10" fmla="*/ 683580 h 1500326"/>
                <a:gd name="connsiteX11" fmla="*/ 221942 w 1313895"/>
                <a:gd name="connsiteY11" fmla="*/ 612559 h 1500326"/>
                <a:gd name="connsiteX12" fmla="*/ 79899 w 1313895"/>
                <a:gd name="connsiteY12" fmla="*/ 417250 h 1500326"/>
                <a:gd name="connsiteX13" fmla="*/ 0 w 1313895"/>
                <a:gd name="connsiteY13" fmla="*/ 248574 h 1500326"/>
                <a:gd name="connsiteX14" fmla="*/ 26633 w 1313895"/>
                <a:gd name="connsiteY14" fmla="*/ 230819 h 1500326"/>
                <a:gd name="connsiteX15" fmla="*/ 79899 w 1313895"/>
                <a:gd name="connsiteY15" fmla="*/ 275207 h 1500326"/>
                <a:gd name="connsiteX16" fmla="*/ 115410 w 1313895"/>
                <a:gd name="connsiteY16" fmla="*/ 372862 h 1500326"/>
                <a:gd name="connsiteX17" fmla="*/ 204186 w 1313895"/>
                <a:gd name="connsiteY17" fmla="*/ 443883 h 1500326"/>
                <a:gd name="connsiteX18" fmla="*/ 284085 w 1313895"/>
                <a:gd name="connsiteY18" fmla="*/ 506027 h 1500326"/>
                <a:gd name="connsiteX19" fmla="*/ 363984 w 1313895"/>
                <a:gd name="connsiteY19" fmla="*/ 630314 h 1500326"/>
                <a:gd name="connsiteX20" fmla="*/ 328474 w 1313895"/>
                <a:gd name="connsiteY20" fmla="*/ 470516 h 1500326"/>
                <a:gd name="connsiteX21" fmla="*/ 177553 w 1313895"/>
                <a:gd name="connsiteY21" fmla="*/ 381740 h 1500326"/>
                <a:gd name="connsiteX22" fmla="*/ 106532 w 1313895"/>
                <a:gd name="connsiteY22" fmla="*/ 301841 h 1500326"/>
                <a:gd name="connsiteX23" fmla="*/ 106532 w 1313895"/>
                <a:gd name="connsiteY23" fmla="*/ 301841 h 1500326"/>
                <a:gd name="connsiteX24" fmla="*/ 239697 w 1313895"/>
                <a:gd name="connsiteY24" fmla="*/ 292963 h 1500326"/>
                <a:gd name="connsiteX25" fmla="*/ 355107 w 1313895"/>
                <a:gd name="connsiteY25" fmla="*/ 319596 h 1500326"/>
                <a:gd name="connsiteX26" fmla="*/ 355107 w 1313895"/>
                <a:gd name="connsiteY26" fmla="*/ 284085 h 1500326"/>
                <a:gd name="connsiteX27" fmla="*/ 257452 w 1313895"/>
                <a:gd name="connsiteY27" fmla="*/ 230819 h 1500326"/>
                <a:gd name="connsiteX28" fmla="*/ 204186 w 1313895"/>
                <a:gd name="connsiteY28" fmla="*/ 204186 h 1500326"/>
                <a:gd name="connsiteX29" fmla="*/ 275208 w 1313895"/>
                <a:gd name="connsiteY29" fmla="*/ 124287 h 1500326"/>
                <a:gd name="connsiteX30" fmla="*/ 355107 w 1313895"/>
                <a:gd name="connsiteY30" fmla="*/ 0 h 1500326"/>
                <a:gd name="connsiteX0" fmla="*/ 355107 w 1313895"/>
                <a:gd name="connsiteY0" fmla="*/ 0 h 1500326"/>
                <a:gd name="connsiteX1" fmla="*/ 1313895 w 1313895"/>
                <a:gd name="connsiteY1" fmla="*/ 0 h 1500326"/>
                <a:gd name="connsiteX2" fmla="*/ 1269507 w 1313895"/>
                <a:gd name="connsiteY2" fmla="*/ 1313895 h 1500326"/>
                <a:gd name="connsiteX3" fmla="*/ 914400 w 1313895"/>
                <a:gd name="connsiteY3" fmla="*/ 1305017 h 1500326"/>
                <a:gd name="connsiteX4" fmla="*/ 896645 w 1313895"/>
                <a:gd name="connsiteY4" fmla="*/ 1500326 h 1500326"/>
                <a:gd name="connsiteX5" fmla="*/ 719091 w 1313895"/>
                <a:gd name="connsiteY5" fmla="*/ 1491448 h 1500326"/>
                <a:gd name="connsiteX6" fmla="*/ 621437 w 1313895"/>
                <a:gd name="connsiteY6" fmla="*/ 1384916 h 1500326"/>
                <a:gd name="connsiteX7" fmla="*/ 497150 w 1313895"/>
                <a:gd name="connsiteY7" fmla="*/ 1118586 h 1500326"/>
                <a:gd name="connsiteX8" fmla="*/ 408373 w 1313895"/>
                <a:gd name="connsiteY8" fmla="*/ 905522 h 1500326"/>
                <a:gd name="connsiteX9" fmla="*/ 301841 w 1313895"/>
                <a:gd name="connsiteY9" fmla="*/ 790112 h 1500326"/>
                <a:gd name="connsiteX10" fmla="*/ 284086 w 1313895"/>
                <a:gd name="connsiteY10" fmla="*/ 683580 h 1500326"/>
                <a:gd name="connsiteX11" fmla="*/ 186431 w 1313895"/>
                <a:gd name="connsiteY11" fmla="*/ 594804 h 1500326"/>
                <a:gd name="connsiteX12" fmla="*/ 79899 w 1313895"/>
                <a:gd name="connsiteY12" fmla="*/ 417250 h 1500326"/>
                <a:gd name="connsiteX13" fmla="*/ 0 w 1313895"/>
                <a:gd name="connsiteY13" fmla="*/ 248574 h 1500326"/>
                <a:gd name="connsiteX14" fmla="*/ 26633 w 1313895"/>
                <a:gd name="connsiteY14" fmla="*/ 230819 h 1500326"/>
                <a:gd name="connsiteX15" fmla="*/ 79899 w 1313895"/>
                <a:gd name="connsiteY15" fmla="*/ 275207 h 1500326"/>
                <a:gd name="connsiteX16" fmla="*/ 115410 w 1313895"/>
                <a:gd name="connsiteY16" fmla="*/ 372862 h 1500326"/>
                <a:gd name="connsiteX17" fmla="*/ 204186 w 1313895"/>
                <a:gd name="connsiteY17" fmla="*/ 443883 h 1500326"/>
                <a:gd name="connsiteX18" fmla="*/ 284085 w 1313895"/>
                <a:gd name="connsiteY18" fmla="*/ 506027 h 1500326"/>
                <a:gd name="connsiteX19" fmla="*/ 363984 w 1313895"/>
                <a:gd name="connsiteY19" fmla="*/ 630314 h 1500326"/>
                <a:gd name="connsiteX20" fmla="*/ 328474 w 1313895"/>
                <a:gd name="connsiteY20" fmla="*/ 470516 h 1500326"/>
                <a:gd name="connsiteX21" fmla="*/ 177553 w 1313895"/>
                <a:gd name="connsiteY21" fmla="*/ 381740 h 1500326"/>
                <a:gd name="connsiteX22" fmla="*/ 106532 w 1313895"/>
                <a:gd name="connsiteY22" fmla="*/ 301841 h 1500326"/>
                <a:gd name="connsiteX23" fmla="*/ 106532 w 1313895"/>
                <a:gd name="connsiteY23" fmla="*/ 301841 h 1500326"/>
                <a:gd name="connsiteX24" fmla="*/ 239697 w 1313895"/>
                <a:gd name="connsiteY24" fmla="*/ 292963 h 1500326"/>
                <a:gd name="connsiteX25" fmla="*/ 355107 w 1313895"/>
                <a:gd name="connsiteY25" fmla="*/ 319596 h 1500326"/>
                <a:gd name="connsiteX26" fmla="*/ 355107 w 1313895"/>
                <a:gd name="connsiteY26" fmla="*/ 284085 h 1500326"/>
                <a:gd name="connsiteX27" fmla="*/ 257452 w 1313895"/>
                <a:gd name="connsiteY27" fmla="*/ 230819 h 1500326"/>
                <a:gd name="connsiteX28" fmla="*/ 204186 w 1313895"/>
                <a:gd name="connsiteY28" fmla="*/ 204186 h 1500326"/>
                <a:gd name="connsiteX29" fmla="*/ 275208 w 1313895"/>
                <a:gd name="connsiteY29" fmla="*/ 124287 h 1500326"/>
                <a:gd name="connsiteX30" fmla="*/ 355107 w 1313895"/>
                <a:gd name="connsiteY30" fmla="*/ 0 h 1500326"/>
                <a:gd name="connsiteX0" fmla="*/ 355107 w 1313895"/>
                <a:gd name="connsiteY0" fmla="*/ 0 h 1500326"/>
                <a:gd name="connsiteX1" fmla="*/ 1313895 w 1313895"/>
                <a:gd name="connsiteY1" fmla="*/ 0 h 1500326"/>
                <a:gd name="connsiteX2" fmla="*/ 1269507 w 1313895"/>
                <a:gd name="connsiteY2" fmla="*/ 1313895 h 1500326"/>
                <a:gd name="connsiteX3" fmla="*/ 914400 w 1313895"/>
                <a:gd name="connsiteY3" fmla="*/ 1305017 h 1500326"/>
                <a:gd name="connsiteX4" fmla="*/ 896645 w 1313895"/>
                <a:gd name="connsiteY4" fmla="*/ 1500326 h 1500326"/>
                <a:gd name="connsiteX5" fmla="*/ 719091 w 1313895"/>
                <a:gd name="connsiteY5" fmla="*/ 1491448 h 1500326"/>
                <a:gd name="connsiteX6" fmla="*/ 621437 w 1313895"/>
                <a:gd name="connsiteY6" fmla="*/ 1384916 h 1500326"/>
                <a:gd name="connsiteX7" fmla="*/ 497150 w 1313895"/>
                <a:gd name="connsiteY7" fmla="*/ 1118586 h 1500326"/>
                <a:gd name="connsiteX8" fmla="*/ 408373 w 1313895"/>
                <a:gd name="connsiteY8" fmla="*/ 905522 h 1500326"/>
                <a:gd name="connsiteX9" fmla="*/ 301841 w 1313895"/>
                <a:gd name="connsiteY9" fmla="*/ 790112 h 1500326"/>
                <a:gd name="connsiteX10" fmla="*/ 284086 w 1313895"/>
                <a:gd name="connsiteY10" fmla="*/ 683580 h 1500326"/>
                <a:gd name="connsiteX11" fmla="*/ 186431 w 1313895"/>
                <a:gd name="connsiteY11" fmla="*/ 594804 h 1500326"/>
                <a:gd name="connsiteX12" fmla="*/ 79899 w 1313895"/>
                <a:gd name="connsiteY12" fmla="*/ 417250 h 1500326"/>
                <a:gd name="connsiteX13" fmla="*/ 0 w 1313895"/>
                <a:gd name="connsiteY13" fmla="*/ 248574 h 1500326"/>
                <a:gd name="connsiteX14" fmla="*/ 26633 w 1313895"/>
                <a:gd name="connsiteY14" fmla="*/ 230819 h 1500326"/>
                <a:gd name="connsiteX15" fmla="*/ 79899 w 1313895"/>
                <a:gd name="connsiteY15" fmla="*/ 275207 h 1500326"/>
                <a:gd name="connsiteX16" fmla="*/ 115410 w 1313895"/>
                <a:gd name="connsiteY16" fmla="*/ 372862 h 1500326"/>
                <a:gd name="connsiteX17" fmla="*/ 204186 w 1313895"/>
                <a:gd name="connsiteY17" fmla="*/ 443883 h 1500326"/>
                <a:gd name="connsiteX18" fmla="*/ 284085 w 1313895"/>
                <a:gd name="connsiteY18" fmla="*/ 506027 h 1500326"/>
                <a:gd name="connsiteX19" fmla="*/ 363984 w 1313895"/>
                <a:gd name="connsiteY19" fmla="*/ 630314 h 1500326"/>
                <a:gd name="connsiteX20" fmla="*/ 257452 w 1313895"/>
                <a:gd name="connsiteY20" fmla="*/ 470516 h 1500326"/>
                <a:gd name="connsiteX21" fmla="*/ 177553 w 1313895"/>
                <a:gd name="connsiteY21" fmla="*/ 381740 h 1500326"/>
                <a:gd name="connsiteX22" fmla="*/ 106532 w 1313895"/>
                <a:gd name="connsiteY22" fmla="*/ 301841 h 1500326"/>
                <a:gd name="connsiteX23" fmla="*/ 106532 w 1313895"/>
                <a:gd name="connsiteY23" fmla="*/ 301841 h 1500326"/>
                <a:gd name="connsiteX24" fmla="*/ 239697 w 1313895"/>
                <a:gd name="connsiteY24" fmla="*/ 292963 h 1500326"/>
                <a:gd name="connsiteX25" fmla="*/ 355107 w 1313895"/>
                <a:gd name="connsiteY25" fmla="*/ 319596 h 1500326"/>
                <a:gd name="connsiteX26" fmla="*/ 355107 w 1313895"/>
                <a:gd name="connsiteY26" fmla="*/ 284085 h 1500326"/>
                <a:gd name="connsiteX27" fmla="*/ 257452 w 1313895"/>
                <a:gd name="connsiteY27" fmla="*/ 230819 h 1500326"/>
                <a:gd name="connsiteX28" fmla="*/ 204186 w 1313895"/>
                <a:gd name="connsiteY28" fmla="*/ 204186 h 1500326"/>
                <a:gd name="connsiteX29" fmla="*/ 275208 w 1313895"/>
                <a:gd name="connsiteY29" fmla="*/ 124287 h 1500326"/>
                <a:gd name="connsiteX30" fmla="*/ 355107 w 1313895"/>
                <a:gd name="connsiteY30" fmla="*/ 0 h 1500326"/>
                <a:gd name="connsiteX0" fmla="*/ 355107 w 1313895"/>
                <a:gd name="connsiteY0" fmla="*/ 0 h 1500326"/>
                <a:gd name="connsiteX1" fmla="*/ 1313895 w 1313895"/>
                <a:gd name="connsiteY1" fmla="*/ 0 h 1500326"/>
                <a:gd name="connsiteX2" fmla="*/ 1269507 w 1313895"/>
                <a:gd name="connsiteY2" fmla="*/ 1313895 h 1500326"/>
                <a:gd name="connsiteX3" fmla="*/ 914400 w 1313895"/>
                <a:gd name="connsiteY3" fmla="*/ 1305017 h 1500326"/>
                <a:gd name="connsiteX4" fmla="*/ 896645 w 1313895"/>
                <a:gd name="connsiteY4" fmla="*/ 1500326 h 1500326"/>
                <a:gd name="connsiteX5" fmla="*/ 719091 w 1313895"/>
                <a:gd name="connsiteY5" fmla="*/ 1491448 h 1500326"/>
                <a:gd name="connsiteX6" fmla="*/ 621437 w 1313895"/>
                <a:gd name="connsiteY6" fmla="*/ 1384916 h 1500326"/>
                <a:gd name="connsiteX7" fmla="*/ 497150 w 1313895"/>
                <a:gd name="connsiteY7" fmla="*/ 1118586 h 1500326"/>
                <a:gd name="connsiteX8" fmla="*/ 408373 w 1313895"/>
                <a:gd name="connsiteY8" fmla="*/ 905522 h 1500326"/>
                <a:gd name="connsiteX9" fmla="*/ 301841 w 1313895"/>
                <a:gd name="connsiteY9" fmla="*/ 790112 h 1500326"/>
                <a:gd name="connsiteX10" fmla="*/ 284086 w 1313895"/>
                <a:gd name="connsiteY10" fmla="*/ 683580 h 1500326"/>
                <a:gd name="connsiteX11" fmla="*/ 186431 w 1313895"/>
                <a:gd name="connsiteY11" fmla="*/ 594804 h 1500326"/>
                <a:gd name="connsiteX12" fmla="*/ 79899 w 1313895"/>
                <a:gd name="connsiteY12" fmla="*/ 417250 h 1500326"/>
                <a:gd name="connsiteX13" fmla="*/ 0 w 1313895"/>
                <a:gd name="connsiteY13" fmla="*/ 248574 h 1500326"/>
                <a:gd name="connsiteX14" fmla="*/ 26633 w 1313895"/>
                <a:gd name="connsiteY14" fmla="*/ 230819 h 1500326"/>
                <a:gd name="connsiteX15" fmla="*/ 79899 w 1313895"/>
                <a:gd name="connsiteY15" fmla="*/ 275207 h 1500326"/>
                <a:gd name="connsiteX16" fmla="*/ 115410 w 1313895"/>
                <a:gd name="connsiteY16" fmla="*/ 372862 h 1500326"/>
                <a:gd name="connsiteX17" fmla="*/ 204186 w 1313895"/>
                <a:gd name="connsiteY17" fmla="*/ 443883 h 1500326"/>
                <a:gd name="connsiteX18" fmla="*/ 284085 w 1313895"/>
                <a:gd name="connsiteY18" fmla="*/ 506027 h 1500326"/>
                <a:gd name="connsiteX19" fmla="*/ 363984 w 1313895"/>
                <a:gd name="connsiteY19" fmla="*/ 630314 h 1500326"/>
                <a:gd name="connsiteX20" fmla="*/ 257452 w 1313895"/>
                <a:gd name="connsiteY20" fmla="*/ 470516 h 1500326"/>
                <a:gd name="connsiteX21" fmla="*/ 177553 w 1313895"/>
                <a:gd name="connsiteY21" fmla="*/ 381740 h 1500326"/>
                <a:gd name="connsiteX22" fmla="*/ 106532 w 1313895"/>
                <a:gd name="connsiteY22" fmla="*/ 301841 h 1500326"/>
                <a:gd name="connsiteX23" fmla="*/ 106532 w 1313895"/>
                <a:gd name="connsiteY23" fmla="*/ 301841 h 1500326"/>
                <a:gd name="connsiteX24" fmla="*/ 150920 w 1313895"/>
                <a:gd name="connsiteY24" fmla="*/ 230819 h 1500326"/>
                <a:gd name="connsiteX25" fmla="*/ 355107 w 1313895"/>
                <a:gd name="connsiteY25" fmla="*/ 319596 h 1500326"/>
                <a:gd name="connsiteX26" fmla="*/ 355107 w 1313895"/>
                <a:gd name="connsiteY26" fmla="*/ 284085 h 1500326"/>
                <a:gd name="connsiteX27" fmla="*/ 257452 w 1313895"/>
                <a:gd name="connsiteY27" fmla="*/ 230819 h 1500326"/>
                <a:gd name="connsiteX28" fmla="*/ 204186 w 1313895"/>
                <a:gd name="connsiteY28" fmla="*/ 204186 h 1500326"/>
                <a:gd name="connsiteX29" fmla="*/ 275208 w 1313895"/>
                <a:gd name="connsiteY29" fmla="*/ 124287 h 1500326"/>
                <a:gd name="connsiteX30" fmla="*/ 355107 w 1313895"/>
                <a:gd name="connsiteY30" fmla="*/ 0 h 150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313895" h="1500326">
                  <a:moveTo>
                    <a:pt x="355107" y="0"/>
                  </a:moveTo>
                  <a:lnTo>
                    <a:pt x="1313895" y="0"/>
                  </a:lnTo>
                  <a:lnTo>
                    <a:pt x="1269507" y="1313895"/>
                  </a:lnTo>
                  <a:lnTo>
                    <a:pt x="914400" y="1305017"/>
                  </a:lnTo>
                  <a:lnTo>
                    <a:pt x="896645" y="1500326"/>
                  </a:lnTo>
                  <a:lnTo>
                    <a:pt x="719091" y="1491448"/>
                  </a:lnTo>
                  <a:lnTo>
                    <a:pt x="621437" y="1384916"/>
                  </a:lnTo>
                  <a:lnTo>
                    <a:pt x="497150" y="1118586"/>
                  </a:lnTo>
                  <a:lnTo>
                    <a:pt x="408373" y="905522"/>
                  </a:lnTo>
                  <a:lnTo>
                    <a:pt x="301841" y="790112"/>
                  </a:lnTo>
                  <a:lnTo>
                    <a:pt x="284086" y="683580"/>
                  </a:lnTo>
                  <a:lnTo>
                    <a:pt x="186431" y="594804"/>
                  </a:lnTo>
                  <a:lnTo>
                    <a:pt x="79899" y="417250"/>
                  </a:lnTo>
                  <a:lnTo>
                    <a:pt x="0" y="248574"/>
                  </a:lnTo>
                  <a:lnTo>
                    <a:pt x="26633" y="230819"/>
                  </a:lnTo>
                  <a:lnTo>
                    <a:pt x="79899" y="275207"/>
                  </a:lnTo>
                  <a:lnTo>
                    <a:pt x="115410" y="372862"/>
                  </a:lnTo>
                  <a:lnTo>
                    <a:pt x="204186" y="443883"/>
                  </a:lnTo>
                  <a:lnTo>
                    <a:pt x="284085" y="506027"/>
                  </a:lnTo>
                  <a:lnTo>
                    <a:pt x="363984" y="630314"/>
                  </a:lnTo>
                  <a:lnTo>
                    <a:pt x="257452" y="470516"/>
                  </a:lnTo>
                  <a:lnTo>
                    <a:pt x="177553" y="381740"/>
                  </a:lnTo>
                  <a:lnTo>
                    <a:pt x="106532" y="301841"/>
                  </a:lnTo>
                  <a:lnTo>
                    <a:pt x="106532" y="301841"/>
                  </a:lnTo>
                  <a:lnTo>
                    <a:pt x="150920" y="230819"/>
                  </a:lnTo>
                  <a:lnTo>
                    <a:pt x="355107" y="319596"/>
                  </a:lnTo>
                  <a:lnTo>
                    <a:pt x="355107" y="284085"/>
                  </a:lnTo>
                  <a:lnTo>
                    <a:pt x="257452" y="230819"/>
                  </a:lnTo>
                  <a:lnTo>
                    <a:pt x="204186" y="204186"/>
                  </a:lnTo>
                  <a:lnTo>
                    <a:pt x="275208" y="124287"/>
                  </a:lnTo>
                  <a:lnTo>
                    <a:pt x="355107" y="0"/>
                  </a:lnTo>
                  <a:close/>
                </a:path>
              </a:pathLst>
            </a:custGeom>
            <a:noFill/>
            <a:ln w="57150" cap="flat">
              <a:solidFill>
                <a:schemeClr val="accent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9D0BF462-1C2E-429D-BDD1-4048983E643A}"/>
                </a:ext>
              </a:extLst>
            </p:cNvPr>
            <p:cNvSpPr/>
            <p:nvPr/>
          </p:nvSpPr>
          <p:spPr>
            <a:xfrm>
              <a:off x="9049297" y="822537"/>
              <a:ext cx="1322773" cy="1340528"/>
            </a:xfrm>
            <a:custGeom>
              <a:avLst/>
              <a:gdLst>
                <a:gd name="connsiteX0" fmla="*/ 150920 w 1322773"/>
                <a:gd name="connsiteY0" fmla="*/ 1305018 h 1340528"/>
                <a:gd name="connsiteX1" fmla="*/ 150920 w 1322773"/>
                <a:gd name="connsiteY1" fmla="*/ 1305018 h 1340528"/>
                <a:gd name="connsiteX2" fmla="*/ 195309 w 1322773"/>
                <a:gd name="connsiteY2" fmla="*/ 1127464 h 1340528"/>
                <a:gd name="connsiteX3" fmla="*/ 221942 w 1322773"/>
                <a:gd name="connsiteY3" fmla="*/ 976544 h 1340528"/>
                <a:gd name="connsiteX4" fmla="*/ 168676 w 1322773"/>
                <a:gd name="connsiteY4" fmla="*/ 843379 h 1340528"/>
                <a:gd name="connsiteX5" fmla="*/ 177553 w 1322773"/>
                <a:gd name="connsiteY5" fmla="*/ 665826 h 1340528"/>
                <a:gd name="connsiteX6" fmla="*/ 133165 w 1322773"/>
                <a:gd name="connsiteY6" fmla="*/ 594804 h 1340528"/>
                <a:gd name="connsiteX7" fmla="*/ 44388 w 1322773"/>
                <a:gd name="connsiteY7" fmla="*/ 577049 h 1340528"/>
                <a:gd name="connsiteX8" fmla="*/ 71021 w 1322773"/>
                <a:gd name="connsiteY8" fmla="*/ 479394 h 1340528"/>
                <a:gd name="connsiteX9" fmla="*/ 88777 w 1322773"/>
                <a:gd name="connsiteY9" fmla="*/ 337352 h 1340528"/>
                <a:gd name="connsiteX10" fmla="*/ 133165 w 1322773"/>
                <a:gd name="connsiteY10" fmla="*/ 310719 h 1340528"/>
                <a:gd name="connsiteX11" fmla="*/ 8878 w 1322773"/>
                <a:gd name="connsiteY11" fmla="*/ 230820 h 1340528"/>
                <a:gd name="connsiteX12" fmla="*/ 44388 w 1322773"/>
                <a:gd name="connsiteY12" fmla="*/ 186431 h 1340528"/>
                <a:gd name="connsiteX13" fmla="*/ 0 w 1322773"/>
                <a:gd name="connsiteY13" fmla="*/ 62144 h 1340528"/>
                <a:gd name="connsiteX14" fmla="*/ 71021 w 1322773"/>
                <a:gd name="connsiteY14" fmla="*/ 53266 h 1340528"/>
                <a:gd name="connsiteX15" fmla="*/ 142043 w 1322773"/>
                <a:gd name="connsiteY15" fmla="*/ 8878 h 1340528"/>
                <a:gd name="connsiteX16" fmla="*/ 310718 w 1322773"/>
                <a:gd name="connsiteY16" fmla="*/ 71022 h 1340528"/>
                <a:gd name="connsiteX17" fmla="*/ 426128 w 1322773"/>
                <a:gd name="connsiteY17" fmla="*/ 0 h 1340528"/>
                <a:gd name="connsiteX18" fmla="*/ 532660 w 1322773"/>
                <a:gd name="connsiteY18" fmla="*/ 8878 h 1340528"/>
                <a:gd name="connsiteX19" fmla="*/ 710214 w 1322773"/>
                <a:gd name="connsiteY19" fmla="*/ 88777 h 1340528"/>
                <a:gd name="connsiteX20" fmla="*/ 852256 w 1322773"/>
                <a:gd name="connsiteY20" fmla="*/ 186431 h 1340528"/>
                <a:gd name="connsiteX21" fmla="*/ 932155 w 1322773"/>
                <a:gd name="connsiteY21" fmla="*/ 328474 h 1340528"/>
                <a:gd name="connsiteX22" fmla="*/ 985421 w 1322773"/>
                <a:gd name="connsiteY22" fmla="*/ 381740 h 1340528"/>
                <a:gd name="connsiteX23" fmla="*/ 1038687 w 1322773"/>
                <a:gd name="connsiteY23" fmla="*/ 452761 h 1340528"/>
                <a:gd name="connsiteX24" fmla="*/ 1118586 w 1322773"/>
                <a:gd name="connsiteY24" fmla="*/ 523783 h 1340528"/>
                <a:gd name="connsiteX25" fmla="*/ 1091953 w 1322773"/>
                <a:gd name="connsiteY25" fmla="*/ 594804 h 1340528"/>
                <a:gd name="connsiteX26" fmla="*/ 1074198 w 1322773"/>
                <a:gd name="connsiteY26" fmla="*/ 648070 h 1340528"/>
                <a:gd name="connsiteX27" fmla="*/ 1020932 w 1322773"/>
                <a:gd name="connsiteY27" fmla="*/ 648070 h 1340528"/>
                <a:gd name="connsiteX28" fmla="*/ 967666 w 1322773"/>
                <a:gd name="connsiteY28" fmla="*/ 719092 h 1340528"/>
                <a:gd name="connsiteX29" fmla="*/ 949911 w 1322773"/>
                <a:gd name="connsiteY29" fmla="*/ 825624 h 1340528"/>
                <a:gd name="connsiteX30" fmla="*/ 923278 w 1322773"/>
                <a:gd name="connsiteY30" fmla="*/ 861134 h 1340528"/>
                <a:gd name="connsiteX31" fmla="*/ 1029810 w 1322773"/>
                <a:gd name="connsiteY31" fmla="*/ 1020932 h 1340528"/>
                <a:gd name="connsiteX32" fmla="*/ 1109709 w 1322773"/>
                <a:gd name="connsiteY32" fmla="*/ 1047565 h 1340528"/>
                <a:gd name="connsiteX33" fmla="*/ 1127464 w 1322773"/>
                <a:gd name="connsiteY33" fmla="*/ 1029810 h 1340528"/>
                <a:gd name="connsiteX34" fmla="*/ 1162975 w 1322773"/>
                <a:gd name="connsiteY34" fmla="*/ 1029810 h 1340528"/>
                <a:gd name="connsiteX35" fmla="*/ 1171852 w 1322773"/>
                <a:gd name="connsiteY35" fmla="*/ 1083076 h 1340528"/>
                <a:gd name="connsiteX36" fmla="*/ 1207363 w 1322773"/>
                <a:gd name="connsiteY36" fmla="*/ 1100831 h 1340528"/>
                <a:gd name="connsiteX37" fmla="*/ 1207363 w 1322773"/>
                <a:gd name="connsiteY37" fmla="*/ 1100831 h 1340528"/>
                <a:gd name="connsiteX38" fmla="*/ 1296140 w 1322773"/>
                <a:gd name="connsiteY38" fmla="*/ 1109709 h 1340528"/>
                <a:gd name="connsiteX39" fmla="*/ 1313895 w 1322773"/>
                <a:gd name="connsiteY39" fmla="*/ 1118587 h 1340528"/>
                <a:gd name="connsiteX40" fmla="*/ 1322773 w 1322773"/>
                <a:gd name="connsiteY40" fmla="*/ 1225119 h 1340528"/>
                <a:gd name="connsiteX41" fmla="*/ 958788 w 1322773"/>
                <a:gd name="connsiteY41" fmla="*/ 1225119 h 1340528"/>
                <a:gd name="connsiteX42" fmla="*/ 949911 w 1322773"/>
                <a:gd name="connsiteY42" fmla="*/ 1340528 h 1340528"/>
                <a:gd name="connsiteX43" fmla="*/ 150920 w 1322773"/>
                <a:gd name="connsiteY43" fmla="*/ 1305018 h 134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1322773" h="1340528">
                  <a:moveTo>
                    <a:pt x="150920" y="1305018"/>
                  </a:moveTo>
                  <a:lnTo>
                    <a:pt x="150920" y="1305018"/>
                  </a:lnTo>
                  <a:lnTo>
                    <a:pt x="195309" y="1127464"/>
                  </a:lnTo>
                  <a:lnTo>
                    <a:pt x="221942" y="976544"/>
                  </a:lnTo>
                  <a:lnTo>
                    <a:pt x="168676" y="843379"/>
                  </a:lnTo>
                  <a:lnTo>
                    <a:pt x="177553" y="665826"/>
                  </a:lnTo>
                  <a:lnTo>
                    <a:pt x="133165" y="594804"/>
                  </a:lnTo>
                  <a:lnTo>
                    <a:pt x="44388" y="577049"/>
                  </a:lnTo>
                  <a:lnTo>
                    <a:pt x="71021" y="479394"/>
                  </a:lnTo>
                  <a:lnTo>
                    <a:pt x="88777" y="337352"/>
                  </a:lnTo>
                  <a:lnTo>
                    <a:pt x="133165" y="310719"/>
                  </a:lnTo>
                  <a:lnTo>
                    <a:pt x="8878" y="230820"/>
                  </a:lnTo>
                  <a:lnTo>
                    <a:pt x="44388" y="186431"/>
                  </a:lnTo>
                  <a:lnTo>
                    <a:pt x="0" y="62144"/>
                  </a:lnTo>
                  <a:lnTo>
                    <a:pt x="71021" y="53266"/>
                  </a:lnTo>
                  <a:lnTo>
                    <a:pt x="142043" y="8878"/>
                  </a:lnTo>
                  <a:lnTo>
                    <a:pt x="310718" y="71022"/>
                  </a:lnTo>
                  <a:lnTo>
                    <a:pt x="426128" y="0"/>
                  </a:lnTo>
                  <a:lnTo>
                    <a:pt x="532660" y="8878"/>
                  </a:lnTo>
                  <a:lnTo>
                    <a:pt x="710214" y="88777"/>
                  </a:lnTo>
                  <a:lnTo>
                    <a:pt x="852256" y="186431"/>
                  </a:lnTo>
                  <a:lnTo>
                    <a:pt x="932155" y="328474"/>
                  </a:lnTo>
                  <a:lnTo>
                    <a:pt x="985421" y="381740"/>
                  </a:lnTo>
                  <a:lnTo>
                    <a:pt x="1038687" y="452761"/>
                  </a:lnTo>
                  <a:lnTo>
                    <a:pt x="1118586" y="523783"/>
                  </a:lnTo>
                  <a:lnTo>
                    <a:pt x="1091953" y="594804"/>
                  </a:lnTo>
                  <a:lnTo>
                    <a:pt x="1074198" y="648070"/>
                  </a:lnTo>
                  <a:lnTo>
                    <a:pt x="1020932" y="648070"/>
                  </a:lnTo>
                  <a:lnTo>
                    <a:pt x="967666" y="719092"/>
                  </a:lnTo>
                  <a:lnTo>
                    <a:pt x="949911" y="825624"/>
                  </a:lnTo>
                  <a:lnTo>
                    <a:pt x="923278" y="861134"/>
                  </a:lnTo>
                  <a:lnTo>
                    <a:pt x="1029810" y="1020932"/>
                  </a:lnTo>
                  <a:lnTo>
                    <a:pt x="1109709" y="1047565"/>
                  </a:lnTo>
                  <a:lnTo>
                    <a:pt x="1127464" y="1029810"/>
                  </a:lnTo>
                  <a:lnTo>
                    <a:pt x="1162975" y="1029810"/>
                  </a:lnTo>
                  <a:lnTo>
                    <a:pt x="1171852" y="1083076"/>
                  </a:lnTo>
                  <a:lnTo>
                    <a:pt x="1207363" y="1100831"/>
                  </a:lnTo>
                  <a:lnTo>
                    <a:pt x="1207363" y="1100831"/>
                  </a:lnTo>
                  <a:lnTo>
                    <a:pt x="1296140" y="1109709"/>
                  </a:lnTo>
                  <a:lnTo>
                    <a:pt x="1313895" y="1118587"/>
                  </a:lnTo>
                  <a:lnTo>
                    <a:pt x="1322773" y="1225119"/>
                  </a:lnTo>
                  <a:lnTo>
                    <a:pt x="958788" y="1225119"/>
                  </a:lnTo>
                  <a:lnTo>
                    <a:pt x="949911" y="1340528"/>
                  </a:lnTo>
                  <a:lnTo>
                    <a:pt x="150920" y="1305018"/>
                  </a:lnTo>
                  <a:close/>
                </a:path>
              </a:pathLst>
            </a:custGeom>
            <a:noFill/>
            <a:ln w="57150" cap="flat">
              <a:solidFill>
                <a:schemeClr val="accent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CFDD3BA-3DC9-4CC3-87C9-0A9257CED774}"/>
                </a:ext>
              </a:extLst>
            </p:cNvPr>
            <p:cNvSpPr/>
            <p:nvPr/>
          </p:nvSpPr>
          <p:spPr>
            <a:xfrm>
              <a:off x="10274422" y="2296231"/>
              <a:ext cx="1837678" cy="1553592"/>
            </a:xfrm>
            <a:custGeom>
              <a:avLst/>
              <a:gdLst>
                <a:gd name="connsiteX0" fmla="*/ 88777 w 1837678"/>
                <a:gd name="connsiteY0" fmla="*/ 1544714 h 1553592"/>
                <a:gd name="connsiteX1" fmla="*/ 115410 w 1837678"/>
                <a:gd name="connsiteY1" fmla="*/ 426128 h 1553592"/>
                <a:gd name="connsiteX2" fmla="*/ 0 w 1837678"/>
                <a:gd name="connsiteY2" fmla="*/ 417250 h 1553592"/>
                <a:gd name="connsiteX3" fmla="*/ 0 w 1837678"/>
                <a:gd name="connsiteY3" fmla="*/ 221941 h 1553592"/>
                <a:gd name="connsiteX4" fmla="*/ 106532 w 1837678"/>
                <a:gd name="connsiteY4" fmla="*/ 230819 h 1553592"/>
                <a:gd name="connsiteX5" fmla="*/ 106532 w 1837678"/>
                <a:gd name="connsiteY5" fmla="*/ 97654 h 1553592"/>
                <a:gd name="connsiteX6" fmla="*/ 159798 w 1837678"/>
                <a:gd name="connsiteY6" fmla="*/ 79899 h 1553592"/>
                <a:gd name="connsiteX7" fmla="*/ 221942 w 1837678"/>
                <a:gd name="connsiteY7" fmla="*/ 106532 h 1553592"/>
                <a:gd name="connsiteX8" fmla="*/ 275208 w 1837678"/>
                <a:gd name="connsiteY8" fmla="*/ 133165 h 1553592"/>
                <a:gd name="connsiteX9" fmla="*/ 292963 w 1837678"/>
                <a:gd name="connsiteY9" fmla="*/ 44388 h 1553592"/>
                <a:gd name="connsiteX10" fmla="*/ 443884 w 1837678"/>
                <a:gd name="connsiteY10" fmla="*/ 44388 h 1553592"/>
                <a:gd name="connsiteX11" fmla="*/ 470517 w 1837678"/>
                <a:gd name="connsiteY11" fmla="*/ 8877 h 1553592"/>
                <a:gd name="connsiteX12" fmla="*/ 585927 w 1837678"/>
                <a:gd name="connsiteY12" fmla="*/ 0 h 1553592"/>
                <a:gd name="connsiteX13" fmla="*/ 594804 w 1837678"/>
                <a:gd name="connsiteY13" fmla="*/ 44388 h 1553592"/>
                <a:gd name="connsiteX14" fmla="*/ 852257 w 1837678"/>
                <a:gd name="connsiteY14" fmla="*/ 44388 h 1553592"/>
                <a:gd name="connsiteX15" fmla="*/ 852257 w 1837678"/>
                <a:gd name="connsiteY15" fmla="*/ 239697 h 1553592"/>
                <a:gd name="connsiteX16" fmla="*/ 1029810 w 1837678"/>
                <a:gd name="connsiteY16" fmla="*/ 239697 h 1553592"/>
                <a:gd name="connsiteX17" fmla="*/ 1091954 w 1837678"/>
                <a:gd name="connsiteY17" fmla="*/ 337351 h 1553592"/>
                <a:gd name="connsiteX18" fmla="*/ 1083076 w 1837678"/>
                <a:gd name="connsiteY18" fmla="*/ 488271 h 1553592"/>
                <a:gd name="connsiteX19" fmla="*/ 1225119 w 1837678"/>
                <a:gd name="connsiteY19" fmla="*/ 479394 h 1553592"/>
                <a:gd name="connsiteX20" fmla="*/ 1233996 w 1837678"/>
                <a:gd name="connsiteY20" fmla="*/ 594803 h 1553592"/>
                <a:gd name="connsiteX21" fmla="*/ 1420427 w 1837678"/>
                <a:gd name="connsiteY21" fmla="*/ 603681 h 1553592"/>
                <a:gd name="connsiteX22" fmla="*/ 1438183 w 1837678"/>
                <a:gd name="connsiteY22" fmla="*/ 630314 h 1553592"/>
                <a:gd name="connsiteX23" fmla="*/ 1402672 w 1837678"/>
                <a:gd name="connsiteY23" fmla="*/ 648069 h 1553592"/>
                <a:gd name="connsiteX24" fmla="*/ 1393794 w 1837678"/>
                <a:gd name="connsiteY24" fmla="*/ 710213 h 1553592"/>
                <a:gd name="connsiteX25" fmla="*/ 1358284 w 1837678"/>
                <a:gd name="connsiteY25" fmla="*/ 745724 h 1553592"/>
                <a:gd name="connsiteX26" fmla="*/ 1305018 w 1837678"/>
                <a:gd name="connsiteY26" fmla="*/ 692458 h 1553592"/>
                <a:gd name="connsiteX27" fmla="*/ 1269507 w 1837678"/>
                <a:gd name="connsiteY27" fmla="*/ 683580 h 1553592"/>
                <a:gd name="connsiteX28" fmla="*/ 1233996 w 1837678"/>
                <a:gd name="connsiteY28" fmla="*/ 665825 h 1553592"/>
                <a:gd name="connsiteX29" fmla="*/ 1216241 w 1837678"/>
                <a:gd name="connsiteY29" fmla="*/ 710213 h 1553592"/>
                <a:gd name="connsiteX30" fmla="*/ 1269507 w 1837678"/>
                <a:gd name="connsiteY30" fmla="*/ 736846 h 1553592"/>
                <a:gd name="connsiteX31" fmla="*/ 1296140 w 1837678"/>
                <a:gd name="connsiteY31" fmla="*/ 790112 h 1553592"/>
                <a:gd name="connsiteX32" fmla="*/ 1340528 w 1837678"/>
                <a:gd name="connsiteY32" fmla="*/ 772357 h 1553592"/>
                <a:gd name="connsiteX33" fmla="*/ 1376039 w 1837678"/>
                <a:gd name="connsiteY33" fmla="*/ 807867 h 1553592"/>
                <a:gd name="connsiteX34" fmla="*/ 1420427 w 1837678"/>
                <a:gd name="connsiteY34" fmla="*/ 852256 h 1553592"/>
                <a:gd name="connsiteX35" fmla="*/ 1438183 w 1837678"/>
                <a:gd name="connsiteY35" fmla="*/ 878889 h 1553592"/>
                <a:gd name="connsiteX36" fmla="*/ 1438183 w 1837678"/>
                <a:gd name="connsiteY36" fmla="*/ 923277 h 1553592"/>
                <a:gd name="connsiteX37" fmla="*/ 1491449 w 1837678"/>
                <a:gd name="connsiteY37" fmla="*/ 958788 h 1553592"/>
                <a:gd name="connsiteX38" fmla="*/ 1491449 w 1837678"/>
                <a:gd name="connsiteY38" fmla="*/ 1038687 h 1553592"/>
                <a:gd name="connsiteX39" fmla="*/ 1526960 w 1837678"/>
                <a:gd name="connsiteY39" fmla="*/ 1091953 h 1553592"/>
                <a:gd name="connsiteX40" fmla="*/ 1580226 w 1837678"/>
                <a:gd name="connsiteY40" fmla="*/ 1118586 h 1553592"/>
                <a:gd name="connsiteX41" fmla="*/ 1651247 w 1837678"/>
                <a:gd name="connsiteY41" fmla="*/ 1127464 h 1553592"/>
                <a:gd name="connsiteX42" fmla="*/ 1677880 w 1837678"/>
                <a:gd name="connsiteY42" fmla="*/ 1162974 h 1553592"/>
                <a:gd name="connsiteX43" fmla="*/ 1731146 w 1837678"/>
                <a:gd name="connsiteY43" fmla="*/ 1260629 h 1553592"/>
                <a:gd name="connsiteX44" fmla="*/ 1748901 w 1837678"/>
                <a:gd name="connsiteY44" fmla="*/ 1296139 h 1553592"/>
                <a:gd name="connsiteX45" fmla="*/ 1731146 w 1837678"/>
                <a:gd name="connsiteY45" fmla="*/ 1340528 h 1553592"/>
                <a:gd name="connsiteX46" fmla="*/ 1731146 w 1837678"/>
                <a:gd name="connsiteY46" fmla="*/ 1340528 h 1553592"/>
                <a:gd name="connsiteX47" fmla="*/ 1811045 w 1837678"/>
                <a:gd name="connsiteY47" fmla="*/ 1402671 h 1553592"/>
                <a:gd name="connsiteX48" fmla="*/ 1793290 w 1837678"/>
                <a:gd name="connsiteY48" fmla="*/ 1455937 h 1553592"/>
                <a:gd name="connsiteX49" fmla="*/ 1819923 w 1837678"/>
                <a:gd name="connsiteY49" fmla="*/ 1491448 h 1553592"/>
                <a:gd name="connsiteX50" fmla="*/ 1837678 w 1837678"/>
                <a:gd name="connsiteY50" fmla="*/ 1509203 h 1553592"/>
                <a:gd name="connsiteX51" fmla="*/ 1828800 w 1837678"/>
                <a:gd name="connsiteY51" fmla="*/ 1553592 h 1553592"/>
                <a:gd name="connsiteX52" fmla="*/ 88777 w 1837678"/>
                <a:gd name="connsiteY52" fmla="*/ 1544714 h 1553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837678" h="1553592">
                  <a:moveTo>
                    <a:pt x="88777" y="1544714"/>
                  </a:moveTo>
                  <a:lnTo>
                    <a:pt x="115410" y="426128"/>
                  </a:lnTo>
                  <a:lnTo>
                    <a:pt x="0" y="417250"/>
                  </a:lnTo>
                  <a:lnTo>
                    <a:pt x="0" y="221941"/>
                  </a:lnTo>
                  <a:lnTo>
                    <a:pt x="106532" y="230819"/>
                  </a:lnTo>
                  <a:lnTo>
                    <a:pt x="106532" y="97654"/>
                  </a:lnTo>
                  <a:lnTo>
                    <a:pt x="159798" y="79899"/>
                  </a:lnTo>
                  <a:lnTo>
                    <a:pt x="221942" y="106532"/>
                  </a:lnTo>
                  <a:lnTo>
                    <a:pt x="275208" y="133165"/>
                  </a:lnTo>
                  <a:lnTo>
                    <a:pt x="292963" y="44388"/>
                  </a:lnTo>
                  <a:lnTo>
                    <a:pt x="443884" y="44388"/>
                  </a:lnTo>
                  <a:lnTo>
                    <a:pt x="470517" y="8877"/>
                  </a:lnTo>
                  <a:lnTo>
                    <a:pt x="585927" y="0"/>
                  </a:lnTo>
                  <a:lnTo>
                    <a:pt x="594804" y="44388"/>
                  </a:lnTo>
                  <a:lnTo>
                    <a:pt x="852257" y="44388"/>
                  </a:lnTo>
                  <a:lnTo>
                    <a:pt x="852257" y="239697"/>
                  </a:lnTo>
                  <a:lnTo>
                    <a:pt x="1029810" y="239697"/>
                  </a:lnTo>
                  <a:lnTo>
                    <a:pt x="1091954" y="337351"/>
                  </a:lnTo>
                  <a:lnTo>
                    <a:pt x="1083076" y="488271"/>
                  </a:lnTo>
                  <a:lnTo>
                    <a:pt x="1225119" y="479394"/>
                  </a:lnTo>
                  <a:lnTo>
                    <a:pt x="1233996" y="594803"/>
                  </a:lnTo>
                  <a:lnTo>
                    <a:pt x="1420427" y="603681"/>
                  </a:lnTo>
                  <a:lnTo>
                    <a:pt x="1438183" y="630314"/>
                  </a:lnTo>
                  <a:lnTo>
                    <a:pt x="1402672" y="648069"/>
                  </a:lnTo>
                  <a:lnTo>
                    <a:pt x="1393794" y="710213"/>
                  </a:lnTo>
                  <a:lnTo>
                    <a:pt x="1358284" y="745724"/>
                  </a:lnTo>
                  <a:lnTo>
                    <a:pt x="1305018" y="692458"/>
                  </a:lnTo>
                  <a:lnTo>
                    <a:pt x="1269507" y="683580"/>
                  </a:lnTo>
                  <a:lnTo>
                    <a:pt x="1233996" y="665825"/>
                  </a:lnTo>
                  <a:lnTo>
                    <a:pt x="1216241" y="710213"/>
                  </a:lnTo>
                  <a:lnTo>
                    <a:pt x="1269507" y="736846"/>
                  </a:lnTo>
                  <a:lnTo>
                    <a:pt x="1296140" y="790112"/>
                  </a:lnTo>
                  <a:lnTo>
                    <a:pt x="1340528" y="772357"/>
                  </a:lnTo>
                  <a:lnTo>
                    <a:pt x="1376039" y="807867"/>
                  </a:lnTo>
                  <a:lnTo>
                    <a:pt x="1420427" y="852256"/>
                  </a:lnTo>
                  <a:lnTo>
                    <a:pt x="1438183" y="878889"/>
                  </a:lnTo>
                  <a:lnTo>
                    <a:pt x="1438183" y="923277"/>
                  </a:lnTo>
                  <a:lnTo>
                    <a:pt x="1491449" y="958788"/>
                  </a:lnTo>
                  <a:lnTo>
                    <a:pt x="1491449" y="1038687"/>
                  </a:lnTo>
                  <a:lnTo>
                    <a:pt x="1526960" y="1091953"/>
                  </a:lnTo>
                  <a:lnTo>
                    <a:pt x="1580226" y="1118586"/>
                  </a:lnTo>
                  <a:lnTo>
                    <a:pt x="1651247" y="1127464"/>
                  </a:lnTo>
                  <a:lnTo>
                    <a:pt x="1677880" y="1162974"/>
                  </a:lnTo>
                  <a:lnTo>
                    <a:pt x="1731146" y="1260629"/>
                  </a:lnTo>
                  <a:lnTo>
                    <a:pt x="1748901" y="1296139"/>
                  </a:lnTo>
                  <a:lnTo>
                    <a:pt x="1731146" y="1340528"/>
                  </a:lnTo>
                  <a:lnTo>
                    <a:pt x="1731146" y="1340528"/>
                  </a:lnTo>
                  <a:lnTo>
                    <a:pt x="1811045" y="1402671"/>
                  </a:lnTo>
                  <a:lnTo>
                    <a:pt x="1793290" y="1455937"/>
                  </a:lnTo>
                  <a:lnTo>
                    <a:pt x="1819923" y="1491448"/>
                  </a:lnTo>
                  <a:lnTo>
                    <a:pt x="1837678" y="1509203"/>
                  </a:lnTo>
                  <a:lnTo>
                    <a:pt x="1828800" y="1553592"/>
                  </a:lnTo>
                  <a:lnTo>
                    <a:pt x="88777" y="1544714"/>
                  </a:lnTo>
                  <a:close/>
                </a:path>
              </a:pathLst>
            </a:custGeom>
            <a:noFill/>
            <a:ln w="57150" cap="flat">
              <a:solidFill>
                <a:schemeClr val="accent2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45719" tIns="45719" rIns="45719" bIns="45719" numCol="1" spcCol="38100" rtlCol="0" anchor="ctr">
              <a:sp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9pPr>
            </a:lstStyle>
            <a:p>
              <a: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Lato Light"/>
                <a:ea typeface="Lato Light"/>
                <a:cs typeface="Lato Light"/>
                <a:sym typeface="Lato Light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8DB26E1-18E3-48D8-AC0A-A18329756F14}"/>
                </a:ext>
              </a:extLst>
            </p:cNvPr>
            <p:cNvSpPr/>
            <p:nvPr/>
          </p:nvSpPr>
          <p:spPr>
            <a:xfrm>
              <a:off x="8827354" y="2056533"/>
              <a:ext cx="1544715" cy="1926455"/>
            </a:xfrm>
            <a:custGeom>
              <a:avLst/>
              <a:gdLst>
                <a:gd name="connsiteX0" fmla="*/ 346229 w 1518082"/>
                <a:gd name="connsiteY0" fmla="*/ 79899 h 1926455"/>
                <a:gd name="connsiteX1" fmla="*/ 1136342 w 1518082"/>
                <a:gd name="connsiteY1" fmla="*/ 88777 h 1926455"/>
                <a:gd name="connsiteX2" fmla="*/ 1154097 w 1518082"/>
                <a:gd name="connsiteY2" fmla="*/ 0 h 1926455"/>
                <a:gd name="connsiteX3" fmla="*/ 1518082 w 1518082"/>
                <a:gd name="connsiteY3" fmla="*/ 0 h 1926455"/>
                <a:gd name="connsiteX4" fmla="*/ 1518082 w 1518082"/>
                <a:gd name="connsiteY4" fmla="*/ 461639 h 1926455"/>
                <a:gd name="connsiteX5" fmla="*/ 1411550 w 1518082"/>
                <a:gd name="connsiteY5" fmla="*/ 461639 h 1926455"/>
                <a:gd name="connsiteX6" fmla="*/ 1411550 w 1518082"/>
                <a:gd name="connsiteY6" fmla="*/ 656948 h 1926455"/>
                <a:gd name="connsiteX7" fmla="*/ 1509204 w 1518082"/>
                <a:gd name="connsiteY7" fmla="*/ 656948 h 1926455"/>
                <a:gd name="connsiteX8" fmla="*/ 1491449 w 1518082"/>
                <a:gd name="connsiteY8" fmla="*/ 1775534 h 1926455"/>
                <a:gd name="connsiteX9" fmla="*/ 550416 w 1518082"/>
                <a:gd name="connsiteY9" fmla="*/ 1775534 h 1926455"/>
                <a:gd name="connsiteX10" fmla="*/ 585926 w 1518082"/>
                <a:gd name="connsiteY10" fmla="*/ 1722268 h 1926455"/>
                <a:gd name="connsiteX11" fmla="*/ 630315 w 1518082"/>
                <a:gd name="connsiteY11" fmla="*/ 1660125 h 1926455"/>
                <a:gd name="connsiteX12" fmla="*/ 692458 w 1518082"/>
                <a:gd name="connsiteY12" fmla="*/ 1633492 h 1926455"/>
                <a:gd name="connsiteX13" fmla="*/ 719091 w 1518082"/>
                <a:gd name="connsiteY13" fmla="*/ 1562470 h 1926455"/>
                <a:gd name="connsiteX14" fmla="*/ 798990 w 1518082"/>
                <a:gd name="connsiteY14" fmla="*/ 1500327 h 1926455"/>
                <a:gd name="connsiteX15" fmla="*/ 870012 w 1518082"/>
                <a:gd name="connsiteY15" fmla="*/ 1384917 h 1926455"/>
                <a:gd name="connsiteX16" fmla="*/ 807868 w 1518082"/>
                <a:gd name="connsiteY16" fmla="*/ 1349406 h 1926455"/>
                <a:gd name="connsiteX17" fmla="*/ 781235 w 1518082"/>
                <a:gd name="connsiteY17" fmla="*/ 1340529 h 1926455"/>
                <a:gd name="connsiteX18" fmla="*/ 834501 w 1518082"/>
                <a:gd name="connsiteY18" fmla="*/ 1322773 h 1926455"/>
                <a:gd name="connsiteX19" fmla="*/ 816746 w 1518082"/>
                <a:gd name="connsiteY19" fmla="*/ 1251752 h 1926455"/>
                <a:gd name="connsiteX20" fmla="*/ 763480 w 1518082"/>
                <a:gd name="connsiteY20" fmla="*/ 1216241 h 1926455"/>
                <a:gd name="connsiteX21" fmla="*/ 727969 w 1518082"/>
                <a:gd name="connsiteY21" fmla="*/ 1171853 h 1926455"/>
                <a:gd name="connsiteX22" fmla="*/ 727969 w 1518082"/>
                <a:gd name="connsiteY22" fmla="*/ 1171853 h 1926455"/>
                <a:gd name="connsiteX23" fmla="*/ 719091 w 1518082"/>
                <a:gd name="connsiteY23" fmla="*/ 1260630 h 1926455"/>
                <a:gd name="connsiteX24" fmla="*/ 701336 w 1518082"/>
                <a:gd name="connsiteY24" fmla="*/ 1305018 h 1926455"/>
                <a:gd name="connsiteX25" fmla="*/ 736847 w 1518082"/>
                <a:gd name="connsiteY25" fmla="*/ 1349406 h 1926455"/>
                <a:gd name="connsiteX26" fmla="*/ 727969 w 1518082"/>
                <a:gd name="connsiteY26" fmla="*/ 1411550 h 1926455"/>
                <a:gd name="connsiteX27" fmla="*/ 630315 w 1518082"/>
                <a:gd name="connsiteY27" fmla="*/ 1384917 h 1926455"/>
                <a:gd name="connsiteX28" fmla="*/ 585926 w 1518082"/>
                <a:gd name="connsiteY28" fmla="*/ 1340529 h 1926455"/>
                <a:gd name="connsiteX29" fmla="*/ 603682 w 1518082"/>
                <a:gd name="connsiteY29" fmla="*/ 1305018 h 1926455"/>
                <a:gd name="connsiteX30" fmla="*/ 594804 w 1518082"/>
                <a:gd name="connsiteY30" fmla="*/ 1269507 h 1926455"/>
                <a:gd name="connsiteX31" fmla="*/ 594804 w 1518082"/>
                <a:gd name="connsiteY31" fmla="*/ 1269507 h 1926455"/>
                <a:gd name="connsiteX32" fmla="*/ 603682 w 1518082"/>
                <a:gd name="connsiteY32" fmla="*/ 1136342 h 1926455"/>
                <a:gd name="connsiteX33" fmla="*/ 559293 w 1518082"/>
                <a:gd name="connsiteY33" fmla="*/ 1154098 h 1926455"/>
                <a:gd name="connsiteX34" fmla="*/ 559293 w 1518082"/>
                <a:gd name="connsiteY34" fmla="*/ 1109709 h 1926455"/>
                <a:gd name="connsiteX35" fmla="*/ 506027 w 1518082"/>
                <a:gd name="connsiteY35" fmla="*/ 1083076 h 1926455"/>
                <a:gd name="connsiteX36" fmla="*/ 506027 w 1518082"/>
                <a:gd name="connsiteY36" fmla="*/ 1083076 h 1926455"/>
                <a:gd name="connsiteX37" fmla="*/ 390618 w 1518082"/>
                <a:gd name="connsiteY37" fmla="*/ 967666 h 1926455"/>
                <a:gd name="connsiteX38" fmla="*/ 355107 w 1518082"/>
                <a:gd name="connsiteY38" fmla="*/ 976544 h 1926455"/>
                <a:gd name="connsiteX39" fmla="*/ 319596 w 1518082"/>
                <a:gd name="connsiteY39" fmla="*/ 923278 h 1926455"/>
                <a:gd name="connsiteX40" fmla="*/ 310719 w 1518082"/>
                <a:gd name="connsiteY40" fmla="*/ 1029810 h 1926455"/>
                <a:gd name="connsiteX41" fmla="*/ 275208 w 1518082"/>
                <a:gd name="connsiteY41" fmla="*/ 1127464 h 1926455"/>
                <a:gd name="connsiteX42" fmla="*/ 355107 w 1518082"/>
                <a:gd name="connsiteY42" fmla="*/ 1171853 h 1926455"/>
                <a:gd name="connsiteX43" fmla="*/ 390618 w 1518082"/>
                <a:gd name="connsiteY43" fmla="*/ 1207364 h 1926455"/>
                <a:gd name="connsiteX44" fmla="*/ 461639 w 1518082"/>
                <a:gd name="connsiteY44" fmla="*/ 1189608 h 1926455"/>
                <a:gd name="connsiteX45" fmla="*/ 435006 w 1518082"/>
                <a:gd name="connsiteY45" fmla="*/ 1233997 h 1926455"/>
                <a:gd name="connsiteX46" fmla="*/ 435006 w 1518082"/>
                <a:gd name="connsiteY46" fmla="*/ 1233997 h 1926455"/>
                <a:gd name="connsiteX47" fmla="*/ 514905 w 1518082"/>
                <a:gd name="connsiteY47" fmla="*/ 1269507 h 1926455"/>
                <a:gd name="connsiteX48" fmla="*/ 488272 w 1518082"/>
                <a:gd name="connsiteY48" fmla="*/ 1322773 h 1926455"/>
                <a:gd name="connsiteX49" fmla="*/ 470517 w 1518082"/>
                <a:gd name="connsiteY49" fmla="*/ 1411550 h 1926455"/>
                <a:gd name="connsiteX50" fmla="*/ 443884 w 1518082"/>
                <a:gd name="connsiteY50" fmla="*/ 1464816 h 1926455"/>
                <a:gd name="connsiteX51" fmla="*/ 435006 w 1518082"/>
                <a:gd name="connsiteY51" fmla="*/ 1615736 h 1926455"/>
                <a:gd name="connsiteX52" fmla="*/ 381740 w 1518082"/>
                <a:gd name="connsiteY52" fmla="*/ 1651247 h 1926455"/>
                <a:gd name="connsiteX53" fmla="*/ 337352 w 1518082"/>
                <a:gd name="connsiteY53" fmla="*/ 1660125 h 1926455"/>
                <a:gd name="connsiteX54" fmla="*/ 355107 w 1518082"/>
                <a:gd name="connsiteY54" fmla="*/ 1793290 h 1926455"/>
                <a:gd name="connsiteX55" fmla="*/ 301841 w 1518082"/>
                <a:gd name="connsiteY55" fmla="*/ 1811045 h 1926455"/>
                <a:gd name="connsiteX56" fmla="*/ 221942 w 1518082"/>
                <a:gd name="connsiteY56" fmla="*/ 1855433 h 1926455"/>
                <a:gd name="connsiteX57" fmla="*/ 186431 w 1518082"/>
                <a:gd name="connsiteY57" fmla="*/ 1926455 h 1926455"/>
                <a:gd name="connsiteX58" fmla="*/ 168676 w 1518082"/>
                <a:gd name="connsiteY58" fmla="*/ 1899822 h 1926455"/>
                <a:gd name="connsiteX59" fmla="*/ 213064 w 1518082"/>
                <a:gd name="connsiteY59" fmla="*/ 1757779 h 1926455"/>
                <a:gd name="connsiteX60" fmla="*/ 168676 w 1518082"/>
                <a:gd name="connsiteY60" fmla="*/ 1606859 h 1926455"/>
                <a:gd name="connsiteX61" fmla="*/ 53266 w 1518082"/>
                <a:gd name="connsiteY61" fmla="*/ 1367162 h 1926455"/>
                <a:gd name="connsiteX62" fmla="*/ 17756 w 1518082"/>
                <a:gd name="connsiteY62" fmla="*/ 1269507 h 1926455"/>
                <a:gd name="connsiteX63" fmla="*/ 26633 w 1518082"/>
                <a:gd name="connsiteY63" fmla="*/ 1136342 h 1926455"/>
                <a:gd name="connsiteX64" fmla="*/ 26633 w 1518082"/>
                <a:gd name="connsiteY64" fmla="*/ 878890 h 1926455"/>
                <a:gd name="connsiteX65" fmla="*/ 17756 w 1518082"/>
                <a:gd name="connsiteY65" fmla="*/ 807868 h 1926455"/>
                <a:gd name="connsiteX66" fmla="*/ 35511 w 1518082"/>
                <a:gd name="connsiteY66" fmla="*/ 745725 h 1926455"/>
                <a:gd name="connsiteX67" fmla="*/ 0 w 1518082"/>
                <a:gd name="connsiteY67" fmla="*/ 630315 h 1926455"/>
                <a:gd name="connsiteX68" fmla="*/ 53266 w 1518082"/>
                <a:gd name="connsiteY68" fmla="*/ 550416 h 1926455"/>
                <a:gd name="connsiteX69" fmla="*/ 53266 w 1518082"/>
                <a:gd name="connsiteY69" fmla="*/ 639193 h 1926455"/>
                <a:gd name="connsiteX70" fmla="*/ 88777 w 1518082"/>
                <a:gd name="connsiteY70" fmla="*/ 665826 h 1926455"/>
                <a:gd name="connsiteX71" fmla="*/ 124288 w 1518082"/>
                <a:gd name="connsiteY71" fmla="*/ 648070 h 1926455"/>
                <a:gd name="connsiteX72" fmla="*/ 381740 w 1518082"/>
                <a:gd name="connsiteY72" fmla="*/ 639193 h 1926455"/>
                <a:gd name="connsiteX0" fmla="*/ 346229 w 1518082"/>
                <a:gd name="connsiteY0" fmla="*/ 79899 h 1926455"/>
                <a:gd name="connsiteX1" fmla="*/ 1136342 w 1518082"/>
                <a:gd name="connsiteY1" fmla="*/ 88777 h 1926455"/>
                <a:gd name="connsiteX2" fmla="*/ 1154097 w 1518082"/>
                <a:gd name="connsiteY2" fmla="*/ 0 h 1926455"/>
                <a:gd name="connsiteX3" fmla="*/ 1518082 w 1518082"/>
                <a:gd name="connsiteY3" fmla="*/ 0 h 1926455"/>
                <a:gd name="connsiteX4" fmla="*/ 1518082 w 1518082"/>
                <a:gd name="connsiteY4" fmla="*/ 461639 h 1926455"/>
                <a:gd name="connsiteX5" fmla="*/ 1411550 w 1518082"/>
                <a:gd name="connsiteY5" fmla="*/ 461639 h 1926455"/>
                <a:gd name="connsiteX6" fmla="*/ 1411550 w 1518082"/>
                <a:gd name="connsiteY6" fmla="*/ 656948 h 1926455"/>
                <a:gd name="connsiteX7" fmla="*/ 1509204 w 1518082"/>
                <a:gd name="connsiteY7" fmla="*/ 656948 h 1926455"/>
                <a:gd name="connsiteX8" fmla="*/ 1491449 w 1518082"/>
                <a:gd name="connsiteY8" fmla="*/ 1775534 h 1926455"/>
                <a:gd name="connsiteX9" fmla="*/ 550416 w 1518082"/>
                <a:gd name="connsiteY9" fmla="*/ 1775534 h 1926455"/>
                <a:gd name="connsiteX10" fmla="*/ 585926 w 1518082"/>
                <a:gd name="connsiteY10" fmla="*/ 1722268 h 1926455"/>
                <a:gd name="connsiteX11" fmla="*/ 630315 w 1518082"/>
                <a:gd name="connsiteY11" fmla="*/ 1660125 h 1926455"/>
                <a:gd name="connsiteX12" fmla="*/ 692458 w 1518082"/>
                <a:gd name="connsiteY12" fmla="*/ 1633492 h 1926455"/>
                <a:gd name="connsiteX13" fmla="*/ 719091 w 1518082"/>
                <a:gd name="connsiteY13" fmla="*/ 1562470 h 1926455"/>
                <a:gd name="connsiteX14" fmla="*/ 798990 w 1518082"/>
                <a:gd name="connsiteY14" fmla="*/ 1500327 h 1926455"/>
                <a:gd name="connsiteX15" fmla="*/ 870012 w 1518082"/>
                <a:gd name="connsiteY15" fmla="*/ 1384917 h 1926455"/>
                <a:gd name="connsiteX16" fmla="*/ 807868 w 1518082"/>
                <a:gd name="connsiteY16" fmla="*/ 1349406 h 1926455"/>
                <a:gd name="connsiteX17" fmla="*/ 781235 w 1518082"/>
                <a:gd name="connsiteY17" fmla="*/ 1340529 h 1926455"/>
                <a:gd name="connsiteX18" fmla="*/ 834501 w 1518082"/>
                <a:gd name="connsiteY18" fmla="*/ 1322773 h 1926455"/>
                <a:gd name="connsiteX19" fmla="*/ 816746 w 1518082"/>
                <a:gd name="connsiteY19" fmla="*/ 1251752 h 1926455"/>
                <a:gd name="connsiteX20" fmla="*/ 763480 w 1518082"/>
                <a:gd name="connsiteY20" fmla="*/ 1216241 h 1926455"/>
                <a:gd name="connsiteX21" fmla="*/ 727969 w 1518082"/>
                <a:gd name="connsiteY21" fmla="*/ 1171853 h 1926455"/>
                <a:gd name="connsiteX22" fmla="*/ 727969 w 1518082"/>
                <a:gd name="connsiteY22" fmla="*/ 1171853 h 1926455"/>
                <a:gd name="connsiteX23" fmla="*/ 719091 w 1518082"/>
                <a:gd name="connsiteY23" fmla="*/ 1260630 h 1926455"/>
                <a:gd name="connsiteX24" fmla="*/ 701336 w 1518082"/>
                <a:gd name="connsiteY24" fmla="*/ 1305018 h 1926455"/>
                <a:gd name="connsiteX25" fmla="*/ 736847 w 1518082"/>
                <a:gd name="connsiteY25" fmla="*/ 1349406 h 1926455"/>
                <a:gd name="connsiteX26" fmla="*/ 727969 w 1518082"/>
                <a:gd name="connsiteY26" fmla="*/ 1411550 h 1926455"/>
                <a:gd name="connsiteX27" fmla="*/ 630315 w 1518082"/>
                <a:gd name="connsiteY27" fmla="*/ 1384917 h 1926455"/>
                <a:gd name="connsiteX28" fmla="*/ 585926 w 1518082"/>
                <a:gd name="connsiteY28" fmla="*/ 1340529 h 1926455"/>
                <a:gd name="connsiteX29" fmla="*/ 603682 w 1518082"/>
                <a:gd name="connsiteY29" fmla="*/ 1305018 h 1926455"/>
                <a:gd name="connsiteX30" fmla="*/ 594804 w 1518082"/>
                <a:gd name="connsiteY30" fmla="*/ 1269507 h 1926455"/>
                <a:gd name="connsiteX31" fmla="*/ 594804 w 1518082"/>
                <a:gd name="connsiteY31" fmla="*/ 1269507 h 1926455"/>
                <a:gd name="connsiteX32" fmla="*/ 603682 w 1518082"/>
                <a:gd name="connsiteY32" fmla="*/ 1136342 h 1926455"/>
                <a:gd name="connsiteX33" fmla="*/ 559293 w 1518082"/>
                <a:gd name="connsiteY33" fmla="*/ 1154098 h 1926455"/>
                <a:gd name="connsiteX34" fmla="*/ 559293 w 1518082"/>
                <a:gd name="connsiteY34" fmla="*/ 1109709 h 1926455"/>
                <a:gd name="connsiteX35" fmla="*/ 506027 w 1518082"/>
                <a:gd name="connsiteY35" fmla="*/ 1083076 h 1926455"/>
                <a:gd name="connsiteX36" fmla="*/ 506027 w 1518082"/>
                <a:gd name="connsiteY36" fmla="*/ 1083076 h 1926455"/>
                <a:gd name="connsiteX37" fmla="*/ 390618 w 1518082"/>
                <a:gd name="connsiteY37" fmla="*/ 967666 h 1926455"/>
                <a:gd name="connsiteX38" fmla="*/ 355107 w 1518082"/>
                <a:gd name="connsiteY38" fmla="*/ 976544 h 1926455"/>
                <a:gd name="connsiteX39" fmla="*/ 319596 w 1518082"/>
                <a:gd name="connsiteY39" fmla="*/ 923278 h 1926455"/>
                <a:gd name="connsiteX40" fmla="*/ 310719 w 1518082"/>
                <a:gd name="connsiteY40" fmla="*/ 1029810 h 1926455"/>
                <a:gd name="connsiteX41" fmla="*/ 275208 w 1518082"/>
                <a:gd name="connsiteY41" fmla="*/ 1127464 h 1926455"/>
                <a:gd name="connsiteX42" fmla="*/ 355107 w 1518082"/>
                <a:gd name="connsiteY42" fmla="*/ 1171853 h 1926455"/>
                <a:gd name="connsiteX43" fmla="*/ 390618 w 1518082"/>
                <a:gd name="connsiteY43" fmla="*/ 1207364 h 1926455"/>
                <a:gd name="connsiteX44" fmla="*/ 461639 w 1518082"/>
                <a:gd name="connsiteY44" fmla="*/ 1189608 h 1926455"/>
                <a:gd name="connsiteX45" fmla="*/ 435006 w 1518082"/>
                <a:gd name="connsiteY45" fmla="*/ 1233997 h 1926455"/>
                <a:gd name="connsiteX46" fmla="*/ 435006 w 1518082"/>
                <a:gd name="connsiteY46" fmla="*/ 1233997 h 1926455"/>
                <a:gd name="connsiteX47" fmla="*/ 514905 w 1518082"/>
                <a:gd name="connsiteY47" fmla="*/ 1269507 h 1926455"/>
                <a:gd name="connsiteX48" fmla="*/ 488272 w 1518082"/>
                <a:gd name="connsiteY48" fmla="*/ 1322773 h 1926455"/>
                <a:gd name="connsiteX49" fmla="*/ 470517 w 1518082"/>
                <a:gd name="connsiteY49" fmla="*/ 1411550 h 1926455"/>
                <a:gd name="connsiteX50" fmla="*/ 443884 w 1518082"/>
                <a:gd name="connsiteY50" fmla="*/ 1464816 h 1926455"/>
                <a:gd name="connsiteX51" fmla="*/ 435006 w 1518082"/>
                <a:gd name="connsiteY51" fmla="*/ 1615736 h 1926455"/>
                <a:gd name="connsiteX52" fmla="*/ 381740 w 1518082"/>
                <a:gd name="connsiteY52" fmla="*/ 1651247 h 1926455"/>
                <a:gd name="connsiteX53" fmla="*/ 337352 w 1518082"/>
                <a:gd name="connsiteY53" fmla="*/ 1660125 h 1926455"/>
                <a:gd name="connsiteX54" fmla="*/ 355107 w 1518082"/>
                <a:gd name="connsiteY54" fmla="*/ 1793290 h 1926455"/>
                <a:gd name="connsiteX55" fmla="*/ 301841 w 1518082"/>
                <a:gd name="connsiteY55" fmla="*/ 1811045 h 1926455"/>
                <a:gd name="connsiteX56" fmla="*/ 221942 w 1518082"/>
                <a:gd name="connsiteY56" fmla="*/ 1855433 h 1926455"/>
                <a:gd name="connsiteX57" fmla="*/ 186431 w 1518082"/>
                <a:gd name="connsiteY57" fmla="*/ 1926455 h 1926455"/>
                <a:gd name="connsiteX58" fmla="*/ 168676 w 1518082"/>
                <a:gd name="connsiteY58" fmla="*/ 1899822 h 1926455"/>
                <a:gd name="connsiteX59" fmla="*/ 213064 w 1518082"/>
                <a:gd name="connsiteY59" fmla="*/ 1757779 h 1926455"/>
                <a:gd name="connsiteX60" fmla="*/ 168676 w 1518082"/>
                <a:gd name="connsiteY60" fmla="*/ 1606859 h 1926455"/>
                <a:gd name="connsiteX61" fmla="*/ 8878 w 1518082"/>
                <a:gd name="connsiteY61" fmla="*/ 1367162 h 1926455"/>
                <a:gd name="connsiteX62" fmla="*/ 17756 w 1518082"/>
                <a:gd name="connsiteY62" fmla="*/ 1269507 h 1926455"/>
                <a:gd name="connsiteX63" fmla="*/ 26633 w 1518082"/>
                <a:gd name="connsiteY63" fmla="*/ 1136342 h 1926455"/>
                <a:gd name="connsiteX64" fmla="*/ 26633 w 1518082"/>
                <a:gd name="connsiteY64" fmla="*/ 878890 h 1926455"/>
                <a:gd name="connsiteX65" fmla="*/ 17756 w 1518082"/>
                <a:gd name="connsiteY65" fmla="*/ 807868 h 1926455"/>
                <a:gd name="connsiteX66" fmla="*/ 35511 w 1518082"/>
                <a:gd name="connsiteY66" fmla="*/ 745725 h 1926455"/>
                <a:gd name="connsiteX67" fmla="*/ 0 w 1518082"/>
                <a:gd name="connsiteY67" fmla="*/ 630315 h 1926455"/>
                <a:gd name="connsiteX68" fmla="*/ 53266 w 1518082"/>
                <a:gd name="connsiteY68" fmla="*/ 550416 h 1926455"/>
                <a:gd name="connsiteX69" fmla="*/ 53266 w 1518082"/>
                <a:gd name="connsiteY69" fmla="*/ 639193 h 1926455"/>
                <a:gd name="connsiteX70" fmla="*/ 88777 w 1518082"/>
                <a:gd name="connsiteY70" fmla="*/ 665826 h 1926455"/>
                <a:gd name="connsiteX71" fmla="*/ 124288 w 1518082"/>
                <a:gd name="connsiteY71" fmla="*/ 648070 h 1926455"/>
                <a:gd name="connsiteX72" fmla="*/ 381740 w 1518082"/>
                <a:gd name="connsiteY72" fmla="*/ 639193 h 1926455"/>
                <a:gd name="connsiteX0" fmla="*/ 372862 w 1544715"/>
                <a:gd name="connsiteY0" fmla="*/ 79899 h 1926455"/>
                <a:gd name="connsiteX1" fmla="*/ 1162975 w 1544715"/>
                <a:gd name="connsiteY1" fmla="*/ 88777 h 1926455"/>
                <a:gd name="connsiteX2" fmla="*/ 1180730 w 1544715"/>
                <a:gd name="connsiteY2" fmla="*/ 0 h 1926455"/>
                <a:gd name="connsiteX3" fmla="*/ 1544715 w 1544715"/>
                <a:gd name="connsiteY3" fmla="*/ 0 h 1926455"/>
                <a:gd name="connsiteX4" fmla="*/ 1544715 w 1544715"/>
                <a:gd name="connsiteY4" fmla="*/ 461639 h 1926455"/>
                <a:gd name="connsiteX5" fmla="*/ 1438183 w 1544715"/>
                <a:gd name="connsiteY5" fmla="*/ 461639 h 1926455"/>
                <a:gd name="connsiteX6" fmla="*/ 1438183 w 1544715"/>
                <a:gd name="connsiteY6" fmla="*/ 656948 h 1926455"/>
                <a:gd name="connsiteX7" fmla="*/ 1535837 w 1544715"/>
                <a:gd name="connsiteY7" fmla="*/ 656948 h 1926455"/>
                <a:gd name="connsiteX8" fmla="*/ 1518082 w 1544715"/>
                <a:gd name="connsiteY8" fmla="*/ 1775534 h 1926455"/>
                <a:gd name="connsiteX9" fmla="*/ 577049 w 1544715"/>
                <a:gd name="connsiteY9" fmla="*/ 1775534 h 1926455"/>
                <a:gd name="connsiteX10" fmla="*/ 612559 w 1544715"/>
                <a:gd name="connsiteY10" fmla="*/ 1722268 h 1926455"/>
                <a:gd name="connsiteX11" fmla="*/ 656948 w 1544715"/>
                <a:gd name="connsiteY11" fmla="*/ 1660125 h 1926455"/>
                <a:gd name="connsiteX12" fmla="*/ 719091 w 1544715"/>
                <a:gd name="connsiteY12" fmla="*/ 1633492 h 1926455"/>
                <a:gd name="connsiteX13" fmla="*/ 745724 w 1544715"/>
                <a:gd name="connsiteY13" fmla="*/ 1562470 h 1926455"/>
                <a:gd name="connsiteX14" fmla="*/ 825623 w 1544715"/>
                <a:gd name="connsiteY14" fmla="*/ 1500327 h 1926455"/>
                <a:gd name="connsiteX15" fmla="*/ 896645 w 1544715"/>
                <a:gd name="connsiteY15" fmla="*/ 1384917 h 1926455"/>
                <a:gd name="connsiteX16" fmla="*/ 834501 w 1544715"/>
                <a:gd name="connsiteY16" fmla="*/ 1349406 h 1926455"/>
                <a:gd name="connsiteX17" fmla="*/ 807868 w 1544715"/>
                <a:gd name="connsiteY17" fmla="*/ 1340529 h 1926455"/>
                <a:gd name="connsiteX18" fmla="*/ 861134 w 1544715"/>
                <a:gd name="connsiteY18" fmla="*/ 1322773 h 1926455"/>
                <a:gd name="connsiteX19" fmla="*/ 843379 w 1544715"/>
                <a:gd name="connsiteY19" fmla="*/ 1251752 h 1926455"/>
                <a:gd name="connsiteX20" fmla="*/ 790113 w 1544715"/>
                <a:gd name="connsiteY20" fmla="*/ 1216241 h 1926455"/>
                <a:gd name="connsiteX21" fmla="*/ 754602 w 1544715"/>
                <a:gd name="connsiteY21" fmla="*/ 1171853 h 1926455"/>
                <a:gd name="connsiteX22" fmla="*/ 754602 w 1544715"/>
                <a:gd name="connsiteY22" fmla="*/ 1171853 h 1926455"/>
                <a:gd name="connsiteX23" fmla="*/ 745724 w 1544715"/>
                <a:gd name="connsiteY23" fmla="*/ 1260630 h 1926455"/>
                <a:gd name="connsiteX24" fmla="*/ 727969 w 1544715"/>
                <a:gd name="connsiteY24" fmla="*/ 1305018 h 1926455"/>
                <a:gd name="connsiteX25" fmla="*/ 763480 w 1544715"/>
                <a:gd name="connsiteY25" fmla="*/ 1349406 h 1926455"/>
                <a:gd name="connsiteX26" fmla="*/ 754602 w 1544715"/>
                <a:gd name="connsiteY26" fmla="*/ 1411550 h 1926455"/>
                <a:gd name="connsiteX27" fmla="*/ 656948 w 1544715"/>
                <a:gd name="connsiteY27" fmla="*/ 1384917 h 1926455"/>
                <a:gd name="connsiteX28" fmla="*/ 612559 w 1544715"/>
                <a:gd name="connsiteY28" fmla="*/ 1340529 h 1926455"/>
                <a:gd name="connsiteX29" fmla="*/ 630315 w 1544715"/>
                <a:gd name="connsiteY29" fmla="*/ 1305018 h 1926455"/>
                <a:gd name="connsiteX30" fmla="*/ 621437 w 1544715"/>
                <a:gd name="connsiteY30" fmla="*/ 1269507 h 1926455"/>
                <a:gd name="connsiteX31" fmla="*/ 621437 w 1544715"/>
                <a:gd name="connsiteY31" fmla="*/ 1269507 h 1926455"/>
                <a:gd name="connsiteX32" fmla="*/ 630315 w 1544715"/>
                <a:gd name="connsiteY32" fmla="*/ 1136342 h 1926455"/>
                <a:gd name="connsiteX33" fmla="*/ 585926 w 1544715"/>
                <a:gd name="connsiteY33" fmla="*/ 1154098 h 1926455"/>
                <a:gd name="connsiteX34" fmla="*/ 585926 w 1544715"/>
                <a:gd name="connsiteY34" fmla="*/ 1109709 h 1926455"/>
                <a:gd name="connsiteX35" fmla="*/ 532660 w 1544715"/>
                <a:gd name="connsiteY35" fmla="*/ 1083076 h 1926455"/>
                <a:gd name="connsiteX36" fmla="*/ 532660 w 1544715"/>
                <a:gd name="connsiteY36" fmla="*/ 1083076 h 1926455"/>
                <a:gd name="connsiteX37" fmla="*/ 417251 w 1544715"/>
                <a:gd name="connsiteY37" fmla="*/ 967666 h 1926455"/>
                <a:gd name="connsiteX38" fmla="*/ 381740 w 1544715"/>
                <a:gd name="connsiteY38" fmla="*/ 976544 h 1926455"/>
                <a:gd name="connsiteX39" fmla="*/ 346229 w 1544715"/>
                <a:gd name="connsiteY39" fmla="*/ 923278 h 1926455"/>
                <a:gd name="connsiteX40" fmla="*/ 337352 w 1544715"/>
                <a:gd name="connsiteY40" fmla="*/ 1029810 h 1926455"/>
                <a:gd name="connsiteX41" fmla="*/ 301841 w 1544715"/>
                <a:gd name="connsiteY41" fmla="*/ 1127464 h 1926455"/>
                <a:gd name="connsiteX42" fmla="*/ 381740 w 1544715"/>
                <a:gd name="connsiteY42" fmla="*/ 1171853 h 1926455"/>
                <a:gd name="connsiteX43" fmla="*/ 417251 w 1544715"/>
                <a:gd name="connsiteY43" fmla="*/ 1207364 h 1926455"/>
                <a:gd name="connsiteX44" fmla="*/ 488272 w 1544715"/>
                <a:gd name="connsiteY44" fmla="*/ 1189608 h 1926455"/>
                <a:gd name="connsiteX45" fmla="*/ 461639 w 1544715"/>
                <a:gd name="connsiteY45" fmla="*/ 1233997 h 1926455"/>
                <a:gd name="connsiteX46" fmla="*/ 461639 w 1544715"/>
                <a:gd name="connsiteY46" fmla="*/ 1233997 h 1926455"/>
                <a:gd name="connsiteX47" fmla="*/ 541538 w 1544715"/>
                <a:gd name="connsiteY47" fmla="*/ 1269507 h 1926455"/>
                <a:gd name="connsiteX48" fmla="*/ 514905 w 1544715"/>
                <a:gd name="connsiteY48" fmla="*/ 1322773 h 1926455"/>
                <a:gd name="connsiteX49" fmla="*/ 497150 w 1544715"/>
                <a:gd name="connsiteY49" fmla="*/ 1411550 h 1926455"/>
                <a:gd name="connsiteX50" fmla="*/ 470517 w 1544715"/>
                <a:gd name="connsiteY50" fmla="*/ 1464816 h 1926455"/>
                <a:gd name="connsiteX51" fmla="*/ 461639 w 1544715"/>
                <a:gd name="connsiteY51" fmla="*/ 1615736 h 1926455"/>
                <a:gd name="connsiteX52" fmla="*/ 408373 w 1544715"/>
                <a:gd name="connsiteY52" fmla="*/ 1651247 h 1926455"/>
                <a:gd name="connsiteX53" fmla="*/ 363985 w 1544715"/>
                <a:gd name="connsiteY53" fmla="*/ 1660125 h 1926455"/>
                <a:gd name="connsiteX54" fmla="*/ 381740 w 1544715"/>
                <a:gd name="connsiteY54" fmla="*/ 1793290 h 1926455"/>
                <a:gd name="connsiteX55" fmla="*/ 328474 w 1544715"/>
                <a:gd name="connsiteY55" fmla="*/ 1811045 h 1926455"/>
                <a:gd name="connsiteX56" fmla="*/ 248575 w 1544715"/>
                <a:gd name="connsiteY56" fmla="*/ 1855433 h 1926455"/>
                <a:gd name="connsiteX57" fmla="*/ 213064 w 1544715"/>
                <a:gd name="connsiteY57" fmla="*/ 1926455 h 1926455"/>
                <a:gd name="connsiteX58" fmla="*/ 195309 w 1544715"/>
                <a:gd name="connsiteY58" fmla="*/ 1899822 h 1926455"/>
                <a:gd name="connsiteX59" fmla="*/ 239697 w 1544715"/>
                <a:gd name="connsiteY59" fmla="*/ 1757779 h 1926455"/>
                <a:gd name="connsiteX60" fmla="*/ 195309 w 1544715"/>
                <a:gd name="connsiteY60" fmla="*/ 1606859 h 1926455"/>
                <a:gd name="connsiteX61" fmla="*/ 35511 w 1544715"/>
                <a:gd name="connsiteY61" fmla="*/ 1367162 h 1926455"/>
                <a:gd name="connsiteX62" fmla="*/ 44389 w 1544715"/>
                <a:gd name="connsiteY62" fmla="*/ 1269507 h 1926455"/>
                <a:gd name="connsiteX63" fmla="*/ 0 w 1544715"/>
                <a:gd name="connsiteY63" fmla="*/ 1136342 h 1926455"/>
                <a:gd name="connsiteX64" fmla="*/ 53266 w 1544715"/>
                <a:gd name="connsiteY64" fmla="*/ 878890 h 1926455"/>
                <a:gd name="connsiteX65" fmla="*/ 44389 w 1544715"/>
                <a:gd name="connsiteY65" fmla="*/ 807868 h 1926455"/>
                <a:gd name="connsiteX66" fmla="*/ 62144 w 1544715"/>
                <a:gd name="connsiteY66" fmla="*/ 745725 h 1926455"/>
                <a:gd name="connsiteX67" fmla="*/ 26633 w 1544715"/>
                <a:gd name="connsiteY67" fmla="*/ 630315 h 1926455"/>
                <a:gd name="connsiteX68" fmla="*/ 79899 w 1544715"/>
                <a:gd name="connsiteY68" fmla="*/ 550416 h 1926455"/>
                <a:gd name="connsiteX69" fmla="*/ 79899 w 1544715"/>
                <a:gd name="connsiteY69" fmla="*/ 639193 h 1926455"/>
                <a:gd name="connsiteX70" fmla="*/ 115410 w 1544715"/>
                <a:gd name="connsiteY70" fmla="*/ 665826 h 1926455"/>
                <a:gd name="connsiteX71" fmla="*/ 150921 w 1544715"/>
                <a:gd name="connsiteY71" fmla="*/ 648070 h 1926455"/>
                <a:gd name="connsiteX72" fmla="*/ 408373 w 1544715"/>
                <a:gd name="connsiteY72" fmla="*/ 639193 h 1926455"/>
                <a:gd name="connsiteX0" fmla="*/ 372862 w 1544715"/>
                <a:gd name="connsiteY0" fmla="*/ 79899 h 1926455"/>
                <a:gd name="connsiteX1" fmla="*/ 1162975 w 1544715"/>
                <a:gd name="connsiteY1" fmla="*/ 88777 h 1926455"/>
                <a:gd name="connsiteX2" fmla="*/ 1180730 w 1544715"/>
                <a:gd name="connsiteY2" fmla="*/ 0 h 1926455"/>
                <a:gd name="connsiteX3" fmla="*/ 1544715 w 1544715"/>
                <a:gd name="connsiteY3" fmla="*/ 0 h 1926455"/>
                <a:gd name="connsiteX4" fmla="*/ 1544715 w 1544715"/>
                <a:gd name="connsiteY4" fmla="*/ 461639 h 1926455"/>
                <a:gd name="connsiteX5" fmla="*/ 1438183 w 1544715"/>
                <a:gd name="connsiteY5" fmla="*/ 461639 h 1926455"/>
                <a:gd name="connsiteX6" fmla="*/ 1438183 w 1544715"/>
                <a:gd name="connsiteY6" fmla="*/ 656948 h 1926455"/>
                <a:gd name="connsiteX7" fmla="*/ 1535837 w 1544715"/>
                <a:gd name="connsiteY7" fmla="*/ 656948 h 1926455"/>
                <a:gd name="connsiteX8" fmla="*/ 1518082 w 1544715"/>
                <a:gd name="connsiteY8" fmla="*/ 1775534 h 1926455"/>
                <a:gd name="connsiteX9" fmla="*/ 577049 w 1544715"/>
                <a:gd name="connsiteY9" fmla="*/ 1775534 h 1926455"/>
                <a:gd name="connsiteX10" fmla="*/ 612559 w 1544715"/>
                <a:gd name="connsiteY10" fmla="*/ 1722268 h 1926455"/>
                <a:gd name="connsiteX11" fmla="*/ 656948 w 1544715"/>
                <a:gd name="connsiteY11" fmla="*/ 1660125 h 1926455"/>
                <a:gd name="connsiteX12" fmla="*/ 719091 w 1544715"/>
                <a:gd name="connsiteY12" fmla="*/ 1633492 h 1926455"/>
                <a:gd name="connsiteX13" fmla="*/ 745724 w 1544715"/>
                <a:gd name="connsiteY13" fmla="*/ 1562470 h 1926455"/>
                <a:gd name="connsiteX14" fmla="*/ 825623 w 1544715"/>
                <a:gd name="connsiteY14" fmla="*/ 1500327 h 1926455"/>
                <a:gd name="connsiteX15" fmla="*/ 896645 w 1544715"/>
                <a:gd name="connsiteY15" fmla="*/ 1384917 h 1926455"/>
                <a:gd name="connsiteX16" fmla="*/ 834501 w 1544715"/>
                <a:gd name="connsiteY16" fmla="*/ 1349406 h 1926455"/>
                <a:gd name="connsiteX17" fmla="*/ 807868 w 1544715"/>
                <a:gd name="connsiteY17" fmla="*/ 1340529 h 1926455"/>
                <a:gd name="connsiteX18" fmla="*/ 861134 w 1544715"/>
                <a:gd name="connsiteY18" fmla="*/ 1322773 h 1926455"/>
                <a:gd name="connsiteX19" fmla="*/ 843379 w 1544715"/>
                <a:gd name="connsiteY19" fmla="*/ 1251752 h 1926455"/>
                <a:gd name="connsiteX20" fmla="*/ 790113 w 1544715"/>
                <a:gd name="connsiteY20" fmla="*/ 1216241 h 1926455"/>
                <a:gd name="connsiteX21" fmla="*/ 754602 w 1544715"/>
                <a:gd name="connsiteY21" fmla="*/ 1171853 h 1926455"/>
                <a:gd name="connsiteX22" fmla="*/ 754602 w 1544715"/>
                <a:gd name="connsiteY22" fmla="*/ 1171853 h 1926455"/>
                <a:gd name="connsiteX23" fmla="*/ 745724 w 1544715"/>
                <a:gd name="connsiteY23" fmla="*/ 1260630 h 1926455"/>
                <a:gd name="connsiteX24" fmla="*/ 727969 w 1544715"/>
                <a:gd name="connsiteY24" fmla="*/ 1305018 h 1926455"/>
                <a:gd name="connsiteX25" fmla="*/ 763480 w 1544715"/>
                <a:gd name="connsiteY25" fmla="*/ 1349406 h 1926455"/>
                <a:gd name="connsiteX26" fmla="*/ 754602 w 1544715"/>
                <a:gd name="connsiteY26" fmla="*/ 1411550 h 1926455"/>
                <a:gd name="connsiteX27" fmla="*/ 656948 w 1544715"/>
                <a:gd name="connsiteY27" fmla="*/ 1384917 h 1926455"/>
                <a:gd name="connsiteX28" fmla="*/ 612559 w 1544715"/>
                <a:gd name="connsiteY28" fmla="*/ 1340529 h 1926455"/>
                <a:gd name="connsiteX29" fmla="*/ 630315 w 1544715"/>
                <a:gd name="connsiteY29" fmla="*/ 1305018 h 1926455"/>
                <a:gd name="connsiteX30" fmla="*/ 621437 w 1544715"/>
                <a:gd name="connsiteY30" fmla="*/ 1269507 h 1926455"/>
                <a:gd name="connsiteX31" fmla="*/ 621437 w 1544715"/>
                <a:gd name="connsiteY31" fmla="*/ 1269507 h 1926455"/>
                <a:gd name="connsiteX32" fmla="*/ 630315 w 1544715"/>
                <a:gd name="connsiteY32" fmla="*/ 1136342 h 1926455"/>
                <a:gd name="connsiteX33" fmla="*/ 585926 w 1544715"/>
                <a:gd name="connsiteY33" fmla="*/ 1154098 h 1926455"/>
                <a:gd name="connsiteX34" fmla="*/ 585926 w 1544715"/>
                <a:gd name="connsiteY34" fmla="*/ 1109709 h 1926455"/>
                <a:gd name="connsiteX35" fmla="*/ 532660 w 1544715"/>
                <a:gd name="connsiteY35" fmla="*/ 1083076 h 1926455"/>
                <a:gd name="connsiteX36" fmla="*/ 532660 w 1544715"/>
                <a:gd name="connsiteY36" fmla="*/ 1083076 h 1926455"/>
                <a:gd name="connsiteX37" fmla="*/ 417251 w 1544715"/>
                <a:gd name="connsiteY37" fmla="*/ 967666 h 1926455"/>
                <a:gd name="connsiteX38" fmla="*/ 381740 w 1544715"/>
                <a:gd name="connsiteY38" fmla="*/ 976544 h 1926455"/>
                <a:gd name="connsiteX39" fmla="*/ 346229 w 1544715"/>
                <a:gd name="connsiteY39" fmla="*/ 923278 h 1926455"/>
                <a:gd name="connsiteX40" fmla="*/ 337352 w 1544715"/>
                <a:gd name="connsiteY40" fmla="*/ 1029810 h 1926455"/>
                <a:gd name="connsiteX41" fmla="*/ 301841 w 1544715"/>
                <a:gd name="connsiteY41" fmla="*/ 1127464 h 1926455"/>
                <a:gd name="connsiteX42" fmla="*/ 381740 w 1544715"/>
                <a:gd name="connsiteY42" fmla="*/ 1171853 h 1926455"/>
                <a:gd name="connsiteX43" fmla="*/ 417251 w 1544715"/>
                <a:gd name="connsiteY43" fmla="*/ 1207364 h 1926455"/>
                <a:gd name="connsiteX44" fmla="*/ 488272 w 1544715"/>
                <a:gd name="connsiteY44" fmla="*/ 1189608 h 1926455"/>
                <a:gd name="connsiteX45" fmla="*/ 461639 w 1544715"/>
                <a:gd name="connsiteY45" fmla="*/ 1233997 h 1926455"/>
                <a:gd name="connsiteX46" fmla="*/ 461639 w 1544715"/>
                <a:gd name="connsiteY46" fmla="*/ 1233997 h 1926455"/>
                <a:gd name="connsiteX47" fmla="*/ 541538 w 1544715"/>
                <a:gd name="connsiteY47" fmla="*/ 1269507 h 1926455"/>
                <a:gd name="connsiteX48" fmla="*/ 514905 w 1544715"/>
                <a:gd name="connsiteY48" fmla="*/ 1322773 h 1926455"/>
                <a:gd name="connsiteX49" fmla="*/ 497150 w 1544715"/>
                <a:gd name="connsiteY49" fmla="*/ 1411550 h 1926455"/>
                <a:gd name="connsiteX50" fmla="*/ 470517 w 1544715"/>
                <a:gd name="connsiteY50" fmla="*/ 1464816 h 1926455"/>
                <a:gd name="connsiteX51" fmla="*/ 461639 w 1544715"/>
                <a:gd name="connsiteY51" fmla="*/ 1615736 h 1926455"/>
                <a:gd name="connsiteX52" fmla="*/ 408373 w 1544715"/>
                <a:gd name="connsiteY52" fmla="*/ 1651247 h 1926455"/>
                <a:gd name="connsiteX53" fmla="*/ 363985 w 1544715"/>
                <a:gd name="connsiteY53" fmla="*/ 1660125 h 1926455"/>
                <a:gd name="connsiteX54" fmla="*/ 381740 w 1544715"/>
                <a:gd name="connsiteY54" fmla="*/ 1793290 h 1926455"/>
                <a:gd name="connsiteX55" fmla="*/ 328474 w 1544715"/>
                <a:gd name="connsiteY55" fmla="*/ 1811045 h 1926455"/>
                <a:gd name="connsiteX56" fmla="*/ 248575 w 1544715"/>
                <a:gd name="connsiteY56" fmla="*/ 1855433 h 1926455"/>
                <a:gd name="connsiteX57" fmla="*/ 213064 w 1544715"/>
                <a:gd name="connsiteY57" fmla="*/ 1926455 h 1926455"/>
                <a:gd name="connsiteX58" fmla="*/ 195309 w 1544715"/>
                <a:gd name="connsiteY58" fmla="*/ 1899822 h 1926455"/>
                <a:gd name="connsiteX59" fmla="*/ 239697 w 1544715"/>
                <a:gd name="connsiteY59" fmla="*/ 1757779 h 1926455"/>
                <a:gd name="connsiteX60" fmla="*/ 195309 w 1544715"/>
                <a:gd name="connsiteY60" fmla="*/ 1606859 h 1926455"/>
                <a:gd name="connsiteX61" fmla="*/ 35511 w 1544715"/>
                <a:gd name="connsiteY61" fmla="*/ 1367162 h 1926455"/>
                <a:gd name="connsiteX62" fmla="*/ 17756 w 1544715"/>
                <a:gd name="connsiteY62" fmla="*/ 1269507 h 1926455"/>
                <a:gd name="connsiteX63" fmla="*/ 0 w 1544715"/>
                <a:gd name="connsiteY63" fmla="*/ 1136342 h 1926455"/>
                <a:gd name="connsiteX64" fmla="*/ 53266 w 1544715"/>
                <a:gd name="connsiteY64" fmla="*/ 878890 h 1926455"/>
                <a:gd name="connsiteX65" fmla="*/ 44389 w 1544715"/>
                <a:gd name="connsiteY65" fmla="*/ 807868 h 1926455"/>
                <a:gd name="connsiteX66" fmla="*/ 62144 w 1544715"/>
                <a:gd name="connsiteY66" fmla="*/ 745725 h 1926455"/>
                <a:gd name="connsiteX67" fmla="*/ 26633 w 1544715"/>
                <a:gd name="connsiteY67" fmla="*/ 630315 h 1926455"/>
                <a:gd name="connsiteX68" fmla="*/ 79899 w 1544715"/>
                <a:gd name="connsiteY68" fmla="*/ 550416 h 1926455"/>
                <a:gd name="connsiteX69" fmla="*/ 79899 w 1544715"/>
                <a:gd name="connsiteY69" fmla="*/ 639193 h 1926455"/>
                <a:gd name="connsiteX70" fmla="*/ 115410 w 1544715"/>
                <a:gd name="connsiteY70" fmla="*/ 665826 h 1926455"/>
                <a:gd name="connsiteX71" fmla="*/ 150921 w 1544715"/>
                <a:gd name="connsiteY71" fmla="*/ 648070 h 1926455"/>
                <a:gd name="connsiteX72" fmla="*/ 408373 w 1544715"/>
                <a:gd name="connsiteY72" fmla="*/ 639193 h 1926455"/>
                <a:gd name="connsiteX0" fmla="*/ 372862 w 1544715"/>
                <a:gd name="connsiteY0" fmla="*/ 79899 h 1926455"/>
                <a:gd name="connsiteX1" fmla="*/ 1162975 w 1544715"/>
                <a:gd name="connsiteY1" fmla="*/ 88777 h 1926455"/>
                <a:gd name="connsiteX2" fmla="*/ 1180730 w 1544715"/>
                <a:gd name="connsiteY2" fmla="*/ 0 h 1926455"/>
                <a:gd name="connsiteX3" fmla="*/ 1544715 w 1544715"/>
                <a:gd name="connsiteY3" fmla="*/ 0 h 1926455"/>
                <a:gd name="connsiteX4" fmla="*/ 1544715 w 1544715"/>
                <a:gd name="connsiteY4" fmla="*/ 461639 h 1926455"/>
                <a:gd name="connsiteX5" fmla="*/ 1438183 w 1544715"/>
                <a:gd name="connsiteY5" fmla="*/ 461639 h 1926455"/>
                <a:gd name="connsiteX6" fmla="*/ 1438183 w 1544715"/>
                <a:gd name="connsiteY6" fmla="*/ 656948 h 1926455"/>
                <a:gd name="connsiteX7" fmla="*/ 1535837 w 1544715"/>
                <a:gd name="connsiteY7" fmla="*/ 656948 h 1926455"/>
                <a:gd name="connsiteX8" fmla="*/ 1518082 w 1544715"/>
                <a:gd name="connsiteY8" fmla="*/ 1775534 h 1926455"/>
                <a:gd name="connsiteX9" fmla="*/ 577049 w 1544715"/>
                <a:gd name="connsiteY9" fmla="*/ 1775534 h 1926455"/>
                <a:gd name="connsiteX10" fmla="*/ 612559 w 1544715"/>
                <a:gd name="connsiteY10" fmla="*/ 1722268 h 1926455"/>
                <a:gd name="connsiteX11" fmla="*/ 656948 w 1544715"/>
                <a:gd name="connsiteY11" fmla="*/ 1660125 h 1926455"/>
                <a:gd name="connsiteX12" fmla="*/ 719091 w 1544715"/>
                <a:gd name="connsiteY12" fmla="*/ 1633492 h 1926455"/>
                <a:gd name="connsiteX13" fmla="*/ 745724 w 1544715"/>
                <a:gd name="connsiteY13" fmla="*/ 1562470 h 1926455"/>
                <a:gd name="connsiteX14" fmla="*/ 825623 w 1544715"/>
                <a:gd name="connsiteY14" fmla="*/ 1500327 h 1926455"/>
                <a:gd name="connsiteX15" fmla="*/ 896645 w 1544715"/>
                <a:gd name="connsiteY15" fmla="*/ 1384917 h 1926455"/>
                <a:gd name="connsiteX16" fmla="*/ 834501 w 1544715"/>
                <a:gd name="connsiteY16" fmla="*/ 1349406 h 1926455"/>
                <a:gd name="connsiteX17" fmla="*/ 807868 w 1544715"/>
                <a:gd name="connsiteY17" fmla="*/ 1340529 h 1926455"/>
                <a:gd name="connsiteX18" fmla="*/ 861134 w 1544715"/>
                <a:gd name="connsiteY18" fmla="*/ 1322773 h 1926455"/>
                <a:gd name="connsiteX19" fmla="*/ 843379 w 1544715"/>
                <a:gd name="connsiteY19" fmla="*/ 1251752 h 1926455"/>
                <a:gd name="connsiteX20" fmla="*/ 790113 w 1544715"/>
                <a:gd name="connsiteY20" fmla="*/ 1216241 h 1926455"/>
                <a:gd name="connsiteX21" fmla="*/ 754602 w 1544715"/>
                <a:gd name="connsiteY21" fmla="*/ 1171853 h 1926455"/>
                <a:gd name="connsiteX22" fmla="*/ 754602 w 1544715"/>
                <a:gd name="connsiteY22" fmla="*/ 1171853 h 1926455"/>
                <a:gd name="connsiteX23" fmla="*/ 745724 w 1544715"/>
                <a:gd name="connsiteY23" fmla="*/ 1260630 h 1926455"/>
                <a:gd name="connsiteX24" fmla="*/ 727969 w 1544715"/>
                <a:gd name="connsiteY24" fmla="*/ 1305018 h 1926455"/>
                <a:gd name="connsiteX25" fmla="*/ 763480 w 1544715"/>
                <a:gd name="connsiteY25" fmla="*/ 1349406 h 1926455"/>
                <a:gd name="connsiteX26" fmla="*/ 754602 w 1544715"/>
                <a:gd name="connsiteY26" fmla="*/ 1411550 h 1926455"/>
                <a:gd name="connsiteX27" fmla="*/ 656948 w 1544715"/>
                <a:gd name="connsiteY27" fmla="*/ 1384917 h 1926455"/>
                <a:gd name="connsiteX28" fmla="*/ 612559 w 1544715"/>
                <a:gd name="connsiteY28" fmla="*/ 1340529 h 1926455"/>
                <a:gd name="connsiteX29" fmla="*/ 630315 w 1544715"/>
                <a:gd name="connsiteY29" fmla="*/ 1305018 h 1926455"/>
                <a:gd name="connsiteX30" fmla="*/ 621437 w 1544715"/>
                <a:gd name="connsiteY30" fmla="*/ 1269507 h 1926455"/>
                <a:gd name="connsiteX31" fmla="*/ 621437 w 1544715"/>
                <a:gd name="connsiteY31" fmla="*/ 1269507 h 1926455"/>
                <a:gd name="connsiteX32" fmla="*/ 630315 w 1544715"/>
                <a:gd name="connsiteY32" fmla="*/ 1136342 h 1926455"/>
                <a:gd name="connsiteX33" fmla="*/ 585926 w 1544715"/>
                <a:gd name="connsiteY33" fmla="*/ 1154098 h 1926455"/>
                <a:gd name="connsiteX34" fmla="*/ 585926 w 1544715"/>
                <a:gd name="connsiteY34" fmla="*/ 1109709 h 1926455"/>
                <a:gd name="connsiteX35" fmla="*/ 532660 w 1544715"/>
                <a:gd name="connsiteY35" fmla="*/ 1083076 h 1926455"/>
                <a:gd name="connsiteX36" fmla="*/ 532660 w 1544715"/>
                <a:gd name="connsiteY36" fmla="*/ 1083076 h 1926455"/>
                <a:gd name="connsiteX37" fmla="*/ 417251 w 1544715"/>
                <a:gd name="connsiteY37" fmla="*/ 967666 h 1926455"/>
                <a:gd name="connsiteX38" fmla="*/ 381740 w 1544715"/>
                <a:gd name="connsiteY38" fmla="*/ 976544 h 1926455"/>
                <a:gd name="connsiteX39" fmla="*/ 346229 w 1544715"/>
                <a:gd name="connsiteY39" fmla="*/ 923278 h 1926455"/>
                <a:gd name="connsiteX40" fmla="*/ 337352 w 1544715"/>
                <a:gd name="connsiteY40" fmla="*/ 1029810 h 1926455"/>
                <a:gd name="connsiteX41" fmla="*/ 301841 w 1544715"/>
                <a:gd name="connsiteY41" fmla="*/ 1127464 h 1926455"/>
                <a:gd name="connsiteX42" fmla="*/ 381740 w 1544715"/>
                <a:gd name="connsiteY42" fmla="*/ 1171853 h 1926455"/>
                <a:gd name="connsiteX43" fmla="*/ 417251 w 1544715"/>
                <a:gd name="connsiteY43" fmla="*/ 1207364 h 1926455"/>
                <a:gd name="connsiteX44" fmla="*/ 488272 w 1544715"/>
                <a:gd name="connsiteY44" fmla="*/ 1189608 h 1926455"/>
                <a:gd name="connsiteX45" fmla="*/ 461639 w 1544715"/>
                <a:gd name="connsiteY45" fmla="*/ 1233997 h 1926455"/>
                <a:gd name="connsiteX46" fmla="*/ 461639 w 1544715"/>
                <a:gd name="connsiteY46" fmla="*/ 1233997 h 1926455"/>
                <a:gd name="connsiteX47" fmla="*/ 541538 w 1544715"/>
                <a:gd name="connsiteY47" fmla="*/ 1269507 h 1926455"/>
                <a:gd name="connsiteX48" fmla="*/ 514905 w 1544715"/>
                <a:gd name="connsiteY48" fmla="*/ 1322773 h 1926455"/>
                <a:gd name="connsiteX49" fmla="*/ 497150 w 1544715"/>
                <a:gd name="connsiteY49" fmla="*/ 1411550 h 1926455"/>
                <a:gd name="connsiteX50" fmla="*/ 470517 w 1544715"/>
                <a:gd name="connsiteY50" fmla="*/ 1464816 h 1926455"/>
                <a:gd name="connsiteX51" fmla="*/ 461639 w 1544715"/>
                <a:gd name="connsiteY51" fmla="*/ 1615736 h 1926455"/>
                <a:gd name="connsiteX52" fmla="*/ 408373 w 1544715"/>
                <a:gd name="connsiteY52" fmla="*/ 1651247 h 1926455"/>
                <a:gd name="connsiteX53" fmla="*/ 363985 w 1544715"/>
                <a:gd name="connsiteY53" fmla="*/ 1660125 h 1926455"/>
                <a:gd name="connsiteX54" fmla="*/ 381740 w 1544715"/>
                <a:gd name="connsiteY54" fmla="*/ 1793290 h 1926455"/>
                <a:gd name="connsiteX55" fmla="*/ 328474 w 1544715"/>
                <a:gd name="connsiteY55" fmla="*/ 1811045 h 1926455"/>
                <a:gd name="connsiteX56" fmla="*/ 248575 w 1544715"/>
                <a:gd name="connsiteY56" fmla="*/ 1855433 h 1926455"/>
                <a:gd name="connsiteX57" fmla="*/ 213064 w 1544715"/>
                <a:gd name="connsiteY57" fmla="*/ 1926455 h 1926455"/>
                <a:gd name="connsiteX58" fmla="*/ 195309 w 1544715"/>
                <a:gd name="connsiteY58" fmla="*/ 1899822 h 1926455"/>
                <a:gd name="connsiteX59" fmla="*/ 239697 w 1544715"/>
                <a:gd name="connsiteY59" fmla="*/ 1757779 h 1926455"/>
                <a:gd name="connsiteX60" fmla="*/ 195309 w 1544715"/>
                <a:gd name="connsiteY60" fmla="*/ 1606859 h 1926455"/>
                <a:gd name="connsiteX61" fmla="*/ 35511 w 1544715"/>
                <a:gd name="connsiteY61" fmla="*/ 1367162 h 1926455"/>
                <a:gd name="connsiteX62" fmla="*/ 17756 w 1544715"/>
                <a:gd name="connsiteY62" fmla="*/ 1269507 h 1926455"/>
                <a:gd name="connsiteX63" fmla="*/ 0 w 1544715"/>
                <a:gd name="connsiteY63" fmla="*/ 1136342 h 1926455"/>
                <a:gd name="connsiteX64" fmla="*/ 53266 w 1544715"/>
                <a:gd name="connsiteY64" fmla="*/ 878890 h 1926455"/>
                <a:gd name="connsiteX65" fmla="*/ 44389 w 1544715"/>
                <a:gd name="connsiteY65" fmla="*/ 807868 h 1926455"/>
                <a:gd name="connsiteX66" fmla="*/ 62144 w 1544715"/>
                <a:gd name="connsiteY66" fmla="*/ 745725 h 1926455"/>
                <a:gd name="connsiteX67" fmla="*/ 26633 w 1544715"/>
                <a:gd name="connsiteY67" fmla="*/ 630315 h 1926455"/>
                <a:gd name="connsiteX68" fmla="*/ 79899 w 1544715"/>
                <a:gd name="connsiteY68" fmla="*/ 550416 h 1926455"/>
                <a:gd name="connsiteX69" fmla="*/ 79899 w 1544715"/>
                <a:gd name="connsiteY69" fmla="*/ 639193 h 1926455"/>
                <a:gd name="connsiteX70" fmla="*/ 115410 w 1544715"/>
                <a:gd name="connsiteY70" fmla="*/ 665826 h 1926455"/>
                <a:gd name="connsiteX71" fmla="*/ 177554 w 1544715"/>
                <a:gd name="connsiteY71" fmla="*/ 630315 h 1926455"/>
                <a:gd name="connsiteX72" fmla="*/ 408373 w 1544715"/>
                <a:gd name="connsiteY72" fmla="*/ 639193 h 1926455"/>
                <a:gd name="connsiteX0" fmla="*/ 177553 w 1544715"/>
                <a:gd name="connsiteY0" fmla="*/ 568171 h 1926455"/>
                <a:gd name="connsiteX1" fmla="*/ 1162975 w 1544715"/>
                <a:gd name="connsiteY1" fmla="*/ 88777 h 1926455"/>
                <a:gd name="connsiteX2" fmla="*/ 1180730 w 1544715"/>
                <a:gd name="connsiteY2" fmla="*/ 0 h 1926455"/>
                <a:gd name="connsiteX3" fmla="*/ 1544715 w 1544715"/>
                <a:gd name="connsiteY3" fmla="*/ 0 h 1926455"/>
                <a:gd name="connsiteX4" fmla="*/ 1544715 w 1544715"/>
                <a:gd name="connsiteY4" fmla="*/ 461639 h 1926455"/>
                <a:gd name="connsiteX5" fmla="*/ 1438183 w 1544715"/>
                <a:gd name="connsiteY5" fmla="*/ 461639 h 1926455"/>
                <a:gd name="connsiteX6" fmla="*/ 1438183 w 1544715"/>
                <a:gd name="connsiteY6" fmla="*/ 656948 h 1926455"/>
                <a:gd name="connsiteX7" fmla="*/ 1535837 w 1544715"/>
                <a:gd name="connsiteY7" fmla="*/ 656948 h 1926455"/>
                <a:gd name="connsiteX8" fmla="*/ 1518082 w 1544715"/>
                <a:gd name="connsiteY8" fmla="*/ 1775534 h 1926455"/>
                <a:gd name="connsiteX9" fmla="*/ 577049 w 1544715"/>
                <a:gd name="connsiteY9" fmla="*/ 1775534 h 1926455"/>
                <a:gd name="connsiteX10" fmla="*/ 612559 w 1544715"/>
                <a:gd name="connsiteY10" fmla="*/ 1722268 h 1926455"/>
                <a:gd name="connsiteX11" fmla="*/ 656948 w 1544715"/>
                <a:gd name="connsiteY11" fmla="*/ 1660125 h 1926455"/>
                <a:gd name="connsiteX12" fmla="*/ 719091 w 1544715"/>
                <a:gd name="connsiteY12" fmla="*/ 1633492 h 1926455"/>
                <a:gd name="connsiteX13" fmla="*/ 745724 w 1544715"/>
                <a:gd name="connsiteY13" fmla="*/ 1562470 h 1926455"/>
                <a:gd name="connsiteX14" fmla="*/ 825623 w 1544715"/>
                <a:gd name="connsiteY14" fmla="*/ 1500327 h 1926455"/>
                <a:gd name="connsiteX15" fmla="*/ 896645 w 1544715"/>
                <a:gd name="connsiteY15" fmla="*/ 1384917 h 1926455"/>
                <a:gd name="connsiteX16" fmla="*/ 834501 w 1544715"/>
                <a:gd name="connsiteY16" fmla="*/ 1349406 h 1926455"/>
                <a:gd name="connsiteX17" fmla="*/ 807868 w 1544715"/>
                <a:gd name="connsiteY17" fmla="*/ 1340529 h 1926455"/>
                <a:gd name="connsiteX18" fmla="*/ 861134 w 1544715"/>
                <a:gd name="connsiteY18" fmla="*/ 1322773 h 1926455"/>
                <a:gd name="connsiteX19" fmla="*/ 843379 w 1544715"/>
                <a:gd name="connsiteY19" fmla="*/ 1251752 h 1926455"/>
                <a:gd name="connsiteX20" fmla="*/ 790113 w 1544715"/>
                <a:gd name="connsiteY20" fmla="*/ 1216241 h 1926455"/>
                <a:gd name="connsiteX21" fmla="*/ 754602 w 1544715"/>
                <a:gd name="connsiteY21" fmla="*/ 1171853 h 1926455"/>
                <a:gd name="connsiteX22" fmla="*/ 754602 w 1544715"/>
                <a:gd name="connsiteY22" fmla="*/ 1171853 h 1926455"/>
                <a:gd name="connsiteX23" fmla="*/ 745724 w 1544715"/>
                <a:gd name="connsiteY23" fmla="*/ 1260630 h 1926455"/>
                <a:gd name="connsiteX24" fmla="*/ 727969 w 1544715"/>
                <a:gd name="connsiteY24" fmla="*/ 1305018 h 1926455"/>
                <a:gd name="connsiteX25" fmla="*/ 763480 w 1544715"/>
                <a:gd name="connsiteY25" fmla="*/ 1349406 h 1926455"/>
                <a:gd name="connsiteX26" fmla="*/ 754602 w 1544715"/>
                <a:gd name="connsiteY26" fmla="*/ 1411550 h 1926455"/>
                <a:gd name="connsiteX27" fmla="*/ 656948 w 1544715"/>
                <a:gd name="connsiteY27" fmla="*/ 1384917 h 1926455"/>
                <a:gd name="connsiteX28" fmla="*/ 612559 w 1544715"/>
                <a:gd name="connsiteY28" fmla="*/ 1340529 h 1926455"/>
                <a:gd name="connsiteX29" fmla="*/ 630315 w 1544715"/>
                <a:gd name="connsiteY29" fmla="*/ 1305018 h 1926455"/>
                <a:gd name="connsiteX30" fmla="*/ 621437 w 1544715"/>
                <a:gd name="connsiteY30" fmla="*/ 1269507 h 1926455"/>
                <a:gd name="connsiteX31" fmla="*/ 621437 w 1544715"/>
                <a:gd name="connsiteY31" fmla="*/ 1269507 h 1926455"/>
                <a:gd name="connsiteX32" fmla="*/ 630315 w 1544715"/>
                <a:gd name="connsiteY32" fmla="*/ 1136342 h 1926455"/>
                <a:gd name="connsiteX33" fmla="*/ 585926 w 1544715"/>
                <a:gd name="connsiteY33" fmla="*/ 1154098 h 1926455"/>
                <a:gd name="connsiteX34" fmla="*/ 585926 w 1544715"/>
                <a:gd name="connsiteY34" fmla="*/ 1109709 h 1926455"/>
                <a:gd name="connsiteX35" fmla="*/ 532660 w 1544715"/>
                <a:gd name="connsiteY35" fmla="*/ 1083076 h 1926455"/>
                <a:gd name="connsiteX36" fmla="*/ 532660 w 1544715"/>
                <a:gd name="connsiteY36" fmla="*/ 1083076 h 1926455"/>
                <a:gd name="connsiteX37" fmla="*/ 417251 w 1544715"/>
                <a:gd name="connsiteY37" fmla="*/ 967666 h 1926455"/>
                <a:gd name="connsiteX38" fmla="*/ 381740 w 1544715"/>
                <a:gd name="connsiteY38" fmla="*/ 976544 h 1926455"/>
                <a:gd name="connsiteX39" fmla="*/ 346229 w 1544715"/>
                <a:gd name="connsiteY39" fmla="*/ 923278 h 1926455"/>
                <a:gd name="connsiteX40" fmla="*/ 337352 w 1544715"/>
                <a:gd name="connsiteY40" fmla="*/ 1029810 h 1926455"/>
                <a:gd name="connsiteX41" fmla="*/ 301841 w 1544715"/>
                <a:gd name="connsiteY41" fmla="*/ 1127464 h 1926455"/>
                <a:gd name="connsiteX42" fmla="*/ 381740 w 1544715"/>
                <a:gd name="connsiteY42" fmla="*/ 1171853 h 1926455"/>
                <a:gd name="connsiteX43" fmla="*/ 417251 w 1544715"/>
                <a:gd name="connsiteY43" fmla="*/ 1207364 h 1926455"/>
                <a:gd name="connsiteX44" fmla="*/ 488272 w 1544715"/>
                <a:gd name="connsiteY44" fmla="*/ 1189608 h 1926455"/>
                <a:gd name="connsiteX45" fmla="*/ 461639 w 1544715"/>
                <a:gd name="connsiteY45" fmla="*/ 1233997 h 1926455"/>
                <a:gd name="connsiteX46" fmla="*/ 461639 w 1544715"/>
                <a:gd name="connsiteY46" fmla="*/ 1233997 h 1926455"/>
                <a:gd name="connsiteX47" fmla="*/ 541538 w 1544715"/>
                <a:gd name="connsiteY47" fmla="*/ 1269507 h 1926455"/>
                <a:gd name="connsiteX48" fmla="*/ 514905 w 1544715"/>
                <a:gd name="connsiteY48" fmla="*/ 1322773 h 1926455"/>
                <a:gd name="connsiteX49" fmla="*/ 497150 w 1544715"/>
                <a:gd name="connsiteY49" fmla="*/ 1411550 h 1926455"/>
                <a:gd name="connsiteX50" fmla="*/ 470517 w 1544715"/>
                <a:gd name="connsiteY50" fmla="*/ 1464816 h 1926455"/>
                <a:gd name="connsiteX51" fmla="*/ 461639 w 1544715"/>
                <a:gd name="connsiteY51" fmla="*/ 1615736 h 1926455"/>
                <a:gd name="connsiteX52" fmla="*/ 408373 w 1544715"/>
                <a:gd name="connsiteY52" fmla="*/ 1651247 h 1926455"/>
                <a:gd name="connsiteX53" fmla="*/ 363985 w 1544715"/>
                <a:gd name="connsiteY53" fmla="*/ 1660125 h 1926455"/>
                <a:gd name="connsiteX54" fmla="*/ 381740 w 1544715"/>
                <a:gd name="connsiteY54" fmla="*/ 1793290 h 1926455"/>
                <a:gd name="connsiteX55" fmla="*/ 328474 w 1544715"/>
                <a:gd name="connsiteY55" fmla="*/ 1811045 h 1926455"/>
                <a:gd name="connsiteX56" fmla="*/ 248575 w 1544715"/>
                <a:gd name="connsiteY56" fmla="*/ 1855433 h 1926455"/>
                <a:gd name="connsiteX57" fmla="*/ 213064 w 1544715"/>
                <a:gd name="connsiteY57" fmla="*/ 1926455 h 1926455"/>
                <a:gd name="connsiteX58" fmla="*/ 195309 w 1544715"/>
                <a:gd name="connsiteY58" fmla="*/ 1899822 h 1926455"/>
                <a:gd name="connsiteX59" fmla="*/ 239697 w 1544715"/>
                <a:gd name="connsiteY59" fmla="*/ 1757779 h 1926455"/>
                <a:gd name="connsiteX60" fmla="*/ 195309 w 1544715"/>
                <a:gd name="connsiteY60" fmla="*/ 1606859 h 1926455"/>
                <a:gd name="connsiteX61" fmla="*/ 35511 w 1544715"/>
                <a:gd name="connsiteY61" fmla="*/ 1367162 h 1926455"/>
                <a:gd name="connsiteX62" fmla="*/ 17756 w 1544715"/>
                <a:gd name="connsiteY62" fmla="*/ 1269507 h 1926455"/>
                <a:gd name="connsiteX63" fmla="*/ 0 w 1544715"/>
                <a:gd name="connsiteY63" fmla="*/ 1136342 h 1926455"/>
                <a:gd name="connsiteX64" fmla="*/ 53266 w 1544715"/>
                <a:gd name="connsiteY64" fmla="*/ 878890 h 1926455"/>
                <a:gd name="connsiteX65" fmla="*/ 44389 w 1544715"/>
                <a:gd name="connsiteY65" fmla="*/ 807868 h 1926455"/>
                <a:gd name="connsiteX66" fmla="*/ 62144 w 1544715"/>
                <a:gd name="connsiteY66" fmla="*/ 745725 h 1926455"/>
                <a:gd name="connsiteX67" fmla="*/ 26633 w 1544715"/>
                <a:gd name="connsiteY67" fmla="*/ 630315 h 1926455"/>
                <a:gd name="connsiteX68" fmla="*/ 79899 w 1544715"/>
                <a:gd name="connsiteY68" fmla="*/ 550416 h 1926455"/>
                <a:gd name="connsiteX69" fmla="*/ 79899 w 1544715"/>
                <a:gd name="connsiteY69" fmla="*/ 639193 h 1926455"/>
                <a:gd name="connsiteX70" fmla="*/ 115410 w 1544715"/>
                <a:gd name="connsiteY70" fmla="*/ 665826 h 1926455"/>
                <a:gd name="connsiteX71" fmla="*/ 177554 w 1544715"/>
                <a:gd name="connsiteY71" fmla="*/ 630315 h 1926455"/>
                <a:gd name="connsiteX72" fmla="*/ 408373 w 1544715"/>
                <a:gd name="connsiteY72" fmla="*/ 639193 h 1926455"/>
                <a:gd name="connsiteX0" fmla="*/ 177553 w 1544715"/>
                <a:gd name="connsiteY0" fmla="*/ 568171 h 1926455"/>
                <a:gd name="connsiteX1" fmla="*/ 1162975 w 1544715"/>
                <a:gd name="connsiteY1" fmla="*/ 88777 h 1926455"/>
                <a:gd name="connsiteX2" fmla="*/ 1180730 w 1544715"/>
                <a:gd name="connsiteY2" fmla="*/ 0 h 1926455"/>
                <a:gd name="connsiteX3" fmla="*/ 1544715 w 1544715"/>
                <a:gd name="connsiteY3" fmla="*/ 0 h 1926455"/>
                <a:gd name="connsiteX4" fmla="*/ 1544715 w 1544715"/>
                <a:gd name="connsiteY4" fmla="*/ 461639 h 1926455"/>
                <a:gd name="connsiteX5" fmla="*/ 1438183 w 1544715"/>
                <a:gd name="connsiteY5" fmla="*/ 461639 h 1926455"/>
                <a:gd name="connsiteX6" fmla="*/ 1438183 w 1544715"/>
                <a:gd name="connsiteY6" fmla="*/ 656948 h 1926455"/>
                <a:gd name="connsiteX7" fmla="*/ 1535837 w 1544715"/>
                <a:gd name="connsiteY7" fmla="*/ 656948 h 1926455"/>
                <a:gd name="connsiteX8" fmla="*/ 1518082 w 1544715"/>
                <a:gd name="connsiteY8" fmla="*/ 1775534 h 1926455"/>
                <a:gd name="connsiteX9" fmla="*/ 577049 w 1544715"/>
                <a:gd name="connsiteY9" fmla="*/ 1775534 h 1926455"/>
                <a:gd name="connsiteX10" fmla="*/ 612559 w 1544715"/>
                <a:gd name="connsiteY10" fmla="*/ 1722268 h 1926455"/>
                <a:gd name="connsiteX11" fmla="*/ 656948 w 1544715"/>
                <a:gd name="connsiteY11" fmla="*/ 1660125 h 1926455"/>
                <a:gd name="connsiteX12" fmla="*/ 719091 w 1544715"/>
                <a:gd name="connsiteY12" fmla="*/ 1633492 h 1926455"/>
                <a:gd name="connsiteX13" fmla="*/ 745724 w 1544715"/>
                <a:gd name="connsiteY13" fmla="*/ 1562470 h 1926455"/>
                <a:gd name="connsiteX14" fmla="*/ 825623 w 1544715"/>
                <a:gd name="connsiteY14" fmla="*/ 1500327 h 1926455"/>
                <a:gd name="connsiteX15" fmla="*/ 896645 w 1544715"/>
                <a:gd name="connsiteY15" fmla="*/ 1384917 h 1926455"/>
                <a:gd name="connsiteX16" fmla="*/ 834501 w 1544715"/>
                <a:gd name="connsiteY16" fmla="*/ 1349406 h 1926455"/>
                <a:gd name="connsiteX17" fmla="*/ 807868 w 1544715"/>
                <a:gd name="connsiteY17" fmla="*/ 1340529 h 1926455"/>
                <a:gd name="connsiteX18" fmla="*/ 861134 w 1544715"/>
                <a:gd name="connsiteY18" fmla="*/ 1322773 h 1926455"/>
                <a:gd name="connsiteX19" fmla="*/ 843379 w 1544715"/>
                <a:gd name="connsiteY19" fmla="*/ 1251752 h 1926455"/>
                <a:gd name="connsiteX20" fmla="*/ 790113 w 1544715"/>
                <a:gd name="connsiteY20" fmla="*/ 1216241 h 1926455"/>
                <a:gd name="connsiteX21" fmla="*/ 754602 w 1544715"/>
                <a:gd name="connsiteY21" fmla="*/ 1171853 h 1926455"/>
                <a:gd name="connsiteX22" fmla="*/ 754602 w 1544715"/>
                <a:gd name="connsiteY22" fmla="*/ 1171853 h 1926455"/>
                <a:gd name="connsiteX23" fmla="*/ 745724 w 1544715"/>
                <a:gd name="connsiteY23" fmla="*/ 1260630 h 1926455"/>
                <a:gd name="connsiteX24" fmla="*/ 727969 w 1544715"/>
                <a:gd name="connsiteY24" fmla="*/ 1305018 h 1926455"/>
                <a:gd name="connsiteX25" fmla="*/ 763480 w 1544715"/>
                <a:gd name="connsiteY25" fmla="*/ 1349406 h 1926455"/>
                <a:gd name="connsiteX26" fmla="*/ 754602 w 1544715"/>
                <a:gd name="connsiteY26" fmla="*/ 1411550 h 1926455"/>
                <a:gd name="connsiteX27" fmla="*/ 656948 w 1544715"/>
                <a:gd name="connsiteY27" fmla="*/ 1384917 h 1926455"/>
                <a:gd name="connsiteX28" fmla="*/ 612559 w 1544715"/>
                <a:gd name="connsiteY28" fmla="*/ 1340529 h 1926455"/>
                <a:gd name="connsiteX29" fmla="*/ 630315 w 1544715"/>
                <a:gd name="connsiteY29" fmla="*/ 1305018 h 1926455"/>
                <a:gd name="connsiteX30" fmla="*/ 621437 w 1544715"/>
                <a:gd name="connsiteY30" fmla="*/ 1269507 h 1926455"/>
                <a:gd name="connsiteX31" fmla="*/ 621437 w 1544715"/>
                <a:gd name="connsiteY31" fmla="*/ 1269507 h 1926455"/>
                <a:gd name="connsiteX32" fmla="*/ 630315 w 1544715"/>
                <a:gd name="connsiteY32" fmla="*/ 1136342 h 1926455"/>
                <a:gd name="connsiteX33" fmla="*/ 585926 w 1544715"/>
                <a:gd name="connsiteY33" fmla="*/ 1154098 h 1926455"/>
                <a:gd name="connsiteX34" fmla="*/ 585926 w 1544715"/>
                <a:gd name="connsiteY34" fmla="*/ 1109709 h 1926455"/>
                <a:gd name="connsiteX35" fmla="*/ 532660 w 1544715"/>
                <a:gd name="connsiteY35" fmla="*/ 1083076 h 1926455"/>
                <a:gd name="connsiteX36" fmla="*/ 532660 w 1544715"/>
                <a:gd name="connsiteY36" fmla="*/ 1083076 h 1926455"/>
                <a:gd name="connsiteX37" fmla="*/ 417251 w 1544715"/>
                <a:gd name="connsiteY37" fmla="*/ 967666 h 1926455"/>
                <a:gd name="connsiteX38" fmla="*/ 381740 w 1544715"/>
                <a:gd name="connsiteY38" fmla="*/ 976544 h 1926455"/>
                <a:gd name="connsiteX39" fmla="*/ 346229 w 1544715"/>
                <a:gd name="connsiteY39" fmla="*/ 923278 h 1926455"/>
                <a:gd name="connsiteX40" fmla="*/ 337352 w 1544715"/>
                <a:gd name="connsiteY40" fmla="*/ 1029810 h 1926455"/>
                <a:gd name="connsiteX41" fmla="*/ 301841 w 1544715"/>
                <a:gd name="connsiteY41" fmla="*/ 1127464 h 1926455"/>
                <a:gd name="connsiteX42" fmla="*/ 381740 w 1544715"/>
                <a:gd name="connsiteY42" fmla="*/ 1171853 h 1926455"/>
                <a:gd name="connsiteX43" fmla="*/ 417251 w 1544715"/>
                <a:gd name="connsiteY43" fmla="*/ 1207364 h 1926455"/>
                <a:gd name="connsiteX44" fmla="*/ 488272 w 1544715"/>
                <a:gd name="connsiteY44" fmla="*/ 1189608 h 1926455"/>
                <a:gd name="connsiteX45" fmla="*/ 461639 w 1544715"/>
                <a:gd name="connsiteY45" fmla="*/ 1233997 h 1926455"/>
                <a:gd name="connsiteX46" fmla="*/ 461639 w 1544715"/>
                <a:gd name="connsiteY46" fmla="*/ 1233997 h 1926455"/>
                <a:gd name="connsiteX47" fmla="*/ 541538 w 1544715"/>
                <a:gd name="connsiteY47" fmla="*/ 1269507 h 1926455"/>
                <a:gd name="connsiteX48" fmla="*/ 514905 w 1544715"/>
                <a:gd name="connsiteY48" fmla="*/ 1322773 h 1926455"/>
                <a:gd name="connsiteX49" fmla="*/ 497150 w 1544715"/>
                <a:gd name="connsiteY49" fmla="*/ 1411550 h 1926455"/>
                <a:gd name="connsiteX50" fmla="*/ 470517 w 1544715"/>
                <a:gd name="connsiteY50" fmla="*/ 1464816 h 1926455"/>
                <a:gd name="connsiteX51" fmla="*/ 461639 w 1544715"/>
                <a:gd name="connsiteY51" fmla="*/ 1615736 h 1926455"/>
                <a:gd name="connsiteX52" fmla="*/ 408373 w 1544715"/>
                <a:gd name="connsiteY52" fmla="*/ 1651247 h 1926455"/>
                <a:gd name="connsiteX53" fmla="*/ 363985 w 1544715"/>
                <a:gd name="connsiteY53" fmla="*/ 1660125 h 1926455"/>
                <a:gd name="connsiteX54" fmla="*/ 381740 w 1544715"/>
                <a:gd name="connsiteY54" fmla="*/ 1793290 h 1926455"/>
                <a:gd name="connsiteX55" fmla="*/ 328474 w 1544715"/>
                <a:gd name="connsiteY55" fmla="*/ 1811045 h 1926455"/>
                <a:gd name="connsiteX56" fmla="*/ 248575 w 1544715"/>
                <a:gd name="connsiteY56" fmla="*/ 1855433 h 1926455"/>
                <a:gd name="connsiteX57" fmla="*/ 213064 w 1544715"/>
                <a:gd name="connsiteY57" fmla="*/ 1926455 h 1926455"/>
                <a:gd name="connsiteX58" fmla="*/ 195309 w 1544715"/>
                <a:gd name="connsiteY58" fmla="*/ 1899822 h 1926455"/>
                <a:gd name="connsiteX59" fmla="*/ 239697 w 1544715"/>
                <a:gd name="connsiteY59" fmla="*/ 1757779 h 1926455"/>
                <a:gd name="connsiteX60" fmla="*/ 195309 w 1544715"/>
                <a:gd name="connsiteY60" fmla="*/ 1606859 h 1926455"/>
                <a:gd name="connsiteX61" fmla="*/ 35511 w 1544715"/>
                <a:gd name="connsiteY61" fmla="*/ 1367162 h 1926455"/>
                <a:gd name="connsiteX62" fmla="*/ 17756 w 1544715"/>
                <a:gd name="connsiteY62" fmla="*/ 1269507 h 1926455"/>
                <a:gd name="connsiteX63" fmla="*/ 0 w 1544715"/>
                <a:gd name="connsiteY63" fmla="*/ 1136342 h 1926455"/>
                <a:gd name="connsiteX64" fmla="*/ 53266 w 1544715"/>
                <a:gd name="connsiteY64" fmla="*/ 878890 h 1926455"/>
                <a:gd name="connsiteX65" fmla="*/ 44389 w 1544715"/>
                <a:gd name="connsiteY65" fmla="*/ 807868 h 1926455"/>
                <a:gd name="connsiteX66" fmla="*/ 62144 w 1544715"/>
                <a:gd name="connsiteY66" fmla="*/ 745725 h 1926455"/>
                <a:gd name="connsiteX67" fmla="*/ 26633 w 1544715"/>
                <a:gd name="connsiteY67" fmla="*/ 630315 h 1926455"/>
                <a:gd name="connsiteX68" fmla="*/ 79899 w 1544715"/>
                <a:gd name="connsiteY68" fmla="*/ 550416 h 1926455"/>
                <a:gd name="connsiteX69" fmla="*/ 79899 w 1544715"/>
                <a:gd name="connsiteY69" fmla="*/ 639193 h 1926455"/>
                <a:gd name="connsiteX70" fmla="*/ 115410 w 1544715"/>
                <a:gd name="connsiteY70" fmla="*/ 665826 h 1926455"/>
                <a:gd name="connsiteX71" fmla="*/ 177554 w 1544715"/>
                <a:gd name="connsiteY71" fmla="*/ 630315 h 1926455"/>
                <a:gd name="connsiteX72" fmla="*/ 408373 w 1544715"/>
                <a:gd name="connsiteY72" fmla="*/ 639193 h 1926455"/>
                <a:gd name="connsiteX0" fmla="*/ 177553 w 1544715"/>
                <a:gd name="connsiteY0" fmla="*/ 568171 h 1926455"/>
                <a:gd name="connsiteX1" fmla="*/ 506028 w 1544715"/>
                <a:gd name="connsiteY1" fmla="*/ 399496 h 1926455"/>
                <a:gd name="connsiteX2" fmla="*/ 1162975 w 1544715"/>
                <a:gd name="connsiteY2" fmla="*/ 88777 h 1926455"/>
                <a:gd name="connsiteX3" fmla="*/ 1180730 w 1544715"/>
                <a:gd name="connsiteY3" fmla="*/ 0 h 1926455"/>
                <a:gd name="connsiteX4" fmla="*/ 1544715 w 1544715"/>
                <a:gd name="connsiteY4" fmla="*/ 0 h 1926455"/>
                <a:gd name="connsiteX5" fmla="*/ 1544715 w 1544715"/>
                <a:gd name="connsiteY5" fmla="*/ 461639 h 1926455"/>
                <a:gd name="connsiteX6" fmla="*/ 1438183 w 1544715"/>
                <a:gd name="connsiteY6" fmla="*/ 461639 h 1926455"/>
                <a:gd name="connsiteX7" fmla="*/ 1438183 w 1544715"/>
                <a:gd name="connsiteY7" fmla="*/ 656948 h 1926455"/>
                <a:gd name="connsiteX8" fmla="*/ 1535837 w 1544715"/>
                <a:gd name="connsiteY8" fmla="*/ 656948 h 1926455"/>
                <a:gd name="connsiteX9" fmla="*/ 1518082 w 1544715"/>
                <a:gd name="connsiteY9" fmla="*/ 1775534 h 1926455"/>
                <a:gd name="connsiteX10" fmla="*/ 577049 w 1544715"/>
                <a:gd name="connsiteY10" fmla="*/ 1775534 h 1926455"/>
                <a:gd name="connsiteX11" fmla="*/ 612559 w 1544715"/>
                <a:gd name="connsiteY11" fmla="*/ 1722268 h 1926455"/>
                <a:gd name="connsiteX12" fmla="*/ 656948 w 1544715"/>
                <a:gd name="connsiteY12" fmla="*/ 1660125 h 1926455"/>
                <a:gd name="connsiteX13" fmla="*/ 719091 w 1544715"/>
                <a:gd name="connsiteY13" fmla="*/ 1633492 h 1926455"/>
                <a:gd name="connsiteX14" fmla="*/ 745724 w 1544715"/>
                <a:gd name="connsiteY14" fmla="*/ 1562470 h 1926455"/>
                <a:gd name="connsiteX15" fmla="*/ 825623 w 1544715"/>
                <a:gd name="connsiteY15" fmla="*/ 1500327 h 1926455"/>
                <a:gd name="connsiteX16" fmla="*/ 896645 w 1544715"/>
                <a:gd name="connsiteY16" fmla="*/ 1384917 h 1926455"/>
                <a:gd name="connsiteX17" fmla="*/ 834501 w 1544715"/>
                <a:gd name="connsiteY17" fmla="*/ 1349406 h 1926455"/>
                <a:gd name="connsiteX18" fmla="*/ 807868 w 1544715"/>
                <a:gd name="connsiteY18" fmla="*/ 1340529 h 1926455"/>
                <a:gd name="connsiteX19" fmla="*/ 861134 w 1544715"/>
                <a:gd name="connsiteY19" fmla="*/ 1322773 h 1926455"/>
                <a:gd name="connsiteX20" fmla="*/ 843379 w 1544715"/>
                <a:gd name="connsiteY20" fmla="*/ 1251752 h 1926455"/>
                <a:gd name="connsiteX21" fmla="*/ 790113 w 1544715"/>
                <a:gd name="connsiteY21" fmla="*/ 1216241 h 1926455"/>
                <a:gd name="connsiteX22" fmla="*/ 754602 w 1544715"/>
                <a:gd name="connsiteY22" fmla="*/ 1171853 h 1926455"/>
                <a:gd name="connsiteX23" fmla="*/ 754602 w 1544715"/>
                <a:gd name="connsiteY23" fmla="*/ 1171853 h 1926455"/>
                <a:gd name="connsiteX24" fmla="*/ 745724 w 1544715"/>
                <a:gd name="connsiteY24" fmla="*/ 1260630 h 1926455"/>
                <a:gd name="connsiteX25" fmla="*/ 727969 w 1544715"/>
                <a:gd name="connsiteY25" fmla="*/ 1305018 h 1926455"/>
                <a:gd name="connsiteX26" fmla="*/ 763480 w 1544715"/>
                <a:gd name="connsiteY26" fmla="*/ 1349406 h 1926455"/>
                <a:gd name="connsiteX27" fmla="*/ 754602 w 1544715"/>
                <a:gd name="connsiteY27" fmla="*/ 1411550 h 1926455"/>
                <a:gd name="connsiteX28" fmla="*/ 656948 w 1544715"/>
                <a:gd name="connsiteY28" fmla="*/ 1384917 h 1926455"/>
                <a:gd name="connsiteX29" fmla="*/ 612559 w 1544715"/>
                <a:gd name="connsiteY29" fmla="*/ 1340529 h 1926455"/>
                <a:gd name="connsiteX30" fmla="*/ 630315 w 1544715"/>
                <a:gd name="connsiteY30" fmla="*/ 1305018 h 1926455"/>
                <a:gd name="connsiteX31" fmla="*/ 621437 w 1544715"/>
                <a:gd name="connsiteY31" fmla="*/ 1269507 h 1926455"/>
                <a:gd name="connsiteX32" fmla="*/ 621437 w 1544715"/>
                <a:gd name="connsiteY32" fmla="*/ 1269507 h 1926455"/>
                <a:gd name="connsiteX33" fmla="*/ 630315 w 1544715"/>
                <a:gd name="connsiteY33" fmla="*/ 1136342 h 1926455"/>
                <a:gd name="connsiteX34" fmla="*/ 585926 w 1544715"/>
                <a:gd name="connsiteY34" fmla="*/ 1154098 h 1926455"/>
                <a:gd name="connsiteX35" fmla="*/ 585926 w 1544715"/>
                <a:gd name="connsiteY35" fmla="*/ 1109709 h 1926455"/>
                <a:gd name="connsiteX36" fmla="*/ 532660 w 1544715"/>
                <a:gd name="connsiteY36" fmla="*/ 1083076 h 1926455"/>
                <a:gd name="connsiteX37" fmla="*/ 532660 w 1544715"/>
                <a:gd name="connsiteY37" fmla="*/ 1083076 h 1926455"/>
                <a:gd name="connsiteX38" fmla="*/ 417251 w 1544715"/>
                <a:gd name="connsiteY38" fmla="*/ 967666 h 1926455"/>
                <a:gd name="connsiteX39" fmla="*/ 381740 w 1544715"/>
                <a:gd name="connsiteY39" fmla="*/ 976544 h 1926455"/>
                <a:gd name="connsiteX40" fmla="*/ 346229 w 1544715"/>
                <a:gd name="connsiteY40" fmla="*/ 923278 h 1926455"/>
                <a:gd name="connsiteX41" fmla="*/ 337352 w 1544715"/>
                <a:gd name="connsiteY41" fmla="*/ 1029810 h 1926455"/>
                <a:gd name="connsiteX42" fmla="*/ 301841 w 1544715"/>
                <a:gd name="connsiteY42" fmla="*/ 1127464 h 1926455"/>
                <a:gd name="connsiteX43" fmla="*/ 381740 w 1544715"/>
                <a:gd name="connsiteY43" fmla="*/ 1171853 h 1926455"/>
                <a:gd name="connsiteX44" fmla="*/ 417251 w 1544715"/>
                <a:gd name="connsiteY44" fmla="*/ 1207364 h 1926455"/>
                <a:gd name="connsiteX45" fmla="*/ 488272 w 1544715"/>
                <a:gd name="connsiteY45" fmla="*/ 1189608 h 1926455"/>
                <a:gd name="connsiteX46" fmla="*/ 461639 w 1544715"/>
                <a:gd name="connsiteY46" fmla="*/ 1233997 h 1926455"/>
                <a:gd name="connsiteX47" fmla="*/ 461639 w 1544715"/>
                <a:gd name="connsiteY47" fmla="*/ 1233997 h 1926455"/>
                <a:gd name="connsiteX48" fmla="*/ 541538 w 1544715"/>
                <a:gd name="connsiteY48" fmla="*/ 1269507 h 1926455"/>
                <a:gd name="connsiteX49" fmla="*/ 514905 w 1544715"/>
                <a:gd name="connsiteY49" fmla="*/ 1322773 h 1926455"/>
                <a:gd name="connsiteX50" fmla="*/ 497150 w 1544715"/>
                <a:gd name="connsiteY50" fmla="*/ 1411550 h 1926455"/>
                <a:gd name="connsiteX51" fmla="*/ 470517 w 1544715"/>
                <a:gd name="connsiteY51" fmla="*/ 1464816 h 1926455"/>
                <a:gd name="connsiteX52" fmla="*/ 461639 w 1544715"/>
                <a:gd name="connsiteY52" fmla="*/ 1615736 h 1926455"/>
                <a:gd name="connsiteX53" fmla="*/ 408373 w 1544715"/>
                <a:gd name="connsiteY53" fmla="*/ 1651247 h 1926455"/>
                <a:gd name="connsiteX54" fmla="*/ 363985 w 1544715"/>
                <a:gd name="connsiteY54" fmla="*/ 1660125 h 1926455"/>
                <a:gd name="connsiteX55" fmla="*/ 381740 w 1544715"/>
                <a:gd name="connsiteY55" fmla="*/ 1793290 h 1926455"/>
                <a:gd name="connsiteX56" fmla="*/ 328474 w 1544715"/>
                <a:gd name="connsiteY56" fmla="*/ 1811045 h 1926455"/>
                <a:gd name="connsiteX57" fmla="*/ 248575 w 1544715"/>
                <a:gd name="connsiteY57" fmla="*/ 1855433 h 1926455"/>
                <a:gd name="connsiteX58" fmla="*/ 213064 w 1544715"/>
                <a:gd name="connsiteY58" fmla="*/ 1926455 h 1926455"/>
                <a:gd name="connsiteX59" fmla="*/ 195309 w 1544715"/>
                <a:gd name="connsiteY59" fmla="*/ 1899822 h 1926455"/>
                <a:gd name="connsiteX60" fmla="*/ 239697 w 1544715"/>
                <a:gd name="connsiteY60" fmla="*/ 1757779 h 1926455"/>
                <a:gd name="connsiteX61" fmla="*/ 195309 w 1544715"/>
                <a:gd name="connsiteY61" fmla="*/ 1606859 h 1926455"/>
                <a:gd name="connsiteX62" fmla="*/ 35511 w 1544715"/>
                <a:gd name="connsiteY62" fmla="*/ 1367162 h 1926455"/>
                <a:gd name="connsiteX63" fmla="*/ 17756 w 1544715"/>
                <a:gd name="connsiteY63" fmla="*/ 1269507 h 1926455"/>
                <a:gd name="connsiteX64" fmla="*/ 0 w 1544715"/>
                <a:gd name="connsiteY64" fmla="*/ 1136342 h 1926455"/>
                <a:gd name="connsiteX65" fmla="*/ 53266 w 1544715"/>
                <a:gd name="connsiteY65" fmla="*/ 878890 h 1926455"/>
                <a:gd name="connsiteX66" fmla="*/ 44389 w 1544715"/>
                <a:gd name="connsiteY66" fmla="*/ 807868 h 1926455"/>
                <a:gd name="connsiteX67" fmla="*/ 62144 w 1544715"/>
                <a:gd name="connsiteY67" fmla="*/ 745725 h 1926455"/>
                <a:gd name="connsiteX68" fmla="*/ 26633 w 1544715"/>
                <a:gd name="connsiteY68" fmla="*/ 630315 h 1926455"/>
                <a:gd name="connsiteX69" fmla="*/ 79899 w 1544715"/>
                <a:gd name="connsiteY69" fmla="*/ 550416 h 1926455"/>
                <a:gd name="connsiteX70" fmla="*/ 79899 w 1544715"/>
                <a:gd name="connsiteY70" fmla="*/ 639193 h 1926455"/>
                <a:gd name="connsiteX71" fmla="*/ 115410 w 1544715"/>
                <a:gd name="connsiteY71" fmla="*/ 665826 h 1926455"/>
                <a:gd name="connsiteX72" fmla="*/ 177554 w 1544715"/>
                <a:gd name="connsiteY72" fmla="*/ 630315 h 1926455"/>
                <a:gd name="connsiteX73" fmla="*/ 408373 w 1544715"/>
                <a:gd name="connsiteY73" fmla="*/ 639193 h 1926455"/>
                <a:gd name="connsiteX0" fmla="*/ 177553 w 1544715"/>
                <a:gd name="connsiteY0" fmla="*/ 568171 h 1926455"/>
                <a:gd name="connsiteX1" fmla="*/ 346230 w 1544715"/>
                <a:gd name="connsiteY1" fmla="*/ 97655 h 1926455"/>
                <a:gd name="connsiteX2" fmla="*/ 1162975 w 1544715"/>
                <a:gd name="connsiteY2" fmla="*/ 88777 h 1926455"/>
                <a:gd name="connsiteX3" fmla="*/ 1180730 w 1544715"/>
                <a:gd name="connsiteY3" fmla="*/ 0 h 1926455"/>
                <a:gd name="connsiteX4" fmla="*/ 1544715 w 1544715"/>
                <a:gd name="connsiteY4" fmla="*/ 0 h 1926455"/>
                <a:gd name="connsiteX5" fmla="*/ 1544715 w 1544715"/>
                <a:gd name="connsiteY5" fmla="*/ 461639 h 1926455"/>
                <a:gd name="connsiteX6" fmla="*/ 1438183 w 1544715"/>
                <a:gd name="connsiteY6" fmla="*/ 461639 h 1926455"/>
                <a:gd name="connsiteX7" fmla="*/ 1438183 w 1544715"/>
                <a:gd name="connsiteY7" fmla="*/ 656948 h 1926455"/>
                <a:gd name="connsiteX8" fmla="*/ 1535837 w 1544715"/>
                <a:gd name="connsiteY8" fmla="*/ 656948 h 1926455"/>
                <a:gd name="connsiteX9" fmla="*/ 1518082 w 1544715"/>
                <a:gd name="connsiteY9" fmla="*/ 1775534 h 1926455"/>
                <a:gd name="connsiteX10" fmla="*/ 577049 w 1544715"/>
                <a:gd name="connsiteY10" fmla="*/ 1775534 h 1926455"/>
                <a:gd name="connsiteX11" fmla="*/ 612559 w 1544715"/>
                <a:gd name="connsiteY11" fmla="*/ 1722268 h 1926455"/>
                <a:gd name="connsiteX12" fmla="*/ 656948 w 1544715"/>
                <a:gd name="connsiteY12" fmla="*/ 1660125 h 1926455"/>
                <a:gd name="connsiteX13" fmla="*/ 719091 w 1544715"/>
                <a:gd name="connsiteY13" fmla="*/ 1633492 h 1926455"/>
                <a:gd name="connsiteX14" fmla="*/ 745724 w 1544715"/>
                <a:gd name="connsiteY14" fmla="*/ 1562470 h 1926455"/>
                <a:gd name="connsiteX15" fmla="*/ 825623 w 1544715"/>
                <a:gd name="connsiteY15" fmla="*/ 1500327 h 1926455"/>
                <a:gd name="connsiteX16" fmla="*/ 896645 w 1544715"/>
                <a:gd name="connsiteY16" fmla="*/ 1384917 h 1926455"/>
                <a:gd name="connsiteX17" fmla="*/ 834501 w 1544715"/>
                <a:gd name="connsiteY17" fmla="*/ 1349406 h 1926455"/>
                <a:gd name="connsiteX18" fmla="*/ 807868 w 1544715"/>
                <a:gd name="connsiteY18" fmla="*/ 1340529 h 1926455"/>
                <a:gd name="connsiteX19" fmla="*/ 861134 w 1544715"/>
                <a:gd name="connsiteY19" fmla="*/ 1322773 h 1926455"/>
                <a:gd name="connsiteX20" fmla="*/ 843379 w 1544715"/>
                <a:gd name="connsiteY20" fmla="*/ 1251752 h 1926455"/>
                <a:gd name="connsiteX21" fmla="*/ 790113 w 1544715"/>
                <a:gd name="connsiteY21" fmla="*/ 1216241 h 1926455"/>
                <a:gd name="connsiteX22" fmla="*/ 754602 w 1544715"/>
                <a:gd name="connsiteY22" fmla="*/ 1171853 h 1926455"/>
                <a:gd name="connsiteX23" fmla="*/ 754602 w 1544715"/>
                <a:gd name="connsiteY23" fmla="*/ 1171853 h 1926455"/>
                <a:gd name="connsiteX24" fmla="*/ 745724 w 1544715"/>
                <a:gd name="connsiteY24" fmla="*/ 1260630 h 1926455"/>
                <a:gd name="connsiteX25" fmla="*/ 727969 w 1544715"/>
                <a:gd name="connsiteY25" fmla="*/ 1305018 h 1926455"/>
                <a:gd name="connsiteX26" fmla="*/ 763480 w 1544715"/>
                <a:gd name="connsiteY26" fmla="*/ 1349406 h 1926455"/>
                <a:gd name="connsiteX27" fmla="*/ 754602 w 1544715"/>
                <a:gd name="connsiteY27" fmla="*/ 1411550 h 1926455"/>
                <a:gd name="connsiteX28" fmla="*/ 656948 w 1544715"/>
                <a:gd name="connsiteY28" fmla="*/ 1384917 h 1926455"/>
                <a:gd name="connsiteX29" fmla="*/ 612559 w 1544715"/>
                <a:gd name="connsiteY29" fmla="*/ 1340529 h 1926455"/>
                <a:gd name="connsiteX30" fmla="*/ 630315 w 1544715"/>
                <a:gd name="connsiteY30" fmla="*/ 1305018 h 1926455"/>
                <a:gd name="connsiteX31" fmla="*/ 621437 w 1544715"/>
                <a:gd name="connsiteY31" fmla="*/ 1269507 h 1926455"/>
                <a:gd name="connsiteX32" fmla="*/ 621437 w 1544715"/>
                <a:gd name="connsiteY32" fmla="*/ 1269507 h 1926455"/>
                <a:gd name="connsiteX33" fmla="*/ 630315 w 1544715"/>
                <a:gd name="connsiteY33" fmla="*/ 1136342 h 1926455"/>
                <a:gd name="connsiteX34" fmla="*/ 585926 w 1544715"/>
                <a:gd name="connsiteY34" fmla="*/ 1154098 h 1926455"/>
                <a:gd name="connsiteX35" fmla="*/ 585926 w 1544715"/>
                <a:gd name="connsiteY35" fmla="*/ 1109709 h 1926455"/>
                <a:gd name="connsiteX36" fmla="*/ 532660 w 1544715"/>
                <a:gd name="connsiteY36" fmla="*/ 1083076 h 1926455"/>
                <a:gd name="connsiteX37" fmla="*/ 532660 w 1544715"/>
                <a:gd name="connsiteY37" fmla="*/ 1083076 h 1926455"/>
                <a:gd name="connsiteX38" fmla="*/ 417251 w 1544715"/>
                <a:gd name="connsiteY38" fmla="*/ 967666 h 1926455"/>
                <a:gd name="connsiteX39" fmla="*/ 381740 w 1544715"/>
                <a:gd name="connsiteY39" fmla="*/ 976544 h 1926455"/>
                <a:gd name="connsiteX40" fmla="*/ 346229 w 1544715"/>
                <a:gd name="connsiteY40" fmla="*/ 923278 h 1926455"/>
                <a:gd name="connsiteX41" fmla="*/ 337352 w 1544715"/>
                <a:gd name="connsiteY41" fmla="*/ 1029810 h 1926455"/>
                <a:gd name="connsiteX42" fmla="*/ 301841 w 1544715"/>
                <a:gd name="connsiteY42" fmla="*/ 1127464 h 1926455"/>
                <a:gd name="connsiteX43" fmla="*/ 381740 w 1544715"/>
                <a:gd name="connsiteY43" fmla="*/ 1171853 h 1926455"/>
                <a:gd name="connsiteX44" fmla="*/ 417251 w 1544715"/>
                <a:gd name="connsiteY44" fmla="*/ 1207364 h 1926455"/>
                <a:gd name="connsiteX45" fmla="*/ 488272 w 1544715"/>
                <a:gd name="connsiteY45" fmla="*/ 1189608 h 1926455"/>
                <a:gd name="connsiteX46" fmla="*/ 461639 w 1544715"/>
                <a:gd name="connsiteY46" fmla="*/ 1233997 h 1926455"/>
                <a:gd name="connsiteX47" fmla="*/ 461639 w 1544715"/>
                <a:gd name="connsiteY47" fmla="*/ 1233997 h 1926455"/>
                <a:gd name="connsiteX48" fmla="*/ 541538 w 1544715"/>
                <a:gd name="connsiteY48" fmla="*/ 1269507 h 1926455"/>
                <a:gd name="connsiteX49" fmla="*/ 514905 w 1544715"/>
                <a:gd name="connsiteY49" fmla="*/ 1322773 h 1926455"/>
                <a:gd name="connsiteX50" fmla="*/ 497150 w 1544715"/>
                <a:gd name="connsiteY50" fmla="*/ 1411550 h 1926455"/>
                <a:gd name="connsiteX51" fmla="*/ 470517 w 1544715"/>
                <a:gd name="connsiteY51" fmla="*/ 1464816 h 1926455"/>
                <a:gd name="connsiteX52" fmla="*/ 461639 w 1544715"/>
                <a:gd name="connsiteY52" fmla="*/ 1615736 h 1926455"/>
                <a:gd name="connsiteX53" fmla="*/ 408373 w 1544715"/>
                <a:gd name="connsiteY53" fmla="*/ 1651247 h 1926455"/>
                <a:gd name="connsiteX54" fmla="*/ 363985 w 1544715"/>
                <a:gd name="connsiteY54" fmla="*/ 1660125 h 1926455"/>
                <a:gd name="connsiteX55" fmla="*/ 381740 w 1544715"/>
                <a:gd name="connsiteY55" fmla="*/ 1793290 h 1926455"/>
                <a:gd name="connsiteX56" fmla="*/ 328474 w 1544715"/>
                <a:gd name="connsiteY56" fmla="*/ 1811045 h 1926455"/>
                <a:gd name="connsiteX57" fmla="*/ 248575 w 1544715"/>
                <a:gd name="connsiteY57" fmla="*/ 1855433 h 1926455"/>
                <a:gd name="connsiteX58" fmla="*/ 213064 w 1544715"/>
                <a:gd name="connsiteY58" fmla="*/ 1926455 h 1926455"/>
                <a:gd name="connsiteX59" fmla="*/ 195309 w 1544715"/>
                <a:gd name="connsiteY59" fmla="*/ 1899822 h 1926455"/>
                <a:gd name="connsiteX60" fmla="*/ 239697 w 1544715"/>
                <a:gd name="connsiteY60" fmla="*/ 1757779 h 1926455"/>
                <a:gd name="connsiteX61" fmla="*/ 195309 w 1544715"/>
                <a:gd name="connsiteY61" fmla="*/ 1606859 h 1926455"/>
                <a:gd name="connsiteX62" fmla="*/ 35511 w 1544715"/>
                <a:gd name="connsiteY62" fmla="*/ 1367162 h 1926455"/>
                <a:gd name="connsiteX63" fmla="*/ 17756 w 1544715"/>
                <a:gd name="connsiteY63" fmla="*/ 1269507 h 1926455"/>
                <a:gd name="connsiteX64" fmla="*/ 0 w 1544715"/>
                <a:gd name="connsiteY64" fmla="*/ 1136342 h 1926455"/>
                <a:gd name="connsiteX65" fmla="*/ 53266 w 1544715"/>
                <a:gd name="connsiteY65" fmla="*/ 878890 h 1926455"/>
                <a:gd name="connsiteX66" fmla="*/ 44389 w 1544715"/>
                <a:gd name="connsiteY66" fmla="*/ 807868 h 1926455"/>
                <a:gd name="connsiteX67" fmla="*/ 62144 w 1544715"/>
                <a:gd name="connsiteY67" fmla="*/ 745725 h 1926455"/>
                <a:gd name="connsiteX68" fmla="*/ 26633 w 1544715"/>
                <a:gd name="connsiteY68" fmla="*/ 630315 h 1926455"/>
                <a:gd name="connsiteX69" fmla="*/ 79899 w 1544715"/>
                <a:gd name="connsiteY69" fmla="*/ 550416 h 1926455"/>
                <a:gd name="connsiteX70" fmla="*/ 79899 w 1544715"/>
                <a:gd name="connsiteY70" fmla="*/ 639193 h 1926455"/>
                <a:gd name="connsiteX71" fmla="*/ 115410 w 1544715"/>
                <a:gd name="connsiteY71" fmla="*/ 665826 h 1926455"/>
                <a:gd name="connsiteX72" fmla="*/ 177554 w 1544715"/>
                <a:gd name="connsiteY72" fmla="*/ 630315 h 1926455"/>
                <a:gd name="connsiteX73" fmla="*/ 408373 w 1544715"/>
                <a:gd name="connsiteY73" fmla="*/ 639193 h 1926455"/>
                <a:gd name="connsiteX0" fmla="*/ 177553 w 1544715"/>
                <a:gd name="connsiteY0" fmla="*/ 568171 h 1926455"/>
                <a:gd name="connsiteX1" fmla="*/ 346230 w 1544715"/>
                <a:gd name="connsiteY1" fmla="*/ 97655 h 1926455"/>
                <a:gd name="connsiteX2" fmla="*/ 1162975 w 1544715"/>
                <a:gd name="connsiteY2" fmla="*/ 88777 h 1926455"/>
                <a:gd name="connsiteX3" fmla="*/ 1180730 w 1544715"/>
                <a:gd name="connsiteY3" fmla="*/ 0 h 1926455"/>
                <a:gd name="connsiteX4" fmla="*/ 1544715 w 1544715"/>
                <a:gd name="connsiteY4" fmla="*/ 0 h 1926455"/>
                <a:gd name="connsiteX5" fmla="*/ 1544715 w 1544715"/>
                <a:gd name="connsiteY5" fmla="*/ 461639 h 1926455"/>
                <a:gd name="connsiteX6" fmla="*/ 1438183 w 1544715"/>
                <a:gd name="connsiteY6" fmla="*/ 461639 h 1926455"/>
                <a:gd name="connsiteX7" fmla="*/ 1438183 w 1544715"/>
                <a:gd name="connsiteY7" fmla="*/ 656948 h 1926455"/>
                <a:gd name="connsiteX8" fmla="*/ 1535837 w 1544715"/>
                <a:gd name="connsiteY8" fmla="*/ 656948 h 1926455"/>
                <a:gd name="connsiteX9" fmla="*/ 1518082 w 1544715"/>
                <a:gd name="connsiteY9" fmla="*/ 1775534 h 1926455"/>
                <a:gd name="connsiteX10" fmla="*/ 577049 w 1544715"/>
                <a:gd name="connsiteY10" fmla="*/ 1775534 h 1926455"/>
                <a:gd name="connsiteX11" fmla="*/ 612559 w 1544715"/>
                <a:gd name="connsiteY11" fmla="*/ 1722268 h 1926455"/>
                <a:gd name="connsiteX12" fmla="*/ 656948 w 1544715"/>
                <a:gd name="connsiteY12" fmla="*/ 1660125 h 1926455"/>
                <a:gd name="connsiteX13" fmla="*/ 719091 w 1544715"/>
                <a:gd name="connsiteY13" fmla="*/ 1633492 h 1926455"/>
                <a:gd name="connsiteX14" fmla="*/ 745724 w 1544715"/>
                <a:gd name="connsiteY14" fmla="*/ 1562470 h 1926455"/>
                <a:gd name="connsiteX15" fmla="*/ 825623 w 1544715"/>
                <a:gd name="connsiteY15" fmla="*/ 1500327 h 1926455"/>
                <a:gd name="connsiteX16" fmla="*/ 896645 w 1544715"/>
                <a:gd name="connsiteY16" fmla="*/ 1384917 h 1926455"/>
                <a:gd name="connsiteX17" fmla="*/ 834501 w 1544715"/>
                <a:gd name="connsiteY17" fmla="*/ 1349406 h 1926455"/>
                <a:gd name="connsiteX18" fmla="*/ 807868 w 1544715"/>
                <a:gd name="connsiteY18" fmla="*/ 1340529 h 1926455"/>
                <a:gd name="connsiteX19" fmla="*/ 861134 w 1544715"/>
                <a:gd name="connsiteY19" fmla="*/ 1322773 h 1926455"/>
                <a:gd name="connsiteX20" fmla="*/ 843379 w 1544715"/>
                <a:gd name="connsiteY20" fmla="*/ 1251752 h 1926455"/>
                <a:gd name="connsiteX21" fmla="*/ 790113 w 1544715"/>
                <a:gd name="connsiteY21" fmla="*/ 1216241 h 1926455"/>
                <a:gd name="connsiteX22" fmla="*/ 754602 w 1544715"/>
                <a:gd name="connsiteY22" fmla="*/ 1171853 h 1926455"/>
                <a:gd name="connsiteX23" fmla="*/ 754602 w 1544715"/>
                <a:gd name="connsiteY23" fmla="*/ 1171853 h 1926455"/>
                <a:gd name="connsiteX24" fmla="*/ 745724 w 1544715"/>
                <a:gd name="connsiteY24" fmla="*/ 1260630 h 1926455"/>
                <a:gd name="connsiteX25" fmla="*/ 727969 w 1544715"/>
                <a:gd name="connsiteY25" fmla="*/ 1305018 h 1926455"/>
                <a:gd name="connsiteX26" fmla="*/ 763480 w 1544715"/>
                <a:gd name="connsiteY26" fmla="*/ 1349406 h 1926455"/>
                <a:gd name="connsiteX27" fmla="*/ 754602 w 1544715"/>
                <a:gd name="connsiteY27" fmla="*/ 1411550 h 1926455"/>
                <a:gd name="connsiteX28" fmla="*/ 656948 w 1544715"/>
                <a:gd name="connsiteY28" fmla="*/ 1384917 h 1926455"/>
                <a:gd name="connsiteX29" fmla="*/ 612559 w 1544715"/>
                <a:gd name="connsiteY29" fmla="*/ 1340529 h 1926455"/>
                <a:gd name="connsiteX30" fmla="*/ 630315 w 1544715"/>
                <a:gd name="connsiteY30" fmla="*/ 1305018 h 1926455"/>
                <a:gd name="connsiteX31" fmla="*/ 621437 w 1544715"/>
                <a:gd name="connsiteY31" fmla="*/ 1269507 h 1926455"/>
                <a:gd name="connsiteX32" fmla="*/ 621437 w 1544715"/>
                <a:gd name="connsiteY32" fmla="*/ 1269507 h 1926455"/>
                <a:gd name="connsiteX33" fmla="*/ 630315 w 1544715"/>
                <a:gd name="connsiteY33" fmla="*/ 1136342 h 1926455"/>
                <a:gd name="connsiteX34" fmla="*/ 585926 w 1544715"/>
                <a:gd name="connsiteY34" fmla="*/ 1154098 h 1926455"/>
                <a:gd name="connsiteX35" fmla="*/ 585926 w 1544715"/>
                <a:gd name="connsiteY35" fmla="*/ 1109709 h 1926455"/>
                <a:gd name="connsiteX36" fmla="*/ 532660 w 1544715"/>
                <a:gd name="connsiteY36" fmla="*/ 1083076 h 1926455"/>
                <a:gd name="connsiteX37" fmla="*/ 532660 w 1544715"/>
                <a:gd name="connsiteY37" fmla="*/ 1083076 h 1926455"/>
                <a:gd name="connsiteX38" fmla="*/ 417251 w 1544715"/>
                <a:gd name="connsiteY38" fmla="*/ 967666 h 1926455"/>
                <a:gd name="connsiteX39" fmla="*/ 381740 w 1544715"/>
                <a:gd name="connsiteY39" fmla="*/ 976544 h 1926455"/>
                <a:gd name="connsiteX40" fmla="*/ 346229 w 1544715"/>
                <a:gd name="connsiteY40" fmla="*/ 923278 h 1926455"/>
                <a:gd name="connsiteX41" fmla="*/ 337352 w 1544715"/>
                <a:gd name="connsiteY41" fmla="*/ 1029810 h 1926455"/>
                <a:gd name="connsiteX42" fmla="*/ 301841 w 1544715"/>
                <a:gd name="connsiteY42" fmla="*/ 1127464 h 1926455"/>
                <a:gd name="connsiteX43" fmla="*/ 381740 w 1544715"/>
                <a:gd name="connsiteY43" fmla="*/ 1171853 h 1926455"/>
                <a:gd name="connsiteX44" fmla="*/ 417251 w 1544715"/>
                <a:gd name="connsiteY44" fmla="*/ 1207364 h 1926455"/>
                <a:gd name="connsiteX45" fmla="*/ 488272 w 1544715"/>
                <a:gd name="connsiteY45" fmla="*/ 1189608 h 1926455"/>
                <a:gd name="connsiteX46" fmla="*/ 461639 w 1544715"/>
                <a:gd name="connsiteY46" fmla="*/ 1233997 h 1926455"/>
                <a:gd name="connsiteX47" fmla="*/ 461639 w 1544715"/>
                <a:gd name="connsiteY47" fmla="*/ 1233997 h 1926455"/>
                <a:gd name="connsiteX48" fmla="*/ 541538 w 1544715"/>
                <a:gd name="connsiteY48" fmla="*/ 1269507 h 1926455"/>
                <a:gd name="connsiteX49" fmla="*/ 514905 w 1544715"/>
                <a:gd name="connsiteY49" fmla="*/ 1322773 h 1926455"/>
                <a:gd name="connsiteX50" fmla="*/ 497150 w 1544715"/>
                <a:gd name="connsiteY50" fmla="*/ 1411550 h 1926455"/>
                <a:gd name="connsiteX51" fmla="*/ 470517 w 1544715"/>
                <a:gd name="connsiteY51" fmla="*/ 1464816 h 1926455"/>
                <a:gd name="connsiteX52" fmla="*/ 461639 w 1544715"/>
                <a:gd name="connsiteY52" fmla="*/ 1615736 h 1926455"/>
                <a:gd name="connsiteX53" fmla="*/ 408373 w 1544715"/>
                <a:gd name="connsiteY53" fmla="*/ 1651247 h 1926455"/>
                <a:gd name="connsiteX54" fmla="*/ 363985 w 1544715"/>
                <a:gd name="connsiteY54" fmla="*/ 1660125 h 1926455"/>
                <a:gd name="connsiteX55" fmla="*/ 381740 w 1544715"/>
                <a:gd name="connsiteY55" fmla="*/ 1793290 h 1926455"/>
                <a:gd name="connsiteX56" fmla="*/ 328474 w 1544715"/>
                <a:gd name="connsiteY56" fmla="*/ 1811045 h 1926455"/>
                <a:gd name="connsiteX57" fmla="*/ 248575 w 1544715"/>
                <a:gd name="connsiteY57" fmla="*/ 1855433 h 1926455"/>
                <a:gd name="connsiteX58" fmla="*/ 213064 w 1544715"/>
                <a:gd name="connsiteY58" fmla="*/ 1926455 h 1926455"/>
                <a:gd name="connsiteX59" fmla="*/ 195309 w 1544715"/>
                <a:gd name="connsiteY59" fmla="*/ 1899822 h 1926455"/>
                <a:gd name="connsiteX60" fmla="*/ 239697 w 1544715"/>
                <a:gd name="connsiteY60" fmla="*/ 1757779 h 1926455"/>
                <a:gd name="connsiteX61" fmla="*/ 195309 w 1544715"/>
                <a:gd name="connsiteY61" fmla="*/ 1606859 h 1926455"/>
                <a:gd name="connsiteX62" fmla="*/ 35511 w 1544715"/>
                <a:gd name="connsiteY62" fmla="*/ 1367162 h 1926455"/>
                <a:gd name="connsiteX63" fmla="*/ 17756 w 1544715"/>
                <a:gd name="connsiteY63" fmla="*/ 1269507 h 1926455"/>
                <a:gd name="connsiteX64" fmla="*/ 0 w 1544715"/>
                <a:gd name="connsiteY64" fmla="*/ 1136342 h 1926455"/>
                <a:gd name="connsiteX65" fmla="*/ 53266 w 1544715"/>
                <a:gd name="connsiteY65" fmla="*/ 878890 h 1926455"/>
                <a:gd name="connsiteX66" fmla="*/ 44389 w 1544715"/>
                <a:gd name="connsiteY66" fmla="*/ 807868 h 1926455"/>
                <a:gd name="connsiteX67" fmla="*/ 62144 w 1544715"/>
                <a:gd name="connsiteY67" fmla="*/ 745725 h 1926455"/>
                <a:gd name="connsiteX68" fmla="*/ 26633 w 1544715"/>
                <a:gd name="connsiteY68" fmla="*/ 630315 h 1926455"/>
                <a:gd name="connsiteX69" fmla="*/ 79899 w 1544715"/>
                <a:gd name="connsiteY69" fmla="*/ 550416 h 1926455"/>
                <a:gd name="connsiteX70" fmla="*/ 79899 w 1544715"/>
                <a:gd name="connsiteY70" fmla="*/ 639193 h 1926455"/>
                <a:gd name="connsiteX71" fmla="*/ 115410 w 1544715"/>
                <a:gd name="connsiteY71" fmla="*/ 665826 h 1926455"/>
                <a:gd name="connsiteX72" fmla="*/ 177554 w 1544715"/>
                <a:gd name="connsiteY72" fmla="*/ 630315 h 1926455"/>
                <a:gd name="connsiteX73" fmla="*/ 408373 w 1544715"/>
                <a:gd name="connsiteY73" fmla="*/ 639193 h 1926455"/>
                <a:gd name="connsiteX0" fmla="*/ 177553 w 1544715"/>
                <a:gd name="connsiteY0" fmla="*/ 568171 h 1926455"/>
                <a:gd name="connsiteX1" fmla="*/ 346230 w 1544715"/>
                <a:gd name="connsiteY1" fmla="*/ 97655 h 1926455"/>
                <a:gd name="connsiteX2" fmla="*/ 1162975 w 1544715"/>
                <a:gd name="connsiteY2" fmla="*/ 88777 h 1926455"/>
                <a:gd name="connsiteX3" fmla="*/ 1180730 w 1544715"/>
                <a:gd name="connsiteY3" fmla="*/ 0 h 1926455"/>
                <a:gd name="connsiteX4" fmla="*/ 1544715 w 1544715"/>
                <a:gd name="connsiteY4" fmla="*/ 0 h 1926455"/>
                <a:gd name="connsiteX5" fmla="*/ 1544715 w 1544715"/>
                <a:gd name="connsiteY5" fmla="*/ 461639 h 1926455"/>
                <a:gd name="connsiteX6" fmla="*/ 1438183 w 1544715"/>
                <a:gd name="connsiteY6" fmla="*/ 461639 h 1926455"/>
                <a:gd name="connsiteX7" fmla="*/ 1438183 w 1544715"/>
                <a:gd name="connsiteY7" fmla="*/ 656948 h 1926455"/>
                <a:gd name="connsiteX8" fmla="*/ 1535837 w 1544715"/>
                <a:gd name="connsiteY8" fmla="*/ 656948 h 1926455"/>
                <a:gd name="connsiteX9" fmla="*/ 1518082 w 1544715"/>
                <a:gd name="connsiteY9" fmla="*/ 1775534 h 1926455"/>
                <a:gd name="connsiteX10" fmla="*/ 577049 w 1544715"/>
                <a:gd name="connsiteY10" fmla="*/ 1775534 h 1926455"/>
                <a:gd name="connsiteX11" fmla="*/ 612559 w 1544715"/>
                <a:gd name="connsiteY11" fmla="*/ 1722268 h 1926455"/>
                <a:gd name="connsiteX12" fmla="*/ 656948 w 1544715"/>
                <a:gd name="connsiteY12" fmla="*/ 1660125 h 1926455"/>
                <a:gd name="connsiteX13" fmla="*/ 719091 w 1544715"/>
                <a:gd name="connsiteY13" fmla="*/ 1633492 h 1926455"/>
                <a:gd name="connsiteX14" fmla="*/ 745724 w 1544715"/>
                <a:gd name="connsiteY14" fmla="*/ 1562470 h 1926455"/>
                <a:gd name="connsiteX15" fmla="*/ 825623 w 1544715"/>
                <a:gd name="connsiteY15" fmla="*/ 1500327 h 1926455"/>
                <a:gd name="connsiteX16" fmla="*/ 896645 w 1544715"/>
                <a:gd name="connsiteY16" fmla="*/ 1384917 h 1926455"/>
                <a:gd name="connsiteX17" fmla="*/ 834501 w 1544715"/>
                <a:gd name="connsiteY17" fmla="*/ 1349406 h 1926455"/>
                <a:gd name="connsiteX18" fmla="*/ 807868 w 1544715"/>
                <a:gd name="connsiteY18" fmla="*/ 1340529 h 1926455"/>
                <a:gd name="connsiteX19" fmla="*/ 861134 w 1544715"/>
                <a:gd name="connsiteY19" fmla="*/ 1322773 h 1926455"/>
                <a:gd name="connsiteX20" fmla="*/ 843379 w 1544715"/>
                <a:gd name="connsiteY20" fmla="*/ 1251752 h 1926455"/>
                <a:gd name="connsiteX21" fmla="*/ 790113 w 1544715"/>
                <a:gd name="connsiteY21" fmla="*/ 1216241 h 1926455"/>
                <a:gd name="connsiteX22" fmla="*/ 754602 w 1544715"/>
                <a:gd name="connsiteY22" fmla="*/ 1171853 h 1926455"/>
                <a:gd name="connsiteX23" fmla="*/ 754602 w 1544715"/>
                <a:gd name="connsiteY23" fmla="*/ 1171853 h 1926455"/>
                <a:gd name="connsiteX24" fmla="*/ 745724 w 1544715"/>
                <a:gd name="connsiteY24" fmla="*/ 1260630 h 1926455"/>
                <a:gd name="connsiteX25" fmla="*/ 727969 w 1544715"/>
                <a:gd name="connsiteY25" fmla="*/ 1305018 h 1926455"/>
                <a:gd name="connsiteX26" fmla="*/ 763480 w 1544715"/>
                <a:gd name="connsiteY26" fmla="*/ 1349406 h 1926455"/>
                <a:gd name="connsiteX27" fmla="*/ 754602 w 1544715"/>
                <a:gd name="connsiteY27" fmla="*/ 1411550 h 1926455"/>
                <a:gd name="connsiteX28" fmla="*/ 656948 w 1544715"/>
                <a:gd name="connsiteY28" fmla="*/ 1384917 h 1926455"/>
                <a:gd name="connsiteX29" fmla="*/ 612559 w 1544715"/>
                <a:gd name="connsiteY29" fmla="*/ 1340529 h 1926455"/>
                <a:gd name="connsiteX30" fmla="*/ 630315 w 1544715"/>
                <a:gd name="connsiteY30" fmla="*/ 1305018 h 1926455"/>
                <a:gd name="connsiteX31" fmla="*/ 621437 w 1544715"/>
                <a:gd name="connsiteY31" fmla="*/ 1269507 h 1926455"/>
                <a:gd name="connsiteX32" fmla="*/ 621437 w 1544715"/>
                <a:gd name="connsiteY32" fmla="*/ 1269507 h 1926455"/>
                <a:gd name="connsiteX33" fmla="*/ 630315 w 1544715"/>
                <a:gd name="connsiteY33" fmla="*/ 1136342 h 1926455"/>
                <a:gd name="connsiteX34" fmla="*/ 585926 w 1544715"/>
                <a:gd name="connsiteY34" fmla="*/ 1154098 h 1926455"/>
                <a:gd name="connsiteX35" fmla="*/ 585926 w 1544715"/>
                <a:gd name="connsiteY35" fmla="*/ 1109709 h 1926455"/>
                <a:gd name="connsiteX36" fmla="*/ 532660 w 1544715"/>
                <a:gd name="connsiteY36" fmla="*/ 1083076 h 1926455"/>
                <a:gd name="connsiteX37" fmla="*/ 532660 w 1544715"/>
                <a:gd name="connsiteY37" fmla="*/ 1083076 h 1926455"/>
                <a:gd name="connsiteX38" fmla="*/ 417251 w 1544715"/>
                <a:gd name="connsiteY38" fmla="*/ 967666 h 1926455"/>
                <a:gd name="connsiteX39" fmla="*/ 381740 w 1544715"/>
                <a:gd name="connsiteY39" fmla="*/ 976544 h 1926455"/>
                <a:gd name="connsiteX40" fmla="*/ 346229 w 1544715"/>
                <a:gd name="connsiteY40" fmla="*/ 923278 h 1926455"/>
                <a:gd name="connsiteX41" fmla="*/ 337352 w 1544715"/>
                <a:gd name="connsiteY41" fmla="*/ 1029810 h 1926455"/>
                <a:gd name="connsiteX42" fmla="*/ 301841 w 1544715"/>
                <a:gd name="connsiteY42" fmla="*/ 1127464 h 1926455"/>
                <a:gd name="connsiteX43" fmla="*/ 381740 w 1544715"/>
                <a:gd name="connsiteY43" fmla="*/ 1171853 h 1926455"/>
                <a:gd name="connsiteX44" fmla="*/ 417251 w 1544715"/>
                <a:gd name="connsiteY44" fmla="*/ 1207364 h 1926455"/>
                <a:gd name="connsiteX45" fmla="*/ 488272 w 1544715"/>
                <a:gd name="connsiteY45" fmla="*/ 1189608 h 1926455"/>
                <a:gd name="connsiteX46" fmla="*/ 461639 w 1544715"/>
                <a:gd name="connsiteY46" fmla="*/ 1233997 h 1926455"/>
                <a:gd name="connsiteX47" fmla="*/ 461639 w 1544715"/>
                <a:gd name="connsiteY47" fmla="*/ 1233997 h 1926455"/>
                <a:gd name="connsiteX48" fmla="*/ 541538 w 1544715"/>
                <a:gd name="connsiteY48" fmla="*/ 1269507 h 1926455"/>
                <a:gd name="connsiteX49" fmla="*/ 514905 w 1544715"/>
                <a:gd name="connsiteY49" fmla="*/ 1322773 h 1926455"/>
                <a:gd name="connsiteX50" fmla="*/ 497150 w 1544715"/>
                <a:gd name="connsiteY50" fmla="*/ 1411550 h 1926455"/>
                <a:gd name="connsiteX51" fmla="*/ 470517 w 1544715"/>
                <a:gd name="connsiteY51" fmla="*/ 1464816 h 1926455"/>
                <a:gd name="connsiteX52" fmla="*/ 461639 w 1544715"/>
                <a:gd name="connsiteY52" fmla="*/ 1615736 h 1926455"/>
                <a:gd name="connsiteX53" fmla="*/ 408373 w 1544715"/>
                <a:gd name="connsiteY53" fmla="*/ 1651247 h 1926455"/>
                <a:gd name="connsiteX54" fmla="*/ 363985 w 1544715"/>
                <a:gd name="connsiteY54" fmla="*/ 1660125 h 1926455"/>
                <a:gd name="connsiteX55" fmla="*/ 381740 w 1544715"/>
                <a:gd name="connsiteY55" fmla="*/ 1793290 h 1926455"/>
                <a:gd name="connsiteX56" fmla="*/ 328474 w 1544715"/>
                <a:gd name="connsiteY56" fmla="*/ 1811045 h 1926455"/>
                <a:gd name="connsiteX57" fmla="*/ 248575 w 1544715"/>
                <a:gd name="connsiteY57" fmla="*/ 1855433 h 1926455"/>
                <a:gd name="connsiteX58" fmla="*/ 213064 w 1544715"/>
                <a:gd name="connsiteY58" fmla="*/ 1926455 h 1926455"/>
                <a:gd name="connsiteX59" fmla="*/ 195309 w 1544715"/>
                <a:gd name="connsiteY59" fmla="*/ 1899822 h 1926455"/>
                <a:gd name="connsiteX60" fmla="*/ 239697 w 1544715"/>
                <a:gd name="connsiteY60" fmla="*/ 1757779 h 1926455"/>
                <a:gd name="connsiteX61" fmla="*/ 195309 w 1544715"/>
                <a:gd name="connsiteY61" fmla="*/ 1606859 h 1926455"/>
                <a:gd name="connsiteX62" fmla="*/ 35511 w 1544715"/>
                <a:gd name="connsiteY62" fmla="*/ 1367162 h 1926455"/>
                <a:gd name="connsiteX63" fmla="*/ 17756 w 1544715"/>
                <a:gd name="connsiteY63" fmla="*/ 1269507 h 1926455"/>
                <a:gd name="connsiteX64" fmla="*/ 0 w 1544715"/>
                <a:gd name="connsiteY64" fmla="*/ 1136342 h 1926455"/>
                <a:gd name="connsiteX65" fmla="*/ 53266 w 1544715"/>
                <a:gd name="connsiteY65" fmla="*/ 878890 h 1926455"/>
                <a:gd name="connsiteX66" fmla="*/ 44389 w 1544715"/>
                <a:gd name="connsiteY66" fmla="*/ 807868 h 1926455"/>
                <a:gd name="connsiteX67" fmla="*/ 62144 w 1544715"/>
                <a:gd name="connsiteY67" fmla="*/ 745725 h 1926455"/>
                <a:gd name="connsiteX68" fmla="*/ 26633 w 1544715"/>
                <a:gd name="connsiteY68" fmla="*/ 630315 h 1926455"/>
                <a:gd name="connsiteX69" fmla="*/ 79899 w 1544715"/>
                <a:gd name="connsiteY69" fmla="*/ 550416 h 1926455"/>
                <a:gd name="connsiteX70" fmla="*/ 79899 w 1544715"/>
                <a:gd name="connsiteY70" fmla="*/ 639193 h 1926455"/>
                <a:gd name="connsiteX71" fmla="*/ 115410 w 1544715"/>
                <a:gd name="connsiteY71" fmla="*/ 665826 h 1926455"/>
                <a:gd name="connsiteX72" fmla="*/ 177554 w 1544715"/>
                <a:gd name="connsiteY72" fmla="*/ 630315 h 1926455"/>
                <a:gd name="connsiteX73" fmla="*/ 408373 w 1544715"/>
                <a:gd name="connsiteY73" fmla="*/ 639193 h 1926455"/>
                <a:gd name="connsiteX0" fmla="*/ 177553 w 1544715"/>
                <a:gd name="connsiteY0" fmla="*/ 568171 h 1926455"/>
                <a:gd name="connsiteX1" fmla="*/ 346230 w 1544715"/>
                <a:gd name="connsiteY1" fmla="*/ 97655 h 1926455"/>
                <a:gd name="connsiteX2" fmla="*/ 1162975 w 1544715"/>
                <a:gd name="connsiteY2" fmla="*/ 88777 h 1926455"/>
                <a:gd name="connsiteX3" fmla="*/ 1180730 w 1544715"/>
                <a:gd name="connsiteY3" fmla="*/ 0 h 1926455"/>
                <a:gd name="connsiteX4" fmla="*/ 1544715 w 1544715"/>
                <a:gd name="connsiteY4" fmla="*/ 0 h 1926455"/>
                <a:gd name="connsiteX5" fmla="*/ 1544715 w 1544715"/>
                <a:gd name="connsiteY5" fmla="*/ 461639 h 1926455"/>
                <a:gd name="connsiteX6" fmla="*/ 1438183 w 1544715"/>
                <a:gd name="connsiteY6" fmla="*/ 461639 h 1926455"/>
                <a:gd name="connsiteX7" fmla="*/ 1438183 w 1544715"/>
                <a:gd name="connsiteY7" fmla="*/ 656948 h 1926455"/>
                <a:gd name="connsiteX8" fmla="*/ 1535837 w 1544715"/>
                <a:gd name="connsiteY8" fmla="*/ 656948 h 1926455"/>
                <a:gd name="connsiteX9" fmla="*/ 1518082 w 1544715"/>
                <a:gd name="connsiteY9" fmla="*/ 1775534 h 1926455"/>
                <a:gd name="connsiteX10" fmla="*/ 577049 w 1544715"/>
                <a:gd name="connsiteY10" fmla="*/ 1775534 h 1926455"/>
                <a:gd name="connsiteX11" fmla="*/ 612559 w 1544715"/>
                <a:gd name="connsiteY11" fmla="*/ 1722268 h 1926455"/>
                <a:gd name="connsiteX12" fmla="*/ 656948 w 1544715"/>
                <a:gd name="connsiteY12" fmla="*/ 1660125 h 1926455"/>
                <a:gd name="connsiteX13" fmla="*/ 719091 w 1544715"/>
                <a:gd name="connsiteY13" fmla="*/ 1633492 h 1926455"/>
                <a:gd name="connsiteX14" fmla="*/ 745724 w 1544715"/>
                <a:gd name="connsiteY14" fmla="*/ 1562470 h 1926455"/>
                <a:gd name="connsiteX15" fmla="*/ 825623 w 1544715"/>
                <a:gd name="connsiteY15" fmla="*/ 1500327 h 1926455"/>
                <a:gd name="connsiteX16" fmla="*/ 896645 w 1544715"/>
                <a:gd name="connsiteY16" fmla="*/ 1384917 h 1926455"/>
                <a:gd name="connsiteX17" fmla="*/ 834501 w 1544715"/>
                <a:gd name="connsiteY17" fmla="*/ 1349406 h 1926455"/>
                <a:gd name="connsiteX18" fmla="*/ 807868 w 1544715"/>
                <a:gd name="connsiteY18" fmla="*/ 1340529 h 1926455"/>
                <a:gd name="connsiteX19" fmla="*/ 861134 w 1544715"/>
                <a:gd name="connsiteY19" fmla="*/ 1322773 h 1926455"/>
                <a:gd name="connsiteX20" fmla="*/ 843379 w 1544715"/>
                <a:gd name="connsiteY20" fmla="*/ 1251752 h 1926455"/>
                <a:gd name="connsiteX21" fmla="*/ 790113 w 1544715"/>
                <a:gd name="connsiteY21" fmla="*/ 1216241 h 1926455"/>
                <a:gd name="connsiteX22" fmla="*/ 754602 w 1544715"/>
                <a:gd name="connsiteY22" fmla="*/ 1171853 h 1926455"/>
                <a:gd name="connsiteX23" fmla="*/ 754602 w 1544715"/>
                <a:gd name="connsiteY23" fmla="*/ 1171853 h 1926455"/>
                <a:gd name="connsiteX24" fmla="*/ 745724 w 1544715"/>
                <a:gd name="connsiteY24" fmla="*/ 1260630 h 1926455"/>
                <a:gd name="connsiteX25" fmla="*/ 727969 w 1544715"/>
                <a:gd name="connsiteY25" fmla="*/ 1305018 h 1926455"/>
                <a:gd name="connsiteX26" fmla="*/ 763480 w 1544715"/>
                <a:gd name="connsiteY26" fmla="*/ 1349406 h 1926455"/>
                <a:gd name="connsiteX27" fmla="*/ 754602 w 1544715"/>
                <a:gd name="connsiteY27" fmla="*/ 1411550 h 1926455"/>
                <a:gd name="connsiteX28" fmla="*/ 656948 w 1544715"/>
                <a:gd name="connsiteY28" fmla="*/ 1384917 h 1926455"/>
                <a:gd name="connsiteX29" fmla="*/ 612559 w 1544715"/>
                <a:gd name="connsiteY29" fmla="*/ 1340529 h 1926455"/>
                <a:gd name="connsiteX30" fmla="*/ 630315 w 1544715"/>
                <a:gd name="connsiteY30" fmla="*/ 1305018 h 1926455"/>
                <a:gd name="connsiteX31" fmla="*/ 621437 w 1544715"/>
                <a:gd name="connsiteY31" fmla="*/ 1269507 h 1926455"/>
                <a:gd name="connsiteX32" fmla="*/ 621437 w 1544715"/>
                <a:gd name="connsiteY32" fmla="*/ 1269507 h 1926455"/>
                <a:gd name="connsiteX33" fmla="*/ 630315 w 1544715"/>
                <a:gd name="connsiteY33" fmla="*/ 1136342 h 1926455"/>
                <a:gd name="connsiteX34" fmla="*/ 585926 w 1544715"/>
                <a:gd name="connsiteY34" fmla="*/ 1154098 h 1926455"/>
                <a:gd name="connsiteX35" fmla="*/ 585926 w 1544715"/>
                <a:gd name="connsiteY35" fmla="*/ 1109709 h 1926455"/>
                <a:gd name="connsiteX36" fmla="*/ 532660 w 1544715"/>
                <a:gd name="connsiteY36" fmla="*/ 1083076 h 1926455"/>
                <a:gd name="connsiteX37" fmla="*/ 532660 w 1544715"/>
                <a:gd name="connsiteY37" fmla="*/ 1083076 h 1926455"/>
                <a:gd name="connsiteX38" fmla="*/ 417251 w 1544715"/>
                <a:gd name="connsiteY38" fmla="*/ 967666 h 1926455"/>
                <a:gd name="connsiteX39" fmla="*/ 381740 w 1544715"/>
                <a:gd name="connsiteY39" fmla="*/ 976544 h 1926455"/>
                <a:gd name="connsiteX40" fmla="*/ 346229 w 1544715"/>
                <a:gd name="connsiteY40" fmla="*/ 923278 h 1926455"/>
                <a:gd name="connsiteX41" fmla="*/ 337352 w 1544715"/>
                <a:gd name="connsiteY41" fmla="*/ 1029810 h 1926455"/>
                <a:gd name="connsiteX42" fmla="*/ 301841 w 1544715"/>
                <a:gd name="connsiteY42" fmla="*/ 1127464 h 1926455"/>
                <a:gd name="connsiteX43" fmla="*/ 381740 w 1544715"/>
                <a:gd name="connsiteY43" fmla="*/ 1171853 h 1926455"/>
                <a:gd name="connsiteX44" fmla="*/ 417251 w 1544715"/>
                <a:gd name="connsiteY44" fmla="*/ 1207364 h 1926455"/>
                <a:gd name="connsiteX45" fmla="*/ 488272 w 1544715"/>
                <a:gd name="connsiteY45" fmla="*/ 1189608 h 1926455"/>
                <a:gd name="connsiteX46" fmla="*/ 461639 w 1544715"/>
                <a:gd name="connsiteY46" fmla="*/ 1233997 h 1926455"/>
                <a:gd name="connsiteX47" fmla="*/ 461639 w 1544715"/>
                <a:gd name="connsiteY47" fmla="*/ 1233997 h 1926455"/>
                <a:gd name="connsiteX48" fmla="*/ 541538 w 1544715"/>
                <a:gd name="connsiteY48" fmla="*/ 1269507 h 1926455"/>
                <a:gd name="connsiteX49" fmla="*/ 514905 w 1544715"/>
                <a:gd name="connsiteY49" fmla="*/ 1322773 h 1926455"/>
                <a:gd name="connsiteX50" fmla="*/ 497150 w 1544715"/>
                <a:gd name="connsiteY50" fmla="*/ 1411550 h 1926455"/>
                <a:gd name="connsiteX51" fmla="*/ 470517 w 1544715"/>
                <a:gd name="connsiteY51" fmla="*/ 1464816 h 1926455"/>
                <a:gd name="connsiteX52" fmla="*/ 461639 w 1544715"/>
                <a:gd name="connsiteY52" fmla="*/ 1615736 h 1926455"/>
                <a:gd name="connsiteX53" fmla="*/ 408373 w 1544715"/>
                <a:gd name="connsiteY53" fmla="*/ 1651247 h 1926455"/>
                <a:gd name="connsiteX54" fmla="*/ 363985 w 1544715"/>
                <a:gd name="connsiteY54" fmla="*/ 1660125 h 1926455"/>
                <a:gd name="connsiteX55" fmla="*/ 381740 w 1544715"/>
                <a:gd name="connsiteY55" fmla="*/ 1793290 h 1926455"/>
                <a:gd name="connsiteX56" fmla="*/ 328474 w 1544715"/>
                <a:gd name="connsiteY56" fmla="*/ 1811045 h 1926455"/>
                <a:gd name="connsiteX57" fmla="*/ 248575 w 1544715"/>
                <a:gd name="connsiteY57" fmla="*/ 1855433 h 1926455"/>
                <a:gd name="connsiteX58" fmla="*/ 213064 w 1544715"/>
                <a:gd name="connsiteY58" fmla="*/ 1926455 h 1926455"/>
                <a:gd name="connsiteX59" fmla="*/ 195309 w 1544715"/>
                <a:gd name="connsiteY59" fmla="*/ 1899822 h 1926455"/>
                <a:gd name="connsiteX60" fmla="*/ 239697 w 1544715"/>
                <a:gd name="connsiteY60" fmla="*/ 1757779 h 1926455"/>
                <a:gd name="connsiteX61" fmla="*/ 195309 w 1544715"/>
                <a:gd name="connsiteY61" fmla="*/ 1606859 h 1926455"/>
                <a:gd name="connsiteX62" fmla="*/ 35511 w 1544715"/>
                <a:gd name="connsiteY62" fmla="*/ 1367162 h 1926455"/>
                <a:gd name="connsiteX63" fmla="*/ 17756 w 1544715"/>
                <a:gd name="connsiteY63" fmla="*/ 1269507 h 1926455"/>
                <a:gd name="connsiteX64" fmla="*/ 0 w 1544715"/>
                <a:gd name="connsiteY64" fmla="*/ 1136342 h 1926455"/>
                <a:gd name="connsiteX65" fmla="*/ 53266 w 1544715"/>
                <a:gd name="connsiteY65" fmla="*/ 878890 h 1926455"/>
                <a:gd name="connsiteX66" fmla="*/ 44389 w 1544715"/>
                <a:gd name="connsiteY66" fmla="*/ 807868 h 1926455"/>
                <a:gd name="connsiteX67" fmla="*/ 62144 w 1544715"/>
                <a:gd name="connsiteY67" fmla="*/ 745725 h 1926455"/>
                <a:gd name="connsiteX68" fmla="*/ 26633 w 1544715"/>
                <a:gd name="connsiteY68" fmla="*/ 630315 h 1926455"/>
                <a:gd name="connsiteX69" fmla="*/ 79899 w 1544715"/>
                <a:gd name="connsiteY69" fmla="*/ 550416 h 1926455"/>
                <a:gd name="connsiteX70" fmla="*/ 79899 w 1544715"/>
                <a:gd name="connsiteY70" fmla="*/ 639193 h 1926455"/>
                <a:gd name="connsiteX71" fmla="*/ 115410 w 1544715"/>
                <a:gd name="connsiteY71" fmla="*/ 665826 h 1926455"/>
                <a:gd name="connsiteX72" fmla="*/ 177554 w 1544715"/>
                <a:gd name="connsiteY72" fmla="*/ 630315 h 1926455"/>
                <a:gd name="connsiteX73" fmla="*/ 408373 w 1544715"/>
                <a:gd name="connsiteY73" fmla="*/ 639193 h 1926455"/>
                <a:gd name="connsiteX0" fmla="*/ 177553 w 1544715"/>
                <a:gd name="connsiteY0" fmla="*/ 568171 h 1926455"/>
                <a:gd name="connsiteX1" fmla="*/ 355108 w 1544715"/>
                <a:gd name="connsiteY1" fmla="*/ 71022 h 1926455"/>
                <a:gd name="connsiteX2" fmla="*/ 1162975 w 1544715"/>
                <a:gd name="connsiteY2" fmla="*/ 88777 h 1926455"/>
                <a:gd name="connsiteX3" fmla="*/ 1180730 w 1544715"/>
                <a:gd name="connsiteY3" fmla="*/ 0 h 1926455"/>
                <a:gd name="connsiteX4" fmla="*/ 1544715 w 1544715"/>
                <a:gd name="connsiteY4" fmla="*/ 0 h 1926455"/>
                <a:gd name="connsiteX5" fmla="*/ 1544715 w 1544715"/>
                <a:gd name="connsiteY5" fmla="*/ 461639 h 1926455"/>
                <a:gd name="connsiteX6" fmla="*/ 1438183 w 1544715"/>
                <a:gd name="connsiteY6" fmla="*/ 461639 h 1926455"/>
                <a:gd name="connsiteX7" fmla="*/ 1438183 w 1544715"/>
                <a:gd name="connsiteY7" fmla="*/ 656948 h 1926455"/>
                <a:gd name="connsiteX8" fmla="*/ 1535837 w 1544715"/>
                <a:gd name="connsiteY8" fmla="*/ 656948 h 1926455"/>
                <a:gd name="connsiteX9" fmla="*/ 1518082 w 1544715"/>
                <a:gd name="connsiteY9" fmla="*/ 1775534 h 1926455"/>
                <a:gd name="connsiteX10" fmla="*/ 577049 w 1544715"/>
                <a:gd name="connsiteY10" fmla="*/ 1775534 h 1926455"/>
                <a:gd name="connsiteX11" fmla="*/ 612559 w 1544715"/>
                <a:gd name="connsiteY11" fmla="*/ 1722268 h 1926455"/>
                <a:gd name="connsiteX12" fmla="*/ 656948 w 1544715"/>
                <a:gd name="connsiteY12" fmla="*/ 1660125 h 1926455"/>
                <a:gd name="connsiteX13" fmla="*/ 719091 w 1544715"/>
                <a:gd name="connsiteY13" fmla="*/ 1633492 h 1926455"/>
                <a:gd name="connsiteX14" fmla="*/ 745724 w 1544715"/>
                <a:gd name="connsiteY14" fmla="*/ 1562470 h 1926455"/>
                <a:gd name="connsiteX15" fmla="*/ 825623 w 1544715"/>
                <a:gd name="connsiteY15" fmla="*/ 1500327 h 1926455"/>
                <a:gd name="connsiteX16" fmla="*/ 896645 w 1544715"/>
                <a:gd name="connsiteY16" fmla="*/ 1384917 h 1926455"/>
                <a:gd name="connsiteX17" fmla="*/ 834501 w 1544715"/>
                <a:gd name="connsiteY17" fmla="*/ 1349406 h 1926455"/>
                <a:gd name="connsiteX18" fmla="*/ 807868 w 1544715"/>
                <a:gd name="connsiteY18" fmla="*/ 1340529 h 1926455"/>
                <a:gd name="connsiteX19" fmla="*/ 861134 w 1544715"/>
                <a:gd name="connsiteY19" fmla="*/ 1322773 h 1926455"/>
                <a:gd name="connsiteX20" fmla="*/ 843379 w 1544715"/>
                <a:gd name="connsiteY20" fmla="*/ 1251752 h 1926455"/>
                <a:gd name="connsiteX21" fmla="*/ 790113 w 1544715"/>
                <a:gd name="connsiteY21" fmla="*/ 1216241 h 1926455"/>
                <a:gd name="connsiteX22" fmla="*/ 754602 w 1544715"/>
                <a:gd name="connsiteY22" fmla="*/ 1171853 h 1926455"/>
                <a:gd name="connsiteX23" fmla="*/ 754602 w 1544715"/>
                <a:gd name="connsiteY23" fmla="*/ 1171853 h 1926455"/>
                <a:gd name="connsiteX24" fmla="*/ 745724 w 1544715"/>
                <a:gd name="connsiteY24" fmla="*/ 1260630 h 1926455"/>
                <a:gd name="connsiteX25" fmla="*/ 727969 w 1544715"/>
                <a:gd name="connsiteY25" fmla="*/ 1305018 h 1926455"/>
                <a:gd name="connsiteX26" fmla="*/ 763480 w 1544715"/>
                <a:gd name="connsiteY26" fmla="*/ 1349406 h 1926455"/>
                <a:gd name="connsiteX27" fmla="*/ 754602 w 1544715"/>
                <a:gd name="connsiteY27" fmla="*/ 1411550 h 1926455"/>
                <a:gd name="connsiteX28" fmla="*/ 656948 w 1544715"/>
                <a:gd name="connsiteY28" fmla="*/ 1384917 h 1926455"/>
                <a:gd name="connsiteX29" fmla="*/ 612559 w 1544715"/>
                <a:gd name="connsiteY29" fmla="*/ 1340529 h 1926455"/>
                <a:gd name="connsiteX30" fmla="*/ 630315 w 1544715"/>
                <a:gd name="connsiteY30" fmla="*/ 1305018 h 1926455"/>
                <a:gd name="connsiteX31" fmla="*/ 621437 w 1544715"/>
                <a:gd name="connsiteY31" fmla="*/ 1269507 h 1926455"/>
                <a:gd name="connsiteX32" fmla="*/ 621437 w 1544715"/>
                <a:gd name="connsiteY32" fmla="*/ 1269507 h 1926455"/>
                <a:gd name="connsiteX33" fmla="*/ 630315 w 1544715"/>
                <a:gd name="connsiteY33" fmla="*/ 1136342 h 1926455"/>
                <a:gd name="connsiteX34" fmla="*/ 585926 w 1544715"/>
                <a:gd name="connsiteY34" fmla="*/ 1154098 h 1926455"/>
                <a:gd name="connsiteX35" fmla="*/ 585926 w 1544715"/>
                <a:gd name="connsiteY35" fmla="*/ 1109709 h 1926455"/>
                <a:gd name="connsiteX36" fmla="*/ 532660 w 1544715"/>
                <a:gd name="connsiteY36" fmla="*/ 1083076 h 1926455"/>
                <a:gd name="connsiteX37" fmla="*/ 532660 w 1544715"/>
                <a:gd name="connsiteY37" fmla="*/ 1083076 h 1926455"/>
                <a:gd name="connsiteX38" fmla="*/ 417251 w 1544715"/>
                <a:gd name="connsiteY38" fmla="*/ 967666 h 1926455"/>
                <a:gd name="connsiteX39" fmla="*/ 381740 w 1544715"/>
                <a:gd name="connsiteY39" fmla="*/ 976544 h 1926455"/>
                <a:gd name="connsiteX40" fmla="*/ 346229 w 1544715"/>
                <a:gd name="connsiteY40" fmla="*/ 923278 h 1926455"/>
                <a:gd name="connsiteX41" fmla="*/ 337352 w 1544715"/>
                <a:gd name="connsiteY41" fmla="*/ 1029810 h 1926455"/>
                <a:gd name="connsiteX42" fmla="*/ 301841 w 1544715"/>
                <a:gd name="connsiteY42" fmla="*/ 1127464 h 1926455"/>
                <a:gd name="connsiteX43" fmla="*/ 381740 w 1544715"/>
                <a:gd name="connsiteY43" fmla="*/ 1171853 h 1926455"/>
                <a:gd name="connsiteX44" fmla="*/ 417251 w 1544715"/>
                <a:gd name="connsiteY44" fmla="*/ 1207364 h 1926455"/>
                <a:gd name="connsiteX45" fmla="*/ 488272 w 1544715"/>
                <a:gd name="connsiteY45" fmla="*/ 1189608 h 1926455"/>
                <a:gd name="connsiteX46" fmla="*/ 461639 w 1544715"/>
                <a:gd name="connsiteY46" fmla="*/ 1233997 h 1926455"/>
                <a:gd name="connsiteX47" fmla="*/ 461639 w 1544715"/>
                <a:gd name="connsiteY47" fmla="*/ 1233997 h 1926455"/>
                <a:gd name="connsiteX48" fmla="*/ 541538 w 1544715"/>
                <a:gd name="connsiteY48" fmla="*/ 1269507 h 1926455"/>
                <a:gd name="connsiteX49" fmla="*/ 514905 w 1544715"/>
                <a:gd name="connsiteY49" fmla="*/ 1322773 h 1926455"/>
                <a:gd name="connsiteX50" fmla="*/ 497150 w 1544715"/>
                <a:gd name="connsiteY50" fmla="*/ 1411550 h 1926455"/>
                <a:gd name="connsiteX51" fmla="*/ 470517 w 1544715"/>
                <a:gd name="connsiteY51" fmla="*/ 1464816 h 1926455"/>
                <a:gd name="connsiteX52" fmla="*/ 461639 w 1544715"/>
                <a:gd name="connsiteY52" fmla="*/ 1615736 h 1926455"/>
                <a:gd name="connsiteX53" fmla="*/ 408373 w 1544715"/>
                <a:gd name="connsiteY53" fmla="*/ 1651247 h 1926455"/>
                <a:gd name="connsiteX54" fmla="*/ 363985 w 1544715"/>
                <a:gd name="connsiteY54" fmla="*/ 1660125 h 1926455"/>
                <a:gd name="connsiteX55" fmla="*/ 381740 w 1544715"/>
                <a:gd name="connsiteY55" fmla="*/ 1793290 h 1926455"/>
                <a:gd name="connsiteX56" fmla="*/ 328474 w 1544715"/>
                <a:gd name="connsiteY56" fmla="*/ 1811045 h 1926455"/>
                <a:gd name="connsiteX57" fmla="*/ 248575 w 1544715"/>
                <a:gd name="connsiteY57" fmla="*/ 1855433 h 1926455"/>
                <a:gd name="connsiteX58" fmla="*/ 213064 w 1544715"/>
                <a:gd name="connsiteY58" fmla="*/ 1926455 h 1926455"/>
                <a:gd name="connsiteX59" fmla="*/ 195309 w 1544715"/>
                <a:gd name="connsiteY59" fmla="*/ 1899822 h 1926455"/>
                <a:gd name="connsiteX60" fmla="*/ 239697 w 1544715"/>
                <a:gd name="connsiteY60" fmla="*/ 1757779 h 1926455"/>
                <a:gd name="connsiteX61" fmla="*/ 195309 w 1544715"/>
                <a:gd name="connsiteY61" fmla="*/ 1606859 h 1926455"/>
                <a:gd name="connsiteX62" fmla="*/ 35511 w 1544715"/>
                <a:gd name="connsiteY62" fmla="*/ 1367162 h 1926455"/>
                <a:gd name="connsiteX63" fmla="*/ 17756 w 1544715"/>
                <a:gd name="connsiteY63" fmla="*/ 1269507 h 1926455"/>
                <a:gd name="connsiteX64" fmla="*/ 0 w 1544715"/>
                <a:gd name="connsiteY64" fmla="*/ 1136342 h 1926455"/>
                <a:gd name="connsiteX65" fmla="*/ 53266 w 1544715"/>
                <a:gd name="connsiteY65" fmla="*/ 878890 h 1926455"/>
                <a:gd name="connsiteX66" fmla="*/ 44389 w 1544715"/>
                <a:gd name="connsiteY66" fmla="*/ 807868 h 1926455"/>
                <a:gd name="connsiteX67" fmla="*/ 62144 w 1544715"/>
                <a:gd name="connsiteY67" fmla="*/ 745725 h 1926455"/>
                <a:gd name="connsiteX68" fmla="*/ 26633 w 1544715"/>
                <a:gd name="connsiteY68" fmla="*/ 630315 h 1926455"/>
                <a:gd name="connsiteX69" fmla="*/ 79899 w 1544715"/>
                <a:gd name="connsiteY69" fmla="*/ 550416 h 1926455"/>
                <a:gd name="connsiteX70" fmla="*/ 79899 w 1544715"/>
                <a:gd name="connsiteY70" fmla="*/ 639193 h 1926455"/>
                <a:gd name="connsiteX71" fmla="*/ 115410 w 1544715"/>
                <a:gd name="connsiteY71" fmla="*/ 665826 h 1926455"/>
                <a:gd name="connsiteX72" fmla="*/ 177554 w 1544715"/>
                <a:gd name="connsiteY72" fmla="*/ 630315 h 1926455"/>
                <a:gd name="connsiteX73" fmla="*/ 408373 w 1544715"/>
                <a:gd name="connsiteY73" fmla="*/ 639193 h 1926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544715" h="1926455">
                  <a:moveTo>
                    <a:pt x="177553" y="568171"/>
                  </a:moveTo>
                  <a:cubicBezTo>
                    <a:pt x="232299" y="540059"/>
                    <a:pt x="350669" y="177554"/>
                    <a:pt x="355108" y="71022"/>
                  </a:cubicBezTo>
                  <a:cubicBezTo>
                    <a:pt x="554855" y="79899"/>
                    <a:pt x="1023892" y="93216"/>
                    <a:pt x="1162975" y="88777"/>
                  </a:cubicBezTo>
                  <a:lnTo>
                    <a:pt x="1180730" y="0"/>
                  </a:lnTo>
                  <a:lnTo>
                    <a:pt x="1544715" y="0"/>
                  </a:lnTo>
                  <a:lnTo>
                    <a:pt x="1544715" y="461639"/>
                  </a:lnTo>
                  <a:lnTo>
                    <a:pt x="1438183" y="461639"/>
                  </a:lnTo>
                  <a:lnTo>
                    <a:pt x="1438183" y="656948"/>
                  </a:lnTo>
                  <a:lnTo>
                    <a:pt x="1535837" y="656948"/>
                  </a:lnTo>
                  <a:lnTo>
                    <a:pt x="1518082" y="1775534"/>
                  </a:lnTo>
                  <a:lnTo>
                    <a:pt x="577049" y="1775534"/>
                  </a:lnTo>
                  <a:lnTo>
                    <a:pt x="612559" y="1722268"/>
                  </a:lnTo>
                  <a:lnTo>
                    <a:pt x="656948" y="1660125"/>
                  </a:lnTo>
                  <a:lnTo>
                    <a:pt x="719091" y="1633492"/>
                  </a:lnTo>
                  <a:lnTo>
                    <a:pt x="745724" y="1562470"/>
                  </a:lnTo>
                  <a:lnTo>
                    <a:pt x="825623" y="1500327"/>
                  </a:lnTo>
                  <a:lnTo>
                    <a:pt x="896645" y="1384917"/>
                  </a:lnTo>
                  <a:lnTo>
                    <a:pt x="834501" y="1349406"/>
                  </a:lnTo>
                  <a:lnTo>
                    <a:pt x="807868" y="1340529"/>
                  </a:lnTo>
                  <a:lnTo>
                    <a:pt x="861134" y="1322773"/>
                  </a:lnTo>
                  <a:lnTo>
                    <a:pt x="843379" y="1251752"/>
                  </a:lnTo>
                  <a:lnTo>
                    <a:pt x="790113" y="1216241"/>
                  </a:lnTo>
                  <a:lnTo>
                    <a:pt x="754602" y="1171853"/>
                  </a:lnTo>
                  <a:lnTo>
                    <a:pt x="754602" y="1171853"/>
                  </a:lnTo>
                  <a:lnTo>
                    <a:pt x="745724" y="1260630"/>
                  </a:lnTo>
                  <a:lnTo>
                    <a:pt x="727969" y="1305018"/>
                  </a:lnTo>
                  <a:lnTo>
                    <a:pt x="763480" y="1349406"/>
                  </a:lnTo>
                  <a:lnTo>
                    <a:pt x="754602" y="1411550"/>
                  </a:lnTo>
                  <a:lnTo>
                    <a:pt x="656948" y="1384917"/>
                  </a:lnTo>
                  <a:lnTo>
                    <a:pt x="612559" y="1340529"/>
                  </a:lnTo>
                  <a:lnTo>
                    <a:pt x="630315" y="1305018"/>
                  </a:lnTo>
                  <a:lnTo>
                    <a:pt x="621437" y="1269507"/>
                  </a:lnTo>
                  <a:lnTo>
                    <a:pt x="621437" y="1269507"/>
                  </a:lnTo>
                  <a:lnTo>
                    <a:pt x="630315" y="1136342"/>
                  </a:lnTo>
                  <a:lnTo>
                    <a:pt x="585926" y="1154098"/>
                  </a:lnTo>
                  <a:lnTo>
                    <a:pt x="585926" y="1109709"/>
                  </a:lnTo>
                  <a:lnTo>
                    <a:pt x="532660" y="1083076"/>
                  </a:lnTo>
                  <a:lnTo>
                    <a:pt x="532660" y="1083076"/>
                  </a:lnTo>
                  <a:lnTo>
                    <a:pt x="417251" y="967666"/>
                  </a:lnTo>
                  <a:lnTo>
                    <a:pt x="381740" y="976544"/>
                  </a:lnTo>
                  <a:lnTo>
                    <a:pt x="346229" y="923278"/>
                  </a:lnTo>
                  <a:lnTo>
                    <a:pt x="337352" y="1029810"/>
                  </a:lnTo>
                  <a:lnTo>
                    <a:pt x="301841" y="1127464"/>
                  </a:lnTo>
                  <a:lnTo>
                    <a:pt x="381740" y="1171853"/>
                  </a:lnTo>
                  <a:lnTo>
                    <a:pt x="417251" y="1207364"/>
                  </a:lnTo>
                  <a:lnTo>
                    <a:pt x="488272" y="1189608"/>
                  </a:lnTo>
                  <a:lnTo>
                    <a:pt x="461639" y="1233997"/>
                  </a:lnTo>
                  <a:lnTo>
                    <a:pt x="461639" y="1233997"/>
                  </a:lnTo>
                  <a:lnTo>
                    <a:pt x="541538" y="1269507"/>
                  </a:lnTo>
                  <a:lnTo>
                    <a:pt x="514905" y="1322773"/>
                  </a:lnTo>
                  <a:lnTo>
                    <a:pt x="497150" y="1411550"/>
                  </a:lnTo>
                  <a:lnTo>
                    <a:pt x="470517" y="1464816"/>
                  </a:lnTo>
                  <a:lnTo>
                    <a:pt x="461639" y="1615736"/>
                  </a:lnTo>
                  <a:lnTo>
                    <a:pt x="408373" y="1651247"/>
                  </a:lnTo>
                  <a:lnTo>
                    <a:pt x="363985" y="1660125"/>
                  </a:lnTo>
                  <a:lnTo>
                    <a:pt x="381740" y="1793290"/>
                  </a:lnTo>
                  <a:lnTo>
                    <a:pt x="328474" y="1811045"/>
                  </a:lnTo>
                  <a:lnTo>
                    <a:pt x="248575" y="1855433"/>
                  </a:lnTo>
                  <a:lnTo>
                    <a:pt x="213064" y="1926455"/>
                  </a:lnTo>
                  <a:lnTo>
                    <a:pt x="195309" y="1899822"/>
                  </a:lnTo>
                  <a:lnTo>
                    <a:pt x="239697" y="1757779"/>
                  </a:lnTo>
                  <a:lnTo>
                    <a:pt x="195309" y="1606859"/>
                  </a:lnTo>
                  <a:lnTo>
                    <a:pt x="35511" y="1367162"/>
                  </a:lnTo>
                  <a:lnTo>
                    <a:pt x="17756" y="1269507"/>
                  </a:lnTo>
                  <a:lnTo>
                    <a:pt x="0" y="1136342"/>
                  </a:lnTo>
                  <a:lnTo>
                    <a:pt x="53266" y="878890"/>
                  </a:lnTo>
                  <a:lnTo>
                    <a:pt x="44389" y="807868"/>
                  </a:lnTo>
                  <a:lnTo>
                    <a:pt x="62144" y="745725"/>
                  </a:lnTo>
                  <a:lnTo>
                    <a:pt x="26633" y="630315"/>
                  </a:lnTo>
                  <a:lnTo>
                    <a:pt x="79899" y="550416"/>
                  </a:lnTo>
                  <a:lnTo>
                    <a:pt x="79899" y="639193"/>
                  </a:lnTo>
                  <a:lnTo>
                    <a:pt x="115410" y="665826"/>
                  </a:lnTo>
                  <a:lnTo>
                    <a:pt x="177554" y="630315"/>
                  </a:lnTo>
                  <a:lnTo>
                    <a:pt x="408373" y="639193"/>
                  </a:lnTo>
                </a:path>
              </a:pathLst>
            </a:custGeom>
            <a:noFill/>
            <a:ln w="76200" cap="flat">
              <a:solidFill>
                <a:srgbClr val="C00000"/>
              </a:solidFill>
              <a:prstDash val="solid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="horz" wrap="square" lIns="91439" tIns="45719" rIns="91439" bIns="45719" numCol="1" spcCol="38100" rtlCol="0" anchor="t">
              <a:noAutofit/>
            </a:bodyPr>
            <a:lstStyle>
              <a:def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</a:defRPr>
              </a:defPPr>
              <a:lvl1pPr marL="0" marR="0" indent="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1pPr>
              <a:lvl2pPr marL="0" marR="0" indent="457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2pPr>
              <a:lvl3pPr marL="0" marR="0" indent="914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3pPr>
              <a:lvl4pPr marL="0" marR="0" indent="1371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4pPr>
              <a:lvl5pPr marL="0" marR="0" indent="18288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5pPr>
              <a:lvl6pPr marL="0" marR="0" indent="22860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6pPr>
              <a:lvl7pPr marL="0" marR="0" indent="27432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7pPr>
              <a:lvl8pPr marL="0" marR="0" indent="32004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8pPr>
              <a:lvl9pPr marL="0" marR="0" indent="3657600" algn="l" defTabSz="914400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1800" b="0" i="0" u="none" strike="noStrike" cap="none" spc="0" normalizeH="0" baseline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Lato Light"/>
                  <a:ea typeface="Lato Light"/>
                  <a:cs typeface="Lato Light"/>
                  <a:sym typeface="Lato Light"/>
                </a:defRPr>
              </a:lvl9pPr>
            </a:lstStyle>
            <a:p>
              <a:pPr marL="0" marR="0" indent="0" algn="l" defTabSz="914400" rtl="0" fontAlgn="auto" latinLnBrk="1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2854B2E6-CC76-4E99-96D9-F91E7DD49491}"/>
              </a:ext>
            </a:extLst>
          </p:cNvPr>
          <p:cNvSpPr txBox="1"/>
          <p:nvPr/>
        </p:nvSpPr>
        <p:spPr>
          <a:xfrm>
            <a:off x="272605" y="1346286"/>
            <a:ext cx="8005567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A non-voting project advisory group to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Review and provide feedback on project deliverables;</a:t>
            </a:r>
          </a:p>
          <a:p>
            <a:pPr marL="914400" lvl="1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Century Gothic" panose="020B0502020202020204" pitchFamily="34" charset="0"/>
              </a:rPr>
              <a:t>Assist TBARTA with agency coordination and communication;</a:t>
            </a:r>
          </a:p>
          <a:p>
            <a:r>
              <a:rPr lang="en-US" sz="2800" dirty="0">
                <a:latin typeface="Century Gothic" panose="020B0502020202020204" pitchFamily="34" charset="0"/>
              </a:rPr>
              <a:t>Allows for a larger perspective of MPOs in the Tampa Bay Region, as well as economic development with the Tampa Bay Partnership; and, land development with the Urban Land Institute</a:t>
            </a:r>
          </a:p>
        </p:txBody>
      </p:sp>
    </p:spTree>
    <p:extLst>
      <p:ext uri="{BB962C8B-B14F-4D97-AF65-F5344CB8AC3E}">
        <p14:creationId xmlns:p14="http://schemas.microsoft.com/office/powerpoint/2010/main" val="14647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3" name="Shape 1573"/>
          <p:cNvSpPr>
            <a:spLocks noGrp="1"/>
          </p:cNvSpPr>
          <p:nvPr>
            <p:ph type="sldNum" sz="quarter" idx="2"/>
          </p:nvPr>
        </p:nvSpPr>
        <p:spPr>
          <a:xfrm>
            <a:off x="10142679" y="6524884"/>
            <a:ext cx="174550" cy="19304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pPr hangingPunct="0">
              <a:defRPr/>
            </a:pPr>
            <a:fld id="{86CB4B4D-7CA3-9044-876B-883B54F8677D}" type="slidenum">
              <a:rPr kern="0"/>
              <a:pPr hangingPunct="0">
                <a:defRPr/>
              </a:pPr>
              <a:t>9</a:t>
            </a:fld>
            <a:endParaRPr kern="0"/>
          </a:p>
        </p:txBody>
      </p:sp>
      <p:sp>
        <p:nvSpPr>
          <p:cNvPr id="1574" name="Shape 1574"/>
          <p:cNvSpPr/>
          <p:nvPr/>
        </p:nvSpPr>
        <p:spPr>
          <a:xfrm>
            <a:off x="2323397" y="180486"/>
            <a:ext cx="642419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pPr algn="ctr" hangingPunct="0">
              <a:defRPr sz="3600" b="1">
                <a:solidFill>
                  <a:srgbClr val="F3A447"/>
                </a:solidFill>
                <a:latin typeface="Bebas Neue Bold"/>
                <a:ea typeface="Bebas Neue Bold"/>
                <a:cs typeface="Bebas Neue Bold"/>
                <a:sym typeface="Bebas Neue Bold"/>
              </a:defRPr>
            </a:pPr>
            <a:r>
              <a:rPr lang="en-US" sz="3600" kern="0" dirty="0">
                <a:solidFill>
                  <a:schemeClr val="bg1"/>
                </a:solidFill>
                <a:latin typeface="Century Gothic" panose="020B0502020202020204" pitchFamily="34" charset="0"/>
                <a:sym typeface="Bebas Neue Bold"/>
              </a:rPr>
              <a:t>2018 SMT Meeting Schedule </a:t>
            </a:r>
            <a:endParaRPr sz="3600" kern="0" dirty="0">
              <a:solidFill>
                <a:schemeClr val="bg1"/>
              </a:solidFill>
              <a:latin typeface="Century Gothic" panose="020B0502020202020204" pitchFamily="34" charset="0"/>
              <a:sym typeface="Bebas Neue Bold"/>
            </a:endParaRPr>
          </a:p>
        </p:txBody>
      </p:sp>
      <p:sp>
        <p:nvSpPr>
          <p:cNvPr id="1587" name="Shape 1587"/>
          <p:cNvSpPr/>
          <p:nvPr/>
        </p:nvSpPr>
        <p:spPr>
          <a:xfrm>
            <a:off x="3296085" y="5281885"/>
            <a:ext cx="1172755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hangingPunct="0">
              <a:defRPr/>
            </a:pPr>
            <a:r>
              <a:rPr lang="en-US" kern="0" dirty="0">
                <a:latin typeface="Lato Light"/>
                <a:sym typeface="Lato Light"/>
              </a:rPr>
              <a:t>MPO Policy Review</a:t>
            </a:r>
            <a:endParaRPr kern="0" dirty="0">
              <a:latin typeface="Lato Light"/>
              <a:sym typeface="Lato Light"/>
            </a:endParaRPr>
          </a:p>
        </p:txBody>
      </p:sp>
      <p:sp>
        <p:nvSpPr>
          <p:cNvPr id="1600" name="Shape 1600"/>
          <p:cNvSpPr/>
          <p:nvPr/>
        </p:nvSpPr>
        <p:spPr>
          <a:xfrm>
            <a:off x="8285308" y="5249365"/>
            <a:ext cx="132985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hangingPunct="0">
              <a:defRPr/>
            </a:pPr>
            <a:r>
              <a:rPr lang="en-US" kern="0" dirty="0">
                <a:latin typeface="Lato Light"/>
                <a:sym typeface="Lato Light"/>
              </a:rPr>
              <a:t>Data and Regionalism</a:t>
            </a:r>
            <a:endParaRPr kern="0" dirty="0">
              <a:latin typeface="Lato Light"/>
              <a:sym typeface="Lato Ligh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5EFDBB-B74C-47C7-A139-3F9CEE8FCE43}"/>
              </a:ext>
            </a:extLst>
          </p:cNvPr>
          <p:cNvSpPr/>
          <p:nvPr/>
        </p:nvSpPr>
        <p:spPr>
          <a:xfrm>
            <a:off x="457200" y="1167193"/>
            <a:ext cx="5105400" cy="4090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January 25, 2018, 1pm to 3pm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February 16, 2018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March 30, 2018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April 20, 2018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May 18, 2018 (Collaborative Workshop #2; location to be decided)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June 22, 2018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B95C7A-0BE3-40D0-B64D-551DA825C05C}"/>
              </a:ext>
            </a:extLst>
          </p:cNvPr>
          <p:cNvSpPr/>
          <p:nvPr/>
        </p:nvSpPr>
        <p:spPr>
          <a:xfrm>
            <a:off x="5562600" y="1167193"/>
            <a:ext cx="6629400" cy="4090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July 2018 - Recess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August 17, 2018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September 14, 2018 (Collaborative Workshop #3, if needed; location to be decided)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October 19, 2018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November 16, 2018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December 14, 2018 (Project Closeout Meeting)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BDD814B-2967-4334-9AE8-786E45FAD3CE}"/>
              </a:ext>
            </a:extLst>
          </p:cNvPr>
          <p:cNvSpPr/>
          <p:nvPr/>
        </p:nvSpPr>
        <p:spPr>
          <a:xfrm>
            <a:off x="457200" y="5445776"/>
            <a:ext cx="111155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latin typeface="Calibri" panose="020F0502020204030204" pitchFamily="34" charset="0"/>
                <a:ea typeface="Times New Roman" panose="02020603050405020304" pitchFamily="18" charset="0"/>
              </a:rPr>
              <a:t>All meetings are located at the TBARTA office, from 10am to 12pm, unless otherwise noted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19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4" grpId="0" animBg="1" advAuto="0"/>
      <p:bldP spid="1587" grpId="0" animBg="1" advAuto="0"/>
      <p:bldP spid="1600" grpId="0" animBg="1"/>
    </p:bld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19508</TotalTime>
  <Words>809</Words>
  <Application>Microsoft Office PowerPoint</Application>
  <PresentationFormat>Widescreen</PresentationFormat>
  <Paragraphs>120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Bebas Neue Bold</vt:lpstr>
      <vt:lpstr>BebasNeueBold</vt:lpstr>
      <vt:lpstr>Calibri</vt:lpstr>
      <vt:lpstr>Century Gothic</vt:lpstr>
      <vt:lpstr>Eveleth Thin</vt:lpstr>
      <vt:lpstr>Lato Light</vt:lpstr>
      <vt:lpstr>Symbol</vt:lpstr>
      <vt:lpstr>Times New Roman</vt:lpstr>
      <vt:lpstr>Wingdings</vt:lpstr>
      <vt:lpstr>Custom Design</vt:lpstr>
      <vt:lpstr>1_Office Theme</vt:lpstr>
      <vt:lpstr>MPO Regional Coordination Structure &amp; Best Practices Research </vt:lpstr>
      <vt:lpstr>Study Overview</vt:lpstr>
      <vt:lpstr>Study Overview: Three Phases</vt:lpstr>
      <vt:lpstr>Phase I  (in process)</vt:lpstr>
      <vt:lpstr>Phase II (February to April ‘18)</vt:lpstr>
      <vt:lpstr>Phase III: Bringing It All Together (May to Nov. ‘18)</vt:lpstr>
      <vt:lpstr>Results (Dec. ’18)</vt:lpstr>
      <vt:lpstr>PowerPoint Presentation</vt:lpstr>
      <vt:lpstr>PowerPoint Presentation</vt:lpstr>
      <vt:lpstr>PowerPoint Presentation</vt:lpstr>
      <vt:lpstr>Questions</vt:lpstr>
    </vt:vector>
  </TitlesOfParts>
  <Company>Jacobs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Imagine 2040 Working Group Visioning Workshop #1</dc:title>
  <dc:creator>Jen Straw</dc:creator>
  <cp:lastModifiedBy>Michael Case</cp:lastModifiedBy>
  <cp:revision>1162</cp:revision>
  <cp:lastPrinted>2018-01-09T19:33:32Z</cp:lastPrinted>
  <dcterms:created xsi:type="dcterms:W3CDTF">2013-02-04T16:23:35Z</dcterms:created>
  <dcterms:modified xsi:type="dcterms:W3CDTF">2018-01-09T20:56:07Z</dcterms:modified>
</cp:coreProperties>
</file>