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58" r:id="rId3"/>
  </p:sldMasterIdLst>
  <p:notesMasterIdLst>
    <p:notesMasterId r:id="rId14"/>
  </p:notesMasterIdLst>
  <p:sldIdLst>
    <p:sldId id="257" r:id="rId4"/>
    <p:sldId id="310" r:id="rId5"/>
    <p:sldId id="309" r:id="rId6"/>
    <p:sldId id="308" r:id="rId7"/>
    <p:sldId id="311" r:id="rId8"/>
    <p:sldId id="317" r:id="rId9"/>
    <p:sldId id="312" r:id="rId10"/>
    <p:sldId id="318" r:id="rId11"/>
    <p:sldId id="316" r:id="rId12"/>
    <p:sldId id="307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75C"/>
    <a:srgbClr val="89B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 autoAdjust="0"/>
  </p:normalViewPr>
  <p:slideViewPr>
    <p:cSldViewPr snapToGrid="0" snapToObjects="1">
      <p:cViewPr varScale="1">
        <p:scale>
          <a:sx n="106" d="100"/>
          <a:sy n="106" d="100"/>
        </p:scale>
        <p:origin x="43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4CD24FD-0F96-4DC1-88E7-864D2B18CB48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0E26720-178A-4A6A-A5C0-1D76E8C2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2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64120" y="4389794"/>
            <a:ext cx="7737675" cy="1477328"/>
          </a:xfrm>
          <a:prstGeom prst="rect">
            <a:avLst/>
          </a:prstGeom>
          <a:noFill/>
          <a:effectLst>
            <a:outerShdw blurRad="1524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Helvetica"/>
                <a:cs typeface="Helvetica"/>
              </a:rPr>
              <a:t>Florida Department of Transportation Freight Program</a:t>
            </a:r>
          </a:p>
          <a:p>
            <a:r>
              <a:rPr lang="en-US" sz="1800" b="1" dirty="0">
                <a:solidFill>
                  <a:schemeClr val="tx1"/>
                </a:solidFill>
                <a:latin typeface="Helvetica"/>
                <a:cs typeface="Helvetica"/>
              </a:rPr>
              <a:t>Brian Hunter – District 7 Freight Coordinator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168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6867" y="1820342"/>
            <a:ext cx="6756400" cy="1292662"/>
          </a:xfrm>
          <a:prstGeom prst="rect">
            <a:avLst/>
          </a:prstGeom>
          <a:noFill/>
          <a:effectLst>
            <a:outerShdw blurRad="1143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Helvetica"/>
                <a:cs typeface="Helvetica"/>
              </a:rPr>
              <a:t>PowerPoint Template</a:t>
            </a:r>
          </a:p>
          <a:p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Subhead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258" y="641880"/>
            <a:ext cx="5942542" cy="2592388"/>
          </a:xfrm>
        </p:spPr>
        <p:txBody>
          <a:bodyPr/>
          <a:lstStyle/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Regional Goods Movement: Links to our Past and our Future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National, State, and Regional Freight Picture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Economic Value of Enhanced Freight Mobility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Regional Freight Infrastructure and Modal Assets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Investment in the Regional Freight Network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Challenges to Efficient Goods Movement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Assessment of Freight Mobility Needs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Policy Framework and Priority Investment Strategies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>
                <a:solidFill>
                  <a:srgbClr val="FFC000"/>
                </a:solidFill>
              </a:rPr>
              <a:t>Implementation Guidance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r>
              <a:rPr lang="en-US" sz="1700" dirty="0"/>
              <a:t>Working Together: A Coordinated Approach</a:t>
            </a:r>
          </a:p>
          <a:p>
            <a:pPr marL="342900" indent="-342900" eaLnBrk="1" hangingPunct="1">
              <a:spcAft>
                <a:spcPct val="70000"/>
              </a:spcAft>
              <a:buFont typeface="+mj-lt"/>
              <a:buAutoNum type="arabicPeriod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91436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1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B53EDA-FCAF-0C48-959C-4A4F752C7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1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5" y="44450"/>
            <a:ext cx="676433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370013"/>
            <a:ext cx="8410575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27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E475C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Arial"/>
        <a:buChar char="•"/>
        <a:defRPr sz="3200" kern="1200">
          <a:solidFill>
            <a:srgbClr val="2E475C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9BD87"/>
        </a:buClr>
        <a:buFont typeface="Wingdings" charset="2"/>
        <a:buChar char="§"/>
        <a:defRPr sz="2800" kern="1200">
          <a:solidFill>
            <a:srgbClr val="2E475C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Arial"/>
        <a:buChar char="•"/>
        <a:defRPr sz="2400" kern="1200">
          <a:solidFill>
            <a:srgbClr val="2E475C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9BD87"/>
        </a:buClr>
        <a:buFont typeface="Wingdings" charset="2"/>
        <a:buChar char="§"/>
        <a:defRPr sz="2000" kern="1200">
          <a:solidFill>
            <a:srgbClr val="2E475C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E475C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0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E475C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Arial"/>
        <a:buChar char="•"/>
        <a:defRPr sz="3200" kern="1200">
          <a:solidFill>
            <a:srgbClr val="2E475C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9BD87"/>
        </a:buClr>
        <a:buFont typeface="Wingdings" charset="2"/>
        <a:buChar char="§"/>
        <a:defRPr sz="2800" kern="1200">
          <a:solidFill>
            <a:srgbClr val="2E475C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Arial"/>
        <a:buChar char="•"/>
        <a:defRPr sz="2400" kern="1200">
          <a:solidFill>
            <a:srgbClr val="2E475C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9BD87"/>
        </a:buClr>
        <a:buFont typeface="Wingdings" charset="2"/>
        <a:buChar char="§"/>
        <a:defRPr sz="2000" kern="1200">
          <a:solidFill>
            <a:srgbClr val="2E475C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E475C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48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E475C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anose="05000000000000000000" pitchFamily="2" charset="2"/>
        <a:buChar char="§"/>
        <a:defRPr sz="3200" kern="1200">
          <a:solidFill>
            <a:srgbClr val="2E475C"/>
          </a:solidFill>
          <a:latin typeface="Helvetica"/>
          <a:ea typeface="+mn-ea"/>
          <a:cs typeface="Helvetica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89BD87"/>
        </a:buClr>
        <a:buFont typeface="Helvetica" panose="020B0604020202020204" pitchFamily="34" charset="0"/>
        <a:buChar char="‒"/>
        <a:defRPr sz="2800" kern="1200">
          <a:solidFill>
            <a:srgbClr val="2E475C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rgbClr val="2E475C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9BD87"/>
        </a:buClr>
        <a:buFont typeface="Wingdings" charset="2"/>
        <a:buChar char="§"/>
        <a:defRPr sz="2000" kern="1200">
          <a:solidFill>
            <a:srgbClr val="2E475C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E475C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lliam.Escalera@dot.state.fl.us" TargetMode="External"/><Relationship Id="rId2" Type="http://schemas.openxmlformats.org/officeDocument/2006/relationships/hyperlink" Target="mailto:brian.hunter@dot.state.fl.us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freightmovesflorida.com" TargetMode="External"/><Relationship Id="rId4" Type="http://schemas.openxmlformats.org/officeDocument/2006/relationships/hyperlink" Target="tampabayfreigh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ampabayfreight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BFDE-6A74-4EC5-B7D9-FD0ECD0C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364"/>
            <a:ext cx="4038600" cy="20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Brian Hunter</a:t>
            </a:r>
          </a:p>
          <a:p>
            <a:pPr marL="0" indent="0" algn="ctr">
              <a:buNone/>
            </a:pPr>
            <a:r>
              <a:rPr lang="en-US" sz="2400" dirty="0"/>
              <a:t>Freight Coordinator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brian.hunter@dot.state.fl.us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813-975-6436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4160-C7EC-445C-83B2-800D37FE7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2000" y="1600201"/>
            <a:ext cx="4442400" cy="1949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Lilliam Escalera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EMO Project Manager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hlinkClick r:id="rId3"/>
              </a:rPr>
              <a:t>lilliam.escalera@dot.state.fl.us</a:t>
            </a: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813-975-6445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F096F-6190-4C50-AAEB-18D6B9F5C8EF}"/>
              </a:ext>
            </a:extLst>
          </p:cNvPr>
          <p:cNvSpPr txBox="1"/>
          <p:nvPr/>
        </p:nvSpPr>
        <p:spPr>
          <a:xfrm>
            <a:off x="457200" y="3974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 action="ppaction://hlinkfile"/>
              </a:rPr>
              <a:t>tampabayfreight.com</a:t>
            </a:r>
            <a:endParaRPr lang="en-US" dirty="0"/>
          </a:p>
          <a:p>
            <a:pPr algn="ctr"/>
            <a:r>
              <a:rPr lang="en-US" dirty="0">
                <a:hlinkClick r:id="rId5" action="ppaction://hlinkfile"/>
              </a:rPr>
              <a:t>freightmovesflorida.com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3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Tampa Bay Regional Strategic Freight Plan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524" y="1868777"/>
            <a:ext cx="5046191" cy="3469842"/>
          </a:xfrm>
        </p:spPr>
        <p:txBody>
          <a:bodyPr>
            <a:normAutofit/>
          </a:bodyPr>
          <a:lstStyle/>
          <a:p>
            <a:pPr>
              <a:spcAft>
                <a:spcPct val="70000"/>
              </a:spcAft>
            </a:pPr>
            <a:r>
              <a:rPr lang="en-US" sz="1700" dirty="0"/>
              <a:t>Completed in 2012 with collaboration from MPOs and Local Municipalities from Crystal River to Sarasota.</a:t>
            </a:r>
          </a:p>
          <a:p>
            <a:pPr>
              <a:spcAft>
                <a:spcPct val="70000"/>
              </a:spcAft>
            </a:pPr>
            <a:r>
              <a:rPr lang="en-US" sz="1700" dirty="0"/>
              <a:t>Currently being updated to reflect current freight industry practices and new local plans i.e. Hillsborough – Polk FLZ Strategic Plan</a:t>
            </a:r>
          </a:p>
          <a:p>
            <a:pPr>
              <a:spcAft>
                <a:spcPct val="70000"/>
              </a:spcAft>
            </a:pPr>
            <a:r>
              <a:rPr lang="en-US" sz="1700" dirty="0"/>
              <a:t>Guides Implementation from planning to construction</a:t>
            </a:r>
          </a:p>
          <a:p>
            <a:pPr>
              <a:spcAft>
                <a:spcPct val="70000"/>
              </a:spcAft>
            </a:pPr>
            <a:r>
              <a:rPr lang="en-US" sz="1700" dirty="0">
                <a:hlinkClick r:id="rId2"/>
              </a:rPr>
              <a:t>www.tampabayfreight.com</a:t>
            </a:r>
            <a:endParaRPr lang="en-US" sz="1700" dirty="0"/>
          </a:p>
          <a:p>
            <a:pPr>
              <a:spcAft>
                <a:spcPct val="70000"/>
              </a:spcAft>
            </a:pPr>
            <a:endParaRPr lang="en-US" sz="1700" dirty="0"/>
          </a:p>
          <a:p>
            <a:pPr marL="0" indent="0" eaLnBrk="1" hangingPunct="1">
              <a:spcAft>
                <a:spcPct val="70000"/>
              </a:spcAft>
              <a:buNone/>
            </a:pP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8" y="1370013"/>
            <a:ext cx="3249140" cy="41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CFID</a:t>
            </a:r>
            <a:br>
              <a:rPr lang="en-US" dirty="0"/>
            </a:br>
            <a:r>
              <a:rPr lang="en-US" sz="3100" dirty="0"/>
              <a:t>Comprehensive Freight Improvement Database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525" y="1370012"/>
            <a:ext cx="4186094" cy="2490787"/>
          </a:xfrm>
        </p:spPr>
        <p:txBody>
          <a:bodyPr>
            <a:normAutofit/>
          </a:bodyPr>
          <a:lstStyle/>
          <a:p>
            <a:r>
              <a:rPr lang="en-US" sz="1800" dirty="0"/>
              <a:t>Database of freight mobility conditions and issues</a:t>
            </a:r>
          </a:p>
          <a:p>
            <a:r>
              <a:rPr lang="en-US" sz="1800" dirty="0"/>
              <a:t>Allows for queries of freight planning data</a:t>
            </a:r>
          </a:p>
          <a:p>
            <a:r>
              <a:rPr lang="en-US" sz="1800" dirty="0"/>
              <a:t>Supports planning and project implementation </a:t>
            </a:r>
          </a:p>
          <a:p>
            <a:pPr>
              <a:spcAft>
                <a:spcPct val="70000"/>
              </a:spcAft>
            </a:pPr>
            <a:r>
              <a:rPr lang="en-US" sz="1700" dirty="0"/>
              <a:t>Issues are collected from Commercial Vehicle Operators in the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4891B-41AE-418B-BA53-FF117EAF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0" y="3945032"/>
            <a:ext cx="3865199" cy="2219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41C3B-8ECD-45D5-B754-F8330C8DC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891" y="1980519"/>
            <a:ext cx="4334085" cy="30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National Highway Freight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0DFC9-B692-4538-A812-AFAA74FF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31" y="1262570"/>
            <a:ext cx="4760196" cy="4807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0F11C-F3F9-4F35-8FE9-B317C91A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5" y="1262570"/>
            <a:ext cx="3074981" cy="4807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07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National Highway Freight Program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524" y="1370013"/>
            <a:ext cx="8702676" cy="4713916"/>
          </a:xfrm>
        </p:spPr>
        <p:txBody>
          <a:bodyPr>
            <a:normAutofit/>
          </a:bodyPr>
          <a:lstStyle/>
          <a:p>
            <a:pPr>
              <a:spcAft>
                <a:spcPct val="70000"/>
              </a:spcAft>
            </a:pPr>
            <a:r>
              <a:rPr lang="en-US" sz="1800" b="1" dirty="0"/>
              <a:t>Florida Freight Advisory Committee</a:t>
            </a:r>
          </a:p>
          <a:p>
            <a:pPr lvl="1">
              <a:spcAft>
                <a:spcPct val="70000"/>
              </a:spcAft>
            </a:pPr>
            <a:r>
              <a:rPr lang="en-US" sz="1800" dirty="0"/>
              <a:t>Eric Lindstrom from Hillsborough County Economic Development – Member</a:t>
            </a:r>
          </a:p>
          <a:p>
            <a:pPr>
              <a:spcAft>
                <a:spcPct val="70000"/>
              </a:spcAft>
            </a:pPr>
            <a:r>
              <a:rPr lang="en-US" sz="1800" b="1" dirty="0"/>
              <a:t>Projects Selected:</a:t>
            </a:r>
          </a:p>
          <a:p>
            <a:pPr lvl="1">
              <a:spcAft>
                <a:spcPct val="70000"/>
              </a:spcAft>
            </a:pPr>
            <a:r>
              <a:rPr lang="en-US" sz="1800" dirty="0"/>
              <a:t>I-75 SB Hillsborough County Rest Area Reconstruction and Expansion</a:t>
            </a:r>
          </a:p>
          <a:p>
            <a:pPr lvl="1">
              <a:spcAft>
                <a:spcPct val="70000"/>
              </a:spcAft>
            </a:pPr>
            <a:r>
              <a:rPr lang="en-US" sz="1800" dirty="0"/>
              <a:t>I-75 NB on-ramp from US 301</a:t>
            </a:r>
          </a:p>
          <a:p>
            <a:pPr lvl="1">
              <a:spcAft>
                <a:spcPct val="70000"/>
              </a:spcAft>
            </a:pPr>
            <a:r>
              <a:rPr lang="en-US" sz="1800" dirty="0"/>
              <a:t>US 41 @ CSX South of Causeway Blvd Grade Separation</a:t>
            </a:r>
          </a:p>
          <a:p>
            <a:pPr lvl="2">
              <a:spcAft>
                <a:spcPct val="70000"/>
              </a:spcAft>
            </a:pPr>
            <a:r>
              <a:rPr lang="en-US" sz="1800" dirty="0"/>
              <a:t>Project is now fully funded</a:t>
            </a:r>
          </a:p>
          <a:p>
            <a:pPr lvl="1">
              <a:spcAft>
                <a:spcPct val="70000"/>
              </a:spcAft>
              <a:buFont typeface="Wingdings" panose="05000000000000000000" pitchFamily="2" charset="2"/>
              <a:buChar char="§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5669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9156-E0B0-42EC-AC32-48863CE6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 41 Freight Improvements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E0AB-AA8D-4556-A539-5B1E8318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91450"/>
            <a:ext cx="4244829" cy="4634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projects:</a:t>
            </a:r>
          </a:p>
          <a:p>
            <a:pPr lvl="1"/>
            <a:r>
              <a:rPr lang="en-US" dirty="0"/>
              <a:t>US 41 @ South of Causeway Blvd / CSX RR Crossing</a:t>
            </a:r>
          </a:p>
          <a:p>
            <a:pPr lvl="1"/>
            <a:r>
              <a:rPr lang="en-US" dirty="0"/>
              <a:t>US 41 @ </a:t>
            </a:r>
            <a:r>
              <a:rPr lang="en-US" dirty="0" err="1"/>
              <a:t>Pendola</a:t>
            </a:r>
            <a:r>
              <a:rPr lang="en-US" dirty="0"/>
              <a:t> Point</a:t>
            </a:r>
          </a:p>
          <a:p>
            <a:r>
              <a:rPr lang="en-US" dirty="0"/>
              <a:t>Public Outreach:</a:t>
            </a:r>
          </a:p>
          <a:p>
            <a:pPr lvl="1"/>
            <a:r>
              <a:rPr lang="en-US" dirty="0"/>
              <a:t>Port of Tampa</a:t>
            </a:r>
          </a:p>
          <a:p>
            <a:pPr lvl="1"/>
            <a:r>
              <a:rPr lang="en-US" dirty="0"/>
              <a:t>City of Tampa</a:t>
            </a:r>
          </a:p>
          <a:p>
            <a:pPr lvl="1"/>
            <a:r>
              <a:rPr lang="en-US" dirty="0"/>
              <a:t>CSX</a:t>
            </a:r>
          </a:p>
          <a:p>
            <a:pPr lvl="1"/>
            <a:r>
              <a:rPr lang="en-US" dirty="0"/>
              <a:t>Hillsborough County </a:t>
            </a:r>
          </a:p>
          <a:p>
            <a:pPr lvl="2"/>
            <a:r>
              <a:rPr lang="en-US" dirty="0"/>
              <a:t>MPO</a:t>
            </a:r>
          </a:p>
          <a:p>
            <a:pPr lvl="1"/>
            <a:r>
              <a:rPr lang="en-US" dirty="0"/>
              <a:t>HART</a:t>
            </a:r>
          </a:p>
          <a:p>
            <a:pPr lvl="1"/>
            <a:r>
              <a:rPr lang="en-US" dirty="0"/>
              <a:t>Local businesses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1656D-0356-45D1-8CC1-D23A3584C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829" y="1417638"/>
            <a:ext cx="3527572" cy="49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6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07"/>
            <a:ext cx="7322205" cy="127838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US 41 @ South of Causeway Blvd </a:t>
            </a:r>
            <a:br>
              <a:rPr lang="en-US" sz="3200" dirty="0"/>
            </a:br>
            <a:r>
              <a:rPr lang="en-US" sz="3200" dirty="0"/>
              <a:t>Project Overview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5600" y="1473693"/>
            <a:ext cx="4680000" cy="4610236"/>
          </a:xfrm>
        </p:spPr>
        <p:txBody>
          <a:bodyPr>
            <a:normAutofit fontScale="85000" lnSpcReduction="10000"/>
          </a:bodyPr>
          <a:lstStyle/>
          <a:p>
            <a:pPr marL="0" indent="-114300">
              <a:spcAft>
                <a:spcPct val="70000"/>
              </a:spcAft>
              <a:buNone/>
            </a:pPr>
            <a:r>
              <a:rPr lang="en-US" sz="2000" dirty="0"/>
              <a:t>FPID# 440749-1-22-01</a:t>
            </a:r>
          </a:p>
          <a:p>
            <a:pPr marL="0" indent="-114300">
              <a:spcAft>
                <a:spcPct val="70000"/>
              </a:spcAft>
              <a:buNone/>
            </a:pPr>
            <a:r>
              <a:rPr lang="en-US" sz="2000" dirty="0"/>
              <a:t>Re-evaluation of Recommendations from 1994 Environmental Document</a:t>
            </a:r>
          </a:p>
          <a:p>
            <a:pPr marL="0" indent="-114300">
              <a:spcAft>
                <a:spcPct val="70000"/>
              </a:spcAft>
              <a:buNone/>
            </a:pPr>
            <a:r>
              <a:rPr lang="en-US" sz="2000" dirty="0"/>
              <a:t>Add capacity and improve operations at two key intersections near Port Tampa Bay:</a:t>
            </a:r>
          </a:p>
          <a:p>
            <a:pPr marL="457200">
              <a:spcAft>
                <a:spcPct val="70000"/>
              </a:spcAft>
              <a:buFont typeface="+mj-lt"/>
              <a:buAutoNum type="arabicPeriod"/>
            </a:pPr>
            <a:r>
              <a:rPr lang="en-US" sz="1800" dirty="0"/>
              <a:t>New Interchange – US 41 @ Causeway Blvd</a:t>
            </a:r>
          </a:p>
          <a:p>
            <a:pPr marL="457200">
              <a:spcAft>
                <a:spcPct val="70000"/>
              </a:spcAft>
              <a:buFont typeface="+mj-lt"/>
              <a:buAutoNum type="arabicPeriod"/>
            </a:pPr>
            <a:r>
              <a:rPr lang="en-US" sz="1800" dirty="0"/>
              <a:t>New Overpass – US 41 @ CSX RR Crossing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PD&amp;E- FY 2018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Design- FY 2020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Right of Way- FY 2022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Construction- FY 2026</a:t>
            </a:r>
            <a:endParaRPr lang="en-US" sz="900" dirty="0"/>
          </a:p>
          <a:p>
            <a:pPr lvl="2">
              <a:spcAft>
                <a:spcPct val="70000"/>
              </a:spcAft>
              <a:buFont typeface="Wingdings" panose="05000000000000000000" pitchFamily="2" charset="2"/>
              <a:buChar char="§"/>
            </a:pP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0CD3A-B515-44DA-BAB0-FB3DEE678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4" r="4929"/>
          <a:stretch/>
        </p:blipFill>
        <p:spPr>
          <a:xfrm>
            <a:off x="5500800" y="1660123"/>
            <a:ext cx="3412800" cy="38440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67D50-E852-4C70-93E6-ED9CAD694DAD}"/>
              </a:ext>
            </a:extLst>
          </p:cNvPr>
          <p:cNvSpPr/>
          <p:nvPr/>
        </p:nvSpPr>
        <p:spPr>
          <a:xfrm>
            <a:off x="6645600" y="2217600"/>
            <a:ext cx="936000" cy="9216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D071DD-683F-45F5-9308-18DB2E069406}"/>
              </a:ext>
            </a:extLst>
          </p:cNvPr>
          <p:cNvSpPr/>
          <p:nvPr/>
        </p:nvSpPr>
        <p:spPr>
          <a:xfrm>
            <a:off x="6645600" y="3780011"/>
            <a:ext cx="936000" cy="9216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F6A5AA-23EF-47E4-92DC-A42EE343705D}"/>
              </a:ext>
            </a:extLst>
          </p:cNvPr>
          <p:cNvCxnSpPr>
            <a:cxnSpLocks/>
          </p:cNvCxnSpPr>
          <p:nvPr/>
        </p:nvCxnSpPr>
        <p:spPr>
          <a:xfrm flipV="1">
            <a:off x="5011200" y="2865600"/>
            <a:ext cx="1519200" cy="468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718D20-64D1-4F9C-9CB1-7A11BA3A8376}"/>
              </a:ext>
            </a:extLst>
          </p:cNvPr>
          <p:cNvCxnSpPr>
            <a:cxnSpLocks/>
          </p:cNvCxnSpPr>
          <p:nvPr/>
        </p:nvCxnSpPr>
        <p:spPr>
          <a:xfrm>
            <a:off x="5083200" y="3967200"/>
            <a:ext cx="1447200" cy="4608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4D604C-330A-4EF3-ACB6-B9E2B967E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8" b="37695"/>
          <a:stretch/>
        </p:blipFill>
        <p:spPr>
          <a:xfrm>
            <a:off x="7779405" y="195307"/>
            <a:ext cx="1134195" cy="13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703C4-CAAE-4BD5-9F1F-49398C07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400" y="1375871"/>
            <a:ext cx="2894211" cy="5182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07"/>
            <a:ext cx="6912000" cy="127838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2800" dirty="0"/>
              <a:t>US 41 @ </a:t>
            </a:r>
            <a:r>
              <a:rPr lang="en-US" sz="2800" dirty="0" err="1"/>
              <a:t>Pendola</a:t>
            </a:r>
            <a:r>
              <a:rPr lang="en-US" sz="2800" dirty="0"/>
              <a:t> Point / Madison Ave</a:t>
            </a:r>
            <a:br>
              <a:rPr lang="en-US" sz="3200" dirty="0"/>
            </a:br>
            <a:r>
              <a:rPr lang="en-US" sz="3200" dirty="0"/>
              <a:t>Project Overview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5600" y="1473693"/>
            <a:ext cx="4680000" cy="4610236"/>
          </a:xfrm>
        </p:spPr>
        <p:txBody>
          <a:bodyPr>
            <a:normAutofit fontScale="85000" lnSpcReduction="10000"/>
          </a:bodyPr>
          <a:lstStyle/>
          <a:p>
            <a:pPr marL="0" indent="-114300">
              <a:spcAft>
                <a:spcPct val="70000"/>
              </a:spcAft>
              <a:buNone/>
            </a:pPr>
            <a:r>
              <a:rPr lang="en-US" sz="2000" dirty="0"/>
              <a:t>FPID# 430056-1-22-01 (PD&amp;E)</a:t>
            </a:r>
          </a:p>
          <a:p>
            <a:pPr marL="0" indent="-114300">
              <a:spcAft>
                <a:spcPct val="70000"/>
              </a:spcAft>
              <a:buNone/>
            </a:pPr>
            <a:r>
              <a:rPr lang="en-US" sz="2000" dirty="0"/>
              <a:t>Recommendations to improve safety and operations near </a:t>
            </a:r>
            <a:r>
              <a:rPr lang="en-US" sz="2000" dirty="0" err="1"/>
              <a:t>Pendola</a:t>
            </a:r>
            <a:r>
              <a:rPr lang="en-US" sz="2000" dirty="0"/>
              <a:t> Point/Madison Ave:</a:t>
            </a:r>
          </a:p>
          <a:p>
            <a:pPr marL="457200">
              <a:spcAft>
                <a:spcPct val="70000"/>
              </a:spcAft>
              <a:buFont typeface="+mj-lt"/>
              <a:buAutoNum type="arabicPeriod"/>
            </a:pPr>
            <a:r>
              <a:rPr lang="en-US" sz="1800" dirty="0"/>
              <a:t>Widening US 41 from 4 lanes to 6 lanes between Denver St and </a:t>
            </a:r>
            <a:r>
              <a:rPr lang="en-US" sz="1800" dirty="0" err="1"/>
              <a:t>Pendola</a:t>
            </a:r>
            <a:r>
              <a:rPr lang="en-US" sz="1800" dirty="0"/>
              <a:t> Point (approximately 0.5 mile).</a:t>
            </a:r>
          </a:p>
          <a:p>
            <a:pPr marL="457200">
              <a:spcAft>
                <a:spcPct val="70000"/>
              </a:spcAft>
              <a:buFont typeface="+mj-lt"/>
              <a:buAutoNum type="arabicPeriod"/>
            </a:pPr>
            <a:r>
              <a:rPr lang="en-US" sz="1800" dirty="0"/>
              <a:t>Bike lanes &amp; Sidewalks in project area</a:t>
            </a:r>
          </a:p>
          <a:p>
            <a:pPr marL="457200">
              <a:spcAft>
                <a:spcPct val="70000"/>
              </a:spcAft>
              <a:buFont typeface="+mj-lt"/>
              <a:buAutoNum type="arabicPeriod"/>
            </a:pPr>
            <a:r>
              <a:rPr lang="en-US" sz="1800" dirty="0"/>
              <a:t>Intersection improvements at </a:t>
            </a:r>
            <a:r>
              <a:rPr lang="en-US" sz="1800" dirty="0" err="1"/>
              <a:t>Pendola</a:t>
            </a:r>
            <a:r>
              <a:rPr lang="en-US" sz="1800" dirty="0"/>
              <a:t> Point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PD&amp;E- Completed in FY 2017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Design- Funded FY2023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Right of Way- unfunded</a:t>
            </a:r>
          </a:p>
          <a:p>
            <a:pPr lvl="3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Construction- unfunded</a:t>
            </a:r>
            <a:endParaRPr lang="en-US" sz="900" dirty="0"/>
          </a:p>
          <a:p>
            <a:pPr lvl="2">
              <a:spcAft>
                <a:spcPct val="70000"/>
              </a:spcAft>
              <a:buFont typeface="Wingdings" panose="05000000000000000000" pitchFamily="2" charset="2"/>
              <a:buChar char="§"/>
            </a:pPr>
            <a:endParaRPr lang="en-US" sz="9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267D50-E852-4C70-93E6-ED9CAD694DAD}"/>
              </a:ext>
            </a:extLst>
          </p:cNvPr>
          <p:cNvSpPr/>
          <p:nvPr/>
        </p:nvSpPr>
        <p:spPr>
          <a:xfrm>
            <a:off x="6616800" y="1375870"/>
            <a:ext cx="936000" cy="528413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D071DD-683F-45F5-9308-18DB2E069406}"/>
              </a:ext>
            </a:extLst>
          </p:cNvPr>
          <p:cNvSpPr/>
          <p:nvPr/>
        </p:nvSpPr>
        <p:spPr>
          <a:xfrm>
            <a:off x="6717600" y="6083929"/>
            <a:ext cx="727200" cy="474599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F6A5AA-23EF-47E4-92DC-A42EE343705D}"/>
              </a:ext>
            </a:extLst>
          </p:cNvPr>
          <p:cNvCxnSpPr>
            <a:cxnSpLocks/>
          </p:cNvCxnSpPr>
          <p:nvPr/>
        </p:nvCxnSpPr>
        <p:spPr>
          <a:xfrm flipV="1">
            <a:off x="4665600" y="2865600"/>
            <a:ext cx="1864800" cy="720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718D20-64D1-4F9C-9CB1-7A11BA3A8376}"/>
              </a:ext>
            </a:extLst>
          </p:cNvPr>
          <p:cNvCxnSpPr>
            <a:cxnSpLocks/>
          </p:cNvCxnSpPr>
          <p:nvPr/>
        </p:nvCxnSpPr>
        <p:spPr>
          <a:xfrm>
            <a:off x="5003100" y="4073189"/>
            <a:ext cx="1822500" cy="186681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83A102-AC26-45DA-9503-A0548700F402}"/>
              </a:ext>
            </a:extLst>
          </p:cNvPr>
          <p:cNvCxnSpPr>
            <a:cxnSpLocks/>
          </p:cNvCxnSpPr>
          <p:nvPr/>
        </p:nvCxnSpPr>
        <p:spPr>
          <a:xfrm flipV="1">
            <a:off x="4572000" y="3508342"/>
            <a:ext cx="1953000" cy="14902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EB2B773-50CC-44B1-A4D0-005931456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4" t="61718"/>
          <a:stretch/>
        </p:blipFill>
        <p:spPr>
          <a:xfrm>
            <a:off x="7369200" y="210791"/>
            <a:ext cx="1317600" cy="10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2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86" y="115410"/>
            <a:ext cx="8482614" cy="1302228"/>
          </a:xfrm>
        </p:spPr>
        <p:txBody>
          <a:bodyPr>
            <a:normAutofit/>
          </a:bodyPr>
          <a:lstStyle/>
          <a:p>
            <a:r>
              <a:rPr lang="en-US" sz="3600" dirty="0"/>
              <a:t>US 41 @ </a:t>
            </a:r>
            <a:r>
              <a:rPr lang="en-US" sz="3600" dirty="0" err="1"/>
              <a:t>Pendola</a:t>
            </a:r>
            <a:r>
              <a:rPr lang="en-US" sz="3600" dirty="0"/>
              <a:t> Point Rd./ Madison Ave. </a:t>
            </a:r>
            <a:r>
              <a:rPr lang="en-US" sz="3600" i="1" dirty="0"/>
              <a:t>(Proposed Improvements)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007" y="1345521"/>
            <a:ext cx="8005340" cy="4739934"/>
          </a:xfrm>
        </p:spPr>
        <p:txBody>
          <a:bodyPr>
            <a:normAutofit/>
          </a:bodyPr>
          <a:lstStyle/>
          <a:p>
            <a:pPr lvl="1">
              <a:spcAft>
                <a:spcPct val="700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PD&amp;E 430056-1-22-01 approved  01/2017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0041" r="56741" b="26213"/>
          <a:stretch/>
        </p:blipFill>
        <p:spPr bwMode="auto">
          <a:xfrm>
            <a:off x="736847" y="1615990"/>
            <a:ext cx="7519386" cy="445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2924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bhead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366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Wingdings</vt:lpstr>
      <vt:lpstr>Title slide</vt:lpstr>
      <vt:lpstr>Subheading</vt:lpstr>
      <vt:lpstr>Main</vt:lpstr>
      <vt:lpstr>PowerPoint Presentation</vt:lpstr>
      <vt:lpstr>Tampa Bay Regional Strategic Freight Plan</vt:lpstr>
      <vt:lpstr>CFID Comprehensive Freight Improvement Database</vt:lpstr>
      <vt:lpstr>National Highway Freight Network</vt:lpstr>
      <vt:lpstr>National Highway Freight Program</vt:lpstr>
      <vt:lpstr>US 41 Freight Improvements </vt:lpstr>
      <vt:lpstr> US 41 @ South of Causeway Blvd  Project Overview  </vt:lpstr>
      <vt:lpstr> US 41 @ Pendola Point / Madison Ave Project Overview  </vt:lpstr>
      <vt:lpstr>US 41 @ Pendola Point Rd./ Madison Ave. (Proposed Improvements)</vt:lpstr>
      <vt:lpstr>Questions?</vt:lpstr>
    </vt:vector>
  </TitlesOfParts>
  <Company>Evolve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Production</dc:creator>
  <cp:lastModifiedBy>Benson, Stephen</cp:lastModifiedBy>
  <cp:revision>56</cp:revision>
  <cp:lastPrinted>2018-01-08T16:36:01Z</cp:lastPrinted>
  <dcterms:created xsi:type="dcterms:W3CDTF">2013-06-27T15:48:14Z</dcterms:created>
  <dcterms:modified xsi:type="dcterms:W3CDTF">2018-01-08T20:35:48Z</dcterms:modified>
</cp:coreProperties>
</file>