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691" r:id="rId4"/>
    <p:sldMasterId id="2147483701" r:id="rId5"/>
    <p:sldMasterId id="2147483711" r:id="rId6"/>
    <p:sldMasterId id="2147483721" r:id="rId7"/>
  </p:sldMasterIdLst>
  <p:notesMasterIdLst>
    <p:notesMasterId r:id="rId23"/>
  </p:notesMasterIdLst>
  <p:sldIdLst>
    <p:sldId id="271" r:id="rId8"/>
    <p:sldId id="272" r:id="rId9"/>
    <p:sldId id="275" r:id="rId10"/>
    <p:sldId id="262" r:id="rId11"/>
    <p:sldId id="257" r:id="rId12"/>
    <p:sldId id="278" r:id="rId13"/>
    <p:sldId id="276" r:id="rId14"/>
    <p:sldId id="277" r:id="rId15"/>
    <p:sldId id="273" r:id="rId16"/>
    <p:sldId id="279" r:id="rId17"/>
    <p:sldId id="264" r:id="rId18"/>
    <p:sldId id="266" r:id="rId19"/>
    <p:sldId id="265" r:id="rId20"/>
    <p:sldId id="263" r:id="rId21"/>
    <p:sldId id="26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216" autoAdjust="0"/>
  </p:normalViewPr>
  <p:slideViewPr>
    <p:cSldViewPr snapToGrid="0">
      <p:cViewPr varScale="1">
        <p:scale>
          <a:sx n="47" d="100"/>
          <a:sy n="47" d="100"/>
        </p:scale>
        <p:origin x="643" y="43"/>
      </p:cViewPr>
      <p:guideLst>
        <p:guide orient="horz" pos="2160"/>
        <p:guide pos="2880"/>
      </p:guideLst>
    </p:cSldViewPr>
  </p:slid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0CB8AB-55E3-48CC-996D-0D595715CFE8}" type="datetimeFigureOut">
              <a:rPr lang="en-US" smtClean="0"/>
              <a:t>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6BDCD0-C15D-4E8D-99AC-ACD6BB5FF04E}" type="slidenum">
              <a:rPr lang="en-US" smtClean="0"/>
              <a:t>‹#›</a:t>
            </a:fld>
            <a:endParaRPr lang="en-US"/>
          </a:p>
        </p:txBody>
      </p:sp>
    </p:spTree>
    <p:extLst>
      <p:ext uri="{BB962C8B-B14F-4D97-AF65-F5344CB8AC3E}">
        <p14:creationId xmlns:p14="http://schemas.microsoft.com/office/powerpoint/2010/main" val="349896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Central Ave Corridor has long been identified as a top corridor for premium transit in Pinellas County.  It is currently included in the MPO’s LRTP and is in the federal Project Development process which will allow for us to apply for federal funds for 50% of the capital funds, to be matched by 25% state and 25% PSTA.   Support from chambers, USF, City of St. Petersburg,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29057" indent="-280406">
              <a:defRPr>
                <a:solidFill>
                  <a:schemeClr val="tx1"/>
                </a:solidFill>
                <a:latin typeface="Arial" charset="0"/>
                <a:cs typeface="Arial" charset="0"/>
              </a:defRPr>
            </a:lvl2pPr>
            <a:lvl3pPr marL="1121626" indent="-224325">
              <a:defRPr>
                <a:solidFill>
                  <a:schemeClr val="tx1"/>
                </a:solidFill>
                <a:latin typeface="Arial" charset="0"/>
                <a:cs typeface="Arial" charset="0"/>
              </a:defRPr>
            </a:lvl3pPr>
            <a:lvl4pPr marL="1570276" indent="-224325">
              <a:defRPr>
                <a:solidFill>
                  <a:schemeClr val="tx1"/>
                </a:solidFill>
                <a:latin typeface="Arial" charset="0"/>
                <a:cs typeface="Arial" charset="0"/>
              </a:defRPr>
            </a:lvl4pPr>
            <a:lvl5pPr marL="2018927" indent="-224325">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37D8B826-2F44-4490-9525-CF7A642888E8}" type="slidenum">
              <a:rPr lang="en-US" altLang="en-US" smtClean="0"/>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Central Ave Corridor has long been identified as a top corridor for premium transit in Pinellas County.  It is currently included in the MPO’s LRTP and is in the federal Project Development process which will allow for us to apply for federal funds for 50% of the capital funds, to be matched by 25% state and 25% PSTA.   Support from chambers, USF, City of St. Petersburg, </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29057" indent="-280406">
              <a:defRPr>
                <a:solidFill>
                  <a:schemeClr val="tx1"/>
                </a:solidFill>
                <a:latin typeface="Arial" charset="0"/>
                <a:cs typeface="Arial" charset="0"/>
              </a:defRPr>
            </a:lvl2pPr>
            <a:lvl3pPr marL="1121626" indent="-224325">
              <a:defRPr>
                <a:solidFill>
                  <a:schemeClr val="tx1"/>
                </a:solidFill>
                <a:latin typeface="Arial" charset="0"/>
                <a:cs typeface="Arial" charset="0"/>
              </a:defRPr>
            </a:lvl3pPr>
            <a:lvl4pPr marL="1570276" indent="-224325">
              <a:defRPr>
                <a:solidFill>
                  <a:schemeClr val="tx1"/>
                </a:solidFill>
                <a:latin typeface="Arial" charset="0"/>
                <a:cs typeface="Arial" charset="0"/>
              </a:defRPr>
            </a:lvl4pPr>
            <a:lvl5pPr marL="2018927" indent="-224325">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C15408B2-064E-4593-8B58-E52EFE14F742}" type="slidenum">
              <a:rPr lang="en-US" altLang="en-US">
                <a:solidFill>
                  <a:prstClr val="black"/>
                </a:solidFill>
              </a:rPr>
              <a:pPr/>
              <a:t>6</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E800A2-4694-48E3-931C-34B36F5F8BB8}"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3841322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800A2-4694-48E3-931C-34B36F5F8BB8}"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318204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800A2-4694-48E3-931C-34B36F5F8BB8}"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961194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hasCustomPrompt="1"/>
          </p:nvPr>
        </p:nvSpPr>
        <p:spPr>
          <a:xfrm>
            <a:off x="152400" y="2130425"/>
            <a:ext cx="8839200" cy="1470025"/>
          </a:xfrm>
        </p:spPr>
        <p:txBody>
          <a:bodyPr/>
          <a:lstStyle>
            <a:lvl1pPr algn="ctr">
              <a:defRPr b="1"/>
            </a:lvl1pPr>
          </a:lstStyle>
          <a:p>
            <a:r>
              <a:rPr lang="en-US" dirty="0"/>
              <a:t>Presentation Title</a:t>
            </a:r>
          </a:p>
        </p:txBody>
      </p:sp>
      <p:sp>
        <p:nvSpPr>
          <p:cNvPr id="3075" name="Rectangle 3"/>
          <p:cNvSpPr>
            <a:spLocks noGrp="1" noChangeArrowheads="1"/>
          </p:cNvSpPr>
          <p:nvPr>
            <p:ph type="subTitle" idx="1" hasCustomPrompt="1"/>
          </p:nvPr>
        </p:nvSpPr>
        <p:spPr>
          <a:xfrm>
            <a:off x="1371600" y="3886200"/>
            <a:ext cx="6400800" cy="1600200"/>
          </a:xfrm>
        </p:spPr>
        <p:txBody>
          <a:bodyPr/>
          <a:lstStyle>
            <a:lvl1pPr marL="0" indent="0" algn="ctr">
              <a:buFontTx/>
              <a:buNone/>
              <a:defRPr sz="2200" baseline="0"/>
            </a:lvl1pPr>
          </a:lstStyle>
          <a:p>
            <a:r>
              <a:rPr lang="en-US" dirty="0"/>
              <a:t>Meeting Name, Date, Location, etc.</a:t>
            </a:r>
          </a:p>
        </p:txBody>
      </p:sp>
      <p:sp>
        <p:nvSpPr>
          <p:cNvPr id="2" name="TextBox 1"/>
          <p:cNvSpPr txBox="1"/>
          <p:nvPr userDrawn="1"/>
        </p:nvSpPr>
        <p:spPr>
          <a:xfrm>
            <a:off x="1380325" y="5486400"/>
            <a:ext cx="6400800" cy="923330"/>
          </a:xfrm>
          <a:prstGeom prst="rect">
            <a:avLst/>
          </a:prstGeom>
          <a:noFill/>
        </p:spPr>
        <p:txBody>
          <a:bodyPr wrap="square" rtlCol="0">
            <a:spAutoFit/>
          </a:bodyPr>
          <a:lstStyle/>
          <a:p>
            <a:pPr algn="ctr" fontAlgn="base">
              <a:spcBef>
                <a:spcPct val="0"/>
              </a:spcBef>
              <a:spcAft>
                <a:spcPct val="0"/>
              </a:spcAft>
              <a:defRPr/>
            </a:pPr>
            <a:r>
              <a:rPr lang="en-US" dirty="0">
                <a:solidFill>
                  <a:srgbClr val="808080"/>
                </a:solidFill>
              </a:rPr>
              <a:t>Pinellas Suncoast Transit Authority (PSTA)</a:t>
            </a:r>
          </a:p>
          <a:p>
            <a:pPr algn="ctr" fontAlgn="base">
              <a:spcBef>
                <a:spcPct val="0"/>
              </a:spcBef>
              <a:spcAft>
                <a:spcPct val="0"/>
              </a:spcAft>
              <a:defRPr/>
            </a:pPr>
            <a:r>
              <a:rPr lang="en-US" dirty="0">
                <a:solidFill>
                  <a:srgbClr val="808080"/>
                </a:solidFill>
              </a:rPr>
              <a:t>St. Petersburg, Florida</a:t>
            </a:r>
          </a:p>
          <a:p>
            <a:pPr fontAlgn="base">
              <a:spcBef>
                <a:spcPct val="0"/>
              </a:spcBef>
              <a:spcAft>
                <a:spcPct val="0"/>
              </a:spcAft>
            </a:pPr>
            <a:endParaRPr lang="en-US" dirty="0">
              <a:solidFill>
                <a:srgbClr val="000000"/>
              </a:solidFill>
              <a:latin typeface="Arial" charset="0"/>
            </a:endParaRPr>
          </a:p>
        </p:txBody>
      </p:sp>
      <p:sp>
        <p:nvSpPr>
          <p:cNvPr id="7" name="Rectangle 4"/>
          <p:cNvSpPr>
            <a:spLocks noGrp="1" noChangeArrowheads="1"/>
          </p:cNvSpPr>
          <p:nvPr>
            <p:ph type="dt" sz="half" idx="10"/>
          </p:nvPr>
        </p:nvSpPr>
        <p:spPr>
          <a:xfrm>
            <a:off x="152400" y="6553200"/>
            <a:ext cx="2438400" cy="304800"/>
          </a:xfrm>
          <a:prstGeom prst="rect">
            <a:avLst/>
          </a:prstGeom>
          <a:ln/>
        </p:spPr>
        <p:txBody>
          <a:bodyPr/>
          <a:lstStyle>
            <a:lvl1pPr>
              <a:defRPr sz="1200">
                <a:latin typeface="+mj-lt"/>
              </a:defRPr>
            </a:lvl1pPr>
          </a:lstStyle>
          <a:p>
            <a:pPr fontAlgn="base">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321908769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3200"/>
            </a:lvl1pPr>
          </a:lstStyle>
          <a:p>
            <a:pPr lvl="0"/>
            <a:r>
              <a:rPr lang="en-US" dirty="0"/>
              <a:t>Click to edit Master title style</a:t>
            </a:r>
          </a:p>
        </p:txBody>
      </p:sp>
      <p:sp>
        <p:nvSpPr>
          <p:cNvPr id="9" name="Rectangle 4"/>
          <p:cNvSpPr>
            <a:spLocks noGrp="1" noChangeArrowheads="1"/>
          </p:cNvSpPr>
          <p:nvPr>
            <p:ph type="dt" sz="half" idx="10"/>
          </p:nvPr>
        </p:nvSpPr>
        <p:spPr>
          <a:xfrm>
            <a:off x="152400" y="6553200"/>
            <a:ext cx="24384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
        <p:nvSpPr>
          <p:cNvPr id="11" name="Slide Number Placeholder 6"/>
          <p:cNvSpPr>
            <a:spLocks noGrp="1" noChangeArrowheads="1"/>
          </p:cNvSpPr>
          <p:nvPr>
            <p:ph type="sldNum" sz="quarter" idx="4"/>
          </p:nvPr>
        </p:nvSpPr>
        <p:spPr>
          <a:xfrm>
            <a:off x="8382000" y="6553200"/>
            <a:ext cx="609600" cy="304800"/>
          </a:xfrm>
          <a:prstGeom prst="rect">
            <a:avLst/>
          </a:prstGeom>
          <a:ln/>
        </p:spPr>
        <p:txBody>
          <a:bodyPr/>
          <a:lstStyle>
            <a:lvl1pPr algn="r">
              <a:defRPr sz="1200">
                <a:solidFill>
                  <a:schemeClr val="bg1"/>
                </a:solidFill>
                <a:latin typeface="+mj-lt"/>
              </a:defRPr>
            </a:lvl1pPr>
          </a:lstStyle>
          <a:p>
            <a:pPr>
              <a:defRPr/>
            </a:pPr>
            <a:fld id="{BA8C3BCC-64EB-4353-BACF-0EA6E19D85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879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Icon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BA8C3BCC-64EB-4353-BACF-0EA6E19D85A9}" type="slidenum">
              <a:rPr lang="en-US" smtClean="0">
                <a:solidFill>
                  <a:srgbClr val="FFFFFF"/>
                </a:solidFill>
              </a:rPr>
              <a:pPr>
                <a:defRPr/>
              </a:pPr>
              <a:t>‹#›</a:t>
            </a:fld>
            <a:endParaRPr lang="en-US" dirty="0">
              <a:solidFill>
                <a:srgbClr val="FFFFFF"/>
              </a:solidFill>
            </a:endParaRPr>
          </a:p>
        </p:txBody>
      </p:sp>
      <p:sp>
        <p:nvSpPr>
          <p:cNvPr id="4" name="Content Placeholder 2"/>
          <p:cNvSpPr>
            <a:spLocks noGrp="1"/>
          </p:cNvSpPr>
          <p:nvPr>
            <p:ph idx="1"/>
          </p:nvPr>
        </p:nvSpPr>
        <p:spPr>
          <a:xfrm>
            <a:off x="152400" y="1066800"/>
            <a:ext cx="88392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423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8" name="Slide Number Placeholder 6"/>
          <p:cNvSpPr>
            <a:spLocks noGrp="1" noChangeArrowheads="1"/>
          </p:cNvSpPr>
          <p:nvPr>
            <p:ph type="sldNum" sz="quarter" idx="4"/>
          </p:nvPr>
        </p:nvSpPr>
        <p:spPr>
          <a:xfrm>
            <a:off x="8382000" y="6553200"/>
            <a:ext cx="609600" cy="304800"/>
          </a:xfrm>
          <a:prstGeom prst="rect">
            <a:avLst/>
          </a:prstGeom>
          <a:ln/>
        </p:spPr>
        <p:txBody>
          <a:bodyPr/>
          <a:lstStyle>
            <a:lvl1pPr algn="r">
              <a:defRPr sz="1200">
                <a:solidFill>
                  <a:schemeClr val="tx1"/>
                </a:solidFill>
                <a:latin typeface="+mj-lt"/>
              </a:defRPr>
            </a:lvl1pPr>
          </a:lstStyle>
          <a:p>
            <a:pPr>
              <a:defRPr/>
            </a:pPr>
            <a:fld id="{BA8C3BCC-64EB-4353-BACF-0EA6E19D85A9}" type="slidenum">
              <a:rPr lang="en-US" smtClean="0">
                <a:solidFill>
                  <a:srgbClr val="000000"/>
                </a:solidFill>
              </a:rPr>
              <a:pPr>
                <a:defRPr/>
              </a:pPr>
              <a:t>‹#›</a:t>
            </a:fld>
            <a:endParaRPr lang="en-US" dirty="0">
              <a:solidFill>
                <a:srgbClr val="000000"/>
              </a:solidFill>
            </a:endParaRPr>
          </a:p>
        </p:txBody>
      </p:sp>
      <p:sp>
        <p:nvSpPr>
          <p:cNvPr id="9" name="Rectangle 4"/>
          <p:cNvSpPr>
            <a:spLocks noGrp="1" noChangeArrowheads="1"/>
          </p:cNvSpPr>
          <p:nvPr>
            <p:ph type="dt" sz="half" idx="10"/>
          </p:nvPr>
        </p:nvSpPr>
        <p:spPr>
          <a:xfrm>
            <a:off x="152400" y="6553200"/>
            <a:ext cx="2438400" cy="304800"/>
          </a:xfrm>
          <a:prstGeom prst="rect">
            <a:avLst/>
          </a:prstGeom>
          <a:ln/>
        </p:spPr>
        <p:txBody>
          <a:bodyPr/>
          <a:lstStyle>
            <a:lvl1pPr>
              <a:defRPr sz="1200">
                <a:solidFill>
                  <a:schemeClr val="tx1"/>
                </a:solidFill>
                <a:latin typeface="+mj-lt"/>
              </a:defRPr>
            </a:lvl1pPr>
          </a:lstStyle>
          <a:p>
            <a:pPr fontAlgn="base">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4155842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3200"/>
            </a:lvl1pPr>
          </a:lstStyle>
          <a:p>
            <a:pPr lvl="0"/>
            <a:r>
              <a:rPr lang="en-US" dirty="0"/>
              <a:t>Click to edit Master title style</a:t>
            </a:r>
          </a:p>
        </p:txBody>
      </p:sp>
      <p:sp>
        <p:nvSpPr>
          <p:cNvPr id="12" name="Slide Number Placeholder 6"/>
          <p:cNvSpPr>
            <a:spLocks noGrp="1" noChangeArrowheads="1"/>
          </p:cNvSpPr>
          <p:nvPr>
            <p:ph type="sldNum" sz="quarter" idx="4"/>
          </p:nvPr>
        </p:nvSpPr>
        <p:spPr>
          <a:xfrm>
            <a:off x="8382000" y="6553200"/>
            <a:ext cx="609600" cy="304800"/>
          </a:xfrm>
          <a:prstGeom prst="rect">
            <a:avLst/>
          </a:prstGeom>
          <a:ln/>
        </p:spPr>
        <p:txBody>
          <a:bodyPr/>
          <a:lstStyle>
            <a:lvl1pPr algn="r">
              <a:defRPr sz="1200">
                <a:solidFill>
                  <a:schemeClr val="bg1"/>
                </a:solidFill>
                <a:latin typeface="+mj-lt"/>
              </a:defRPr>
            </a:lvl1pPr>
          </a:lstStyle>
          <a:p>
            <a:pPr>
              <a:defRPr/>
            </a:pPr>
            <a:fld id="{BA8C3BCC-64EB-4353-BACF-0EA6E19D85A9}" type="slidenum">
              <a:rPr lang="en-US" smtClean="0">
                <a:solidFill>
                  <a:srgbClr val="FFFFFF"/>
                </a:solidFill>
              </a:rPr>
              <a:pPr>
                <a:defRPr/>
              </a:pPr>
              <a:t>‹#›</a:t>
            </a:fld>
            <a:endParaRPr lang="en-US" dirty="0">
              <a:solidFill>
                <a:srgbClr val="FFFFFF"/>
              </a:solidFill>
            </a:endParaRPr>
          </a:p>
        </p:txBody>
      </p:sp>
      <p:sp>
        <p:nvSpPr>
          <p:cNvPr id="13" name="Rectangle 4"/>
          <p:cNvSpPr>
            <a:spLocks noGrp="1" noChangeArrowheads="1"/>
          </p:cNvSpPr>
          <p:nvPr>
            <p:ph type="dt" sz="half" idx="10"/>
          </p:nvPr>
        </p:nvSpPr>
        <p:spPr>
          <a:xfrm>
            <a:off x="152400" y="6553200"/>
            <a:ext cx="24384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
        <p:nvSpPr>
          <p:cNvPr id="14" name="Rectangle 5"/>
          <p:cNvSpPr>
            <a:spLocks noGrp="1" noChangeArrowheads="1"/>
          </p:cNvSpPr>
          <p:nvPr>
            <p:ph type="ftr" sz="quarter" idx="11"/>
          </p:nvPr>
        </p:nvSpPr>
        <p:spPr>
          <a:xfrm>
            <a:off x="3124200" y="6553200"/>
            <a:ext cx="28956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2858412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066800"/>
            <a:ext cx="4344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752600"/>
            <a:ext cx="43449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066800"/>
            <a:ext cx="434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52600"/>
            <a:ext cx="4346575"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3200"/>
            </a:lvl1pPr>
          </a:lstStyle>
          <a:p>
            <a:pPr lvl="0"/>
            <a:r>
              <a:rPr lang="en-US" dirty="0"/>
              <a:t>Click to edit Master title style</a:t>
            </a:r>
          </a:p>
        </p:txBody>
      </p:sp>
      <p:sp>
        <p:nvSpPr>
          <p:cNvPr id="14" name="Slide Number Placeholder 6"/>
          <p:cNvSpPr>
            <a:spLocks noGrp="1" noChangeArrowheads="1"/>
          </p:cNvSpPr>
          <p:nvPr>
            <p:ph type="sldNum" sz="quarter" idx="12"/>
          </p:nvPr>
        </p:nvSpPr>
        <p:spPr>
          <a:xfrm>
            <a:off x="8382000" y="6553200"/>
            <a:ext cx="609600" cy="304800"/>
          </a:xfrm>
          <a:prstGeom prst="rect">
            <a:avLst/>
          </a:prstGeom>
          <a:ln/>
        </p:spPr>
        <p:txBody>
          <a:bodyPr/>
          <a:lstStyle>
            <a:lvl1pPr algn="r">
              <a:defRPr sz="1200">
                <a:solidFill>
                  <a:schemeClr val="bg1"/>
                </a:solidFill>
                <a:latin typeface="+mj-lt"/>
              </a:defRPr>
            </a:lvl1pPr>
          </a:lstStyle>
          <a:p>
            <a:pPr>
              <a:defRPr/>
            </a:pPr>
            <a:fld id="{BA8C3BCC-64EB-4353-BACF-0EA6E19D85A9}" type="slidenum">
              <a:rPr lang="en-US" smtClean="0">
                <a:solidFill>
                  <a:srgbClr val="FFFFFF"/>
                </a:solidFill>
              </a:rPr>
              <a:pPr>
                <a:defRPr/>
              </a:pPr>
              <a:t>‹#›</a:t>
            </a:fld>
            <a:endParaRPr lang="en-US" dirty="0">
              <a:solidFill>
                <a:srgbClr val="FFFFFF"/>
              </a:solidFill>
            </a:endParaRPr>
          </a:p>
        </p:txBody>
      </p:sp>
      <p:sp>
        <p:nvSpPr>
          <p:cNvPr id="15" name="Rectangle 4"/>
          <p:cNvSpPr>
            <a:spLocks noGrp="1" noChangeArrowheads="1"/>
          </p:cNvSpPr>
          <p:nvPr>
            <p:ph type="dt" sz="half" idx="10"/>
          </p:nvPr>
        </p:nvSpPr>
        <p:spPr>
          <a:xfrm>
            <a:off x="152400" y="6553200"/>
            <a:ext cx="24384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
        <p:nvSpPr>
          <p:cNvPr id="16" name="Rectangle 5"/>
          <p:cNvSpPr>
            <a:spLocks noGrp="1" noChangeArrowheads="1"/>
          </p:cNvSpPr>
          <p:nvPr>
            <p:ph type="ftr" sz="quarter" idx="11"/>
          </p:nvPr>
        </p:nvSpPr>
        <p:spPr>
          <a:xfrm>
            <a:off x="3124200" y="6553200"/>
            <a:ext cx="28956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2929118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3313113" cy="5651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81400" y="1447800"/>
            <a:ext cx="5410200" cy="4876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0" y="838200"/>
            <a:ext cx="3313113" cy="54863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Slide Number Placeholder 6"/>
          <p:cNvSpPr>
            <a:spLocks noGrp="1" noChangeArrowheads="1"/>
          </p:cNvSpPr>
          <p:nvPr>
            <p:ph type="sldNum" sz="quarter" idx="4"/>
          </p:nvPr>
        </p:nvSpPr>
        <p:spPr>
          <a:xfrm>
            <a:off x="8382000" y="6553200"/>
            <a:ext cx="609600" cy="304800"/>
          </a:xfrm>
          <a:prstGeom prst="rect">
            <a:avLst/>
          </a:prstGeom>
          <a:ln/>
        </p:spPr>
        <p:txBody>
          <a:bodyPr/>
          <a:lstStyle>
            <a:lvl1pPr algn="r">
              <a:defRPr sz="1200">
                <a:solidFill>
                  <a:schemeClr val="bg1"/>
                </a:solidFill>
                <a:latin typeface="+mj-lt"/>
              </a:defRPr>
            </a:lvl1pPr>
          </a:lstStyle>
          <a:p>
            <a:pPr>
              <a:defRPr/>
            </a:pPr>
            <a:fld id="{BA8C3BCC-64EB-4353-BACF-0EA6E19D85A9}" type="slidenum">
              <a:rPr lang="en-US" smtClean="0">
                <a:solidFill>
                  <a:srgbClr val="FFFFFF"/>
                </a:solidFill>
              </a:rPr>
              <a:pPr>
                <a:defRPr/>
              </a:pPr>
              <a:t>‹#›</a:t>
            </a:fld>
            <a:endParaRPr lang="en-US" dirty="0">
              <a:solidFill>
                <a:srgbClr val="FFFFFF"/>
              </a:solidFill>
            </a:endParaRPr>
          </a:p>
        </p:txBody>
      </p:sp>
      <p:sp>
        <p:nvSpPr>
          <p:cNvPr id="12" name="Rectangle 4"/>
          <p:cNvSpPr>
            <a:spLocks noGrp="1" noChangeArrowheads="1"/>
          </p:cNvSpPr>
          <p:nvPr>
            <p:ph type="dt" sz="half" idx="10"/>
          </p:nvPr>
        </p:nvSpPr>
        <p:spPr>
          <a:xfrm>
            <a:off x="152400" y="6553200"/>
            <a:ext cx="24384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
        <p:nvSpPr>
          <p:cNvPr id="13" name="Rectangle 5"/>
          <p:cNvSpPr>
            <a:spLocks noGrp="1" noChangeArrowheads="1"/>
          </p:cNvSpPr>
          <p:nvPr>
            <p:ph type="ftr" sz="quarter" idx="11"/>
          </p:nvPr>
        </p:nvSpPr>
        <p:spPr>
          <a:xfrm>
            <a:off x="3124200" y="6553200"/>
            <a:ext cx="28956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982102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724400"/>
            <a:ext cx="5486400" cy="5334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257800"/>
            <a:ext cx="5486400" cy="106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6"/>
          <p:cNvSpPr>
            <a:spLocks noGrp="1" noChangeArrowheads="1"/>
          </p:cNvSpPr>
          <p:nvPr>
            <p:ph type="sldNum" sz="quarter" idx="4"/>
          </p:nvPr>
        </p:nvSpPr>
        <p:spPr>
          <a:xfrm>
            <a:off x="8382000" y="6553200"/>
            <a:ext cx="609600" cy="304800"/>
          </a:xfrm>
          <a:prstGeom prst="rect">
            <a:avLst/>
          </a:prstGeom>
          <a:ln/>
        </p:spPr>
        <p:txBody>
          <a:bodyPr/>
          <a:lstStyle>
            <a:lvl1pPr algn="r">
              <a:defRPr sz="1200">
                <a:solidFill>
                  <a:schemeClr val="bg1"/>
                </a:solidFill>
                <a:latin typeface="+mj-lt"/>
              </a:defRPr>
            </a:lvl1pPr>
          </a:lstStyle>
          <a:p>
            <a:pPr>
              <a:defRPr/>
            </a:pPr>
            <a:fld id="{BA8C3BCC-64EB-4353-BACF-0EA6E19D85A9}" type="slidenum">
              <a:rPr lang="en-US" smtClean="0">
                <a:solidFill>
                  <a:srgbClr val="FFFFFF"/>
                </a:solidFill>
              </a:rPr>
              <a:pPr>
                <a:defRPr/>
              </a:pPr>
              <a:t>‹#›</a:t>
            </a:fld>
            <a:endParaRPr lang="en-US" dirty="0">
              <a:solidFill>
                <a:srgbClr val="FFFFFF"/>
              </a:solidFill>
            </a:endParaRPr>
          </a:p>
        </p:txBody>
      </p:sp>
      <p:sp>
        <p:nvSpPr>
          <p:cNvPr id="12" name="Rectangle 4"/>
          <p:cNvSpPr>
            <a:spLocks noGrp="1" noChangeArrowheads="1"/>
          </p:cNvSpPr>
          <p:nvPr>
            <p:ph type="dt" sz="half" idx="10"/>
          </p:nvPr>
        </p:nvSpPr>
        <p:spPr>
          <a:xfrm>
            <a:off x="152400" y="6553200"/>
            <a:ext cx="24384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
        <p:nvSpPr>
          <p:cNvPr id="13" name="Rectangle 5"/>
          <p:cNvSpPr>
            <a:spLocks noGrp="1" noChangeArrowheads="1"/>
          </p:cNvSpPr>
          <p:nvPr>
            <p:ph type="ftr" sz="quarter" idx="11"/>
          </p:nvPr>
        </p:nvSpPr>
        <p:spPr>
          <a:xfrm>
            <a:off x="3124200" y="6553200"/>
            <a:ext cx="2895600" cy="304800"/>
          </a:xfrm>
          <a:prstGeom prst="rect">
            <a:avLst/>
          </a:prstGeom>
          <a:ln/>
        </p:spPr>
        <p:txBody>
          <a:bodyPr/>
          <a:lstStyle>
            <a:lvl1pPr>
              <a:defRPr sz="1200">
                <a:solidFill>
                  <a:schemeClr val="bg1"/>
                </a:solidFill>
                <a:latin typeface="+mj-lt"/>
              </a:defRPr>
            </a:lvl1pPr>
          </a:lstStyle>
          <a:p>
            <a:pP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4162582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800A2-4694-48E3-931C-34B36F5F8BB8}"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1812136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379538" y="54864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a:solidFill>
                  <a:srgbClr val="808080"/>
                </a:solidFill>
                <a:latin typeface="Calibri" pitchFamily="34" charset="0"/>
                <a:cs typeface="Arial" charset="0"/>
              </a:rPr>
              <a:t>Pinellas Suncoast Transit Authority (PSTA)</a:t>
            </a:r>
          </a:p>
          <a:p>
            <a:pPr algn="ctr" eaLnBrk="1" fontAlgn="base" hangingPunct="1">
              <a:spcBef>
                <a:spcPct val="0"/>
              </a:spcBef>
              <a:spcAft>
                <a:spcPct val="0"/>
              </a:spcAft>
              <a:defRPr/>
            </a:pPr>
            <a:r>
              <a:rPr lang="en-US" altLang="en-US">
                <a:solidFill>
                  <a:srgbClr val="808080"/>
                </a:solidFill>
                <a:latin typeface="Calibri" pitchFamily="34" charset="0"/>
                <a:cs typeface="Arial" charset="0"/>
              </a:rPr>
              <a:t>St. Petersburg, Florida</a:t>
            </a:r>
          </a:p>
          <a:p>
            <a:pPr eaLnBrk="1" fontAlgn="base" hangingPunct="1">
              <a:spcBef>
                <a:spcPct val="0"/>
              </a:spcBef>
              <a:spcAft>
                <a:spcPct val="0"/>
              </a:spcAft>
              <a:defRPr/>
            </a:pPr>
            <a:endParaRPr lang="en-US" altLang="en-US">
              <a:solidFill>
                <a:srgbClr val="000000"/>
              </a:solidFill>
              <a:cs typeface="Arial" charset="0"/>
            </a:endParaRPr>
          </a:p>
        </p:txBody>
      </p:sp>
      <p:sp>
        <p:nvSpPr>
          <p:cNvPr id="3074" name="Rectangle 2"/>
          <p:cNvSpPr>
            <a:spLocks noGrp="1" noChangeArrowheads="1"/>
          </p:cNvSpPr>
          <p:nvPr>
            <p:ph type="ctrTitle"/>
          </p:nvPr>
        </p:nvSpPr>
        <p:spPr>
          <a:xfrm>
            <a:off x="152400" y="2130425"/>
            <a:ext cx="8839200" cy="1470025"/>
          </a:xfrm>
        </p:spPr>
        <p:txBody>
          <a:bodyPr/>
          <a:lstStyle>
            <a:lvl1pPr algn="ctr">
              <a:defRPr b="1"/>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71600" y="3886200"/>
            <a:ext cx="6400800" cy="1600200"/>
          </a:xfrm>
        </p:spPr>
        <p:txBody>
          <a:bodyPr/>
          <a:lstStyle>
            <a:lvl1pPr marL="0" indent="0" algn="ctr">
              <a:buFontTx/>
              <a:buNone/>
              <a:defRPr sz="2200" baseline="0"/>
            </a:lvl1pPr>
          </a:lstStyle>
          <a:p>
            <a:r>
              <a:rPr lang="en-US"/>
              <a:t>Click to edit Master subtitle style</a:t>
            </a:r>
            <a:endParaRPr lang="en-US" dirty="0"/>
          </a:p>
        </p:txBody>
      </p:sp>
    </p:spTree>
    <p:extLst>
      <p:ext uri="{BB962C8B-B14F-4D97-AF65-F5344CB8AC3E}">
        <p14:creationId xmlns:p14="http://schemas.microsoft.com/office/powerpoint/2010/main" val="150222981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840543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51AC4021-2ACD-4ED3-B04B-CCDB6F71A621}"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74665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DF183AF-D233-4152-A6B9-2D04BF313948}"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Content Placeholder 2"/>
          <p:cNvSpPr>
            <a:spLocks noGrp="1"/>
          </p:cNvSpPr>
          <p:nvPr>
            <p:ph sz="half" idx="1"/>
          </p:nvPr>
        </p:nvSpPr>
        <p:spPr>
          <a:xfrm>
            <a:off x="1524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2352963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22FC0088-E3FC-4859-AB20-5C76855E9060}"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Text Placeholder 2"/>
          <p:cNvSpPr>
            <a:spLocks noGrp="1"/>
          </p:cNvSpPr>
          <p:nvPr>
            <p:ph type="body" idx="1"/>
          </p:nvPr>
        </p:nvSpPr>
        <p:spPr>
          <a:xfrm>
            <a:off x="152400" y="1066800"/>
            <a:ext cx="4344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752600"/>
            <a:ext cx="43449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066800"/>
            <a:ext cx="434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52600"/>
            <a:ext cx="4346575"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8"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9"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643010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FFD7DFCD-6977-45C6-A3BA-168A08997BAA}"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8"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4"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422146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CBBC38E0-0712-4C31-808E-2680FD51F2B5}"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162606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DC4D5222-BCFD-45A2-8F4E-CBC1954638EC}"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52400" y="273050"/>
            <a:ext cx="3313113" cy="5651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81400" y="1447800"/>
            <a:ext cx="5410200" cy="4876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0" y="838200"/>
            <a:ext cx="3313113" cy="54863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909917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7354320-899A-431F-A96E-0FD87B848080}"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792288" y="4724400"/>
            <a:ext cx="5486400" cy="5334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57800"/>
            <a:ext cx="5486400" cy="106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366056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379538" y="54864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a:solidFill>
                  <a:srgbClr val="808080"/>
                </a:solidFill>
                <a:latin typeface="Calibri" pitchFamily="34" charset="0"/>
                <a:cs typeface="Arial" charset="0"/>
              </a:rPr>
              <a:t>Pinellas Suncoast Transit Authority (PSTA)</a:t>
            </a:r>
          </a:p>
          <a:p>
            <a:pPr algn="ctr" eaLnBrk="1" fontAlgn="base" hangingPunct="1">
              <a:spcBef>
                <a:spcPct val="0"/>
              </a:spcBef>
              <a:spcAft>
                <a:spcPct val="0"/>
              </a:spcAft>
              <a:defRPr/>
            </a:pPr>
            <a:r>
              <a:rPr lang="en-US" altLang="en-US">
                <a:solidFill>
                  <a:srgbClr val="808080"/>
                </a:solidFill>
                <a:latin typeface="Calibri" pitchFamily="34" charset="0"/>
                <a:cs typeface="Arial" charset="0"/>
              </a:rPr>
              <a:t>St. Petersburg, Florida</a:t>
            </a:r>
          </a:p>
          <a:p>
            <a:pPr eaLnBrk="1" fontAlgn="base" hangingPunct="1">
              <a:spcBef>
                <a:spcPct val="0"/>
              </a:spcBef>
              <a:spcAft>
                <a:spcPct val="0"/>
              </a:spcAft>
              <a:defRPr/>
            </a:pPr>
            <a:endParaRPr lang="en-US" altLang="en-US">
              <a:solidFill>
                <a:srgbClr val="000000"/>
              </a:solidFill>
              <a:cs typeface="Arial" charset="0"/>
            </a:endParaRPr>
          </a:p>
        </p:txBody>
      </p:sp>
      <p:sp>
        <p:nvSpPr>
          <p:cNvPr id="3074" name="Rectangle 2"/>
          <p:cNvSpPr>
            <a:spLocks noGrp="1" noChangeArrowheads="1"/>
          </p:cNvSpPr>
          <p:nvPr>
            <p:ph type="ctrTitle"/>
          </p:nvPr>
        </p:nvSpPr>
        <p:spPr>
          <a:xfrm>
            <a:off x="152400" y="2130425"/>
            <a:ext cx="8839200" cy="1470025"/>
          </a:xfrm>
        </p:spPr>
        <p:txBody>
          <a:bodyPr/>
          <a:lstStyle>
            <a:lvl1pPr algn="ctr">
              <a:defRPr b="1"/>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71600" y="3886200"/>
            <a:ext cx="6400800" cy="1600200"/>
          </a:xfrm>
        </p:spPr>
        <p:txBody>
          <a:bodyPr/>
          <a:lstStyle>
            <a:lvl1pPr marL="0" indent="0" algn="ctr">
              <a:buFontTx/>
              <a:buNone/>
              <a:defRPr sz="2200" baseline="0"/>
            </a:lvl1pPr>
          </a:lstStyle>
          <a:p>
            <a:r>
              <a:rPr lang="en-US"/>
              <a:t>Click to edit Master subtitle style</a:t>
            </a:r>
            <a:endParaRPr lang="en-US" dirty="0"/>
          </a:p>
        </p:txBody>
      </p:sp>
    </p:spTree>
    <p:extLst>
      <p:ext uri="{BB962C8B-B14F-4D97-AF65-F5344CB8AC3E}">
        <p14:creationId xmlns:p14="http://schemas.microsoft.com/office/powerpoint/2010/main" val="8868165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E800A2-4694-48E3-931C-34B36F5F8BB8}" type="datetimeFigureOut">
              <a:rPr lang="en-US" smtClean="0"/>
              <a:t>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1275191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691080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51AC4021-2ACD-4ED3-B04B-CCDB6F71A621}"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0203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DF183AF-D233-4152-A6B9-2D04BF313948}"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Content Placeholder 2"/>
          <p:cNvSpPr>
            <a:spLocks noGrp="1"/>
          </p:cNvSpPr>
          <p:nvPr>
            <p:ph sz="half" idx="1"/>
          </p:nvPr>
        </p:nvSpPr>
        <p:spPr>
          <a:xfrm>
            <a:off x="1524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2901761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22FC0088-E3FC-4859-AB20-5C76855E9060}"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Text Placeholder 2"/>
          <p:cNvSpPr>
            <a:spLocks noGrp="1"/>
          </p:cNvSpPr>
          <p:nvPr>
            <p:ph type="body" idx="1"/>
          </p:nvPr>
        </p:nvSpPr>
        <p:spPr>
          <a:xfrm>
            <a:off x="152400" y="1066800"/>
            <a:ext cx="4344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752600"/>
            <a:ext cx="43449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066800"/>
            <a:ext cx="434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52600"/>
            <a:ext cx="4346575"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8"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9"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635345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FFD7DFCD-6977-45C6-A3BA-168A08997BAA}"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8"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4"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554982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CBBC38E0-0712-4C31-808E-2680FD51F2B5}"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631807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DC4D5222-BCFD-45A2-8F4E-CBC1954638EC}"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52400" y="273050"/>
            <a:ext cx="3313113" cy="5651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81400" y="1447800"/>
            <a:ext cx="5410200" cy="4876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0" y="838200"/>
            <a:ext cx="3313113" cy="54863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418397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7354320-899A-431F-A96E-0FD87B848080}"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792288" y="4724400"/>
            <a:ext cx="5486400" cy="5334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57800"/>
            <a:ext cx="5486400" cy="106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452314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379538" y="54864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a:solidFill>
                  <a:srgbClr val="808080"/>
                </a:solidFill>
                <a:latin typeface="Calibri" pitchFamily="34" charset="0"/>
                <a:cs typeface="Arial" charset="0"/>
              </a:rPr>
              <a:t>Pinellas Suncoast Transit Authority (PSTA)</a:t>
            </a:r>
          </a:p>
          <a:p>
            <a:pPr algn="ctr" eaLnBrk="1" fontAlgn="base" hangingPunct="1">
              <a:spcBef>
                <a:spcPct val="0"/>
              </a:spcBef>
              <a:spcAft>
                <a:spcPct val="0"/>
              </a:spcAft>
              <a:defRPr/>
            </a:pPr>
            <a:r>
              <a:rPr lang="en-US" altLang="en-US">
                <a:solidFill>
                  <a:srgbClr val="808080"/>
                </a:solidFill>
                <a:latin typeface="Calibri" pitchFamily="34" charset="0"/>
                <a:cs typeface="Arial" charset="0"/>
              </a:rPr>
              <a:t>St. Petersburg, Florida</a:t>
            </a:r>
          </a:p>
          <a:p>
            <a:pPr eaLnBrk="1" fontAlgn="base" hangingPunct="1">
              <a:spcBef>
                <a:spcPct val="0"/>
              </a:spcBef>
              <a:spcAft>
                <a:spcPct val="0"/>
              </a:spcAft>
              <a:defRPr/>
            </a:pPr>
            <a:endParaRPr lang="en-US" altLang="en-US">
              <a:solidFill>
                <a:srgbClr val="000000"/>
              </a:solidFill>
              <a:cs typeface="Arial" charset="0"/>
            </a:endParaRPr>
          </a:p>
        </p:txBody>
      </p:sp>
      <p:sp>
        <p:nvSpPr>
          <p:cNvPr id="3074" name="Rectangle 2"/>
          <p:cNvSpPr>
            <a:spLocks noGrp="1" noChangeArrowheads="1"/>
          </p:cNvSpPr>
          <p:nvPr>
            <p:ph type="ctrTitle"/>
          </p:nvPr>
        </p:nvSpPr>
        <p:spPr>
          <a:xfrm>
            <a:off x="152400" y="2130425"/>
            <a:ext cx="8839200" cy="1470025"/>
          </a:xfrm>
        </p:spPr>
        <p:txBody>
          <a:bodyPr/>
          <a:lstStyle>
            <a:lvl1pPr algn="ctr">
              <a:defRPr b="1"/>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71600" y="3886200"/>
            <a:ext cx="6400800" cy="1600200"/>
          </a:xfrm>
        </p:spPr>
        <p:txBody>
          <a:bodyPr/>
          <a:lstStyle>
            <a:lvl1pPr marL="0" indent="0" algn="ctr">
              <a:buFontTx/>
              <a:buNone/>
              <a:defRPr sz="2200" baseline="0"/>
            </a:lvl1pPr>
          </a:lstStyle>
          <a:p>
            <a:r>
              <a:rPr lang="en-US"/>
              <a:t>Click to edit Master subtitle style</a:t>
            </a:r>
            <a:endParaRPr lang="en-US" dirty="0"/>
          </a:p>
        </p:txBody>
      </p:sp>
    </p:spTree>
    <p:extLst>
      <p:ext uri="{BB962C8B-B14F-4D97-AF65-F5344CB8AC3E}">
        <p14:creationId xmlns:p14="http://schemas.microsoft.com/office/powerpoint/2010/main" val="76841178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390084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E800A2-4694-48E3-931C-34B36F5F8BB8}" type="datetimeFigureOut">
              <a:rPr lang="en-US" smtClean="0"/>
              <a:t>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1832755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51AC4021-2ACD-4ED3-B04B-CCDB6F71A621}"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1239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DF183AF-D233-4152-A6B9-2D04BF313948}"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Content Placeholder 2"/>
          <p:cNvSpPr>
            <a:spLocks noGrp="1"/>
          </p:cNvSpPr>
          <p:nvPr>
            <p:ph sz="half" idx="1"/>
          </p:nvPr>
        </p:nvSpPr>
        <p:spPr>
          <a:xfrm>
            <a:off x="1524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2121236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22FC0088-E3FC-4859-AB20-5C76855E9060}"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Text Placeholder 2"/>
          <p:cNvSpPr>
            <a:spLocks noGrp="1"/>
          </p:cNvSpPr>
          <p:nvPr>
            <p:ph type="body" idx="1"/>
          </p:nvPr>
        </p:nvSpPr>
        <p:spPr>
          <a:xfrm>
            <a:off x="152400" y="1066800"/>
            <a:ext cx="4344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752600"/>
            <a:ext cx="43449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066800"/>
            <a:ext cx="434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52600"/>
            <a:ext cx="4346575"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8"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9"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490246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FFD7DFCD-6977-45C6-A3BA-168A08997BAA}"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8"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4"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746070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CBBC38E0-0712-4C31-808E-2680FD51F2B5}"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7372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DC4D5222-BCFD-45A2-8F4E-CBC1954638EC}"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52400" y="273050"/>
            <a:ext cx="3313113" cy="5651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81400" y="1447800"/>
            <a:ext cx="5410200" cy="4876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0" y="838200"/>
            <a:ext cx="3313113" cy="54863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600087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7354320-899A-431F-A96E-0FD87B848080}"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792288" y="4724400"/>
            <a:ext cx="5486400" cy="5334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57800"/>
            <a:ext cx="5486400" cy="106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323781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379538" y="54864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a:solidFill>
                  <a:srgbClr val="808080"/>
                </a:solidFill>
                <a:latin typeface="Calibri" pitchFamily="34" charset="0"/>
                <a:cs typeface="Arial" charset="0"/>
              </a:rPr>
              <a:t>Pinellas Suncoast Transit Authority (PSTA)</a:t>
            </a:r>
          </a:p>
          <a:p>
            <a:pPr algn="ctr" eaLnBrk="1" fontAlgn="base" hangingPunct="1">
              <a:spcBef>
                <a:spcPct val="0"/>
              </a:spcBef>
              <a:spcAft>
                <a:spcPct val="0"/>
              </a:spcAft>
              <a:defRPr/>
            </a:pPr>
            <a:r>
              <a:rPr lang="en-US" altLang="en-US">
                <a:solidFill>
                  <a:srgbClr val="808080"/>
                </a:solidFill>
                <a:latin typeface="Calibri" pitchFamily="34" charset="0"/>
                <a:cs typeface="Arial" charset="0"/>
              </a:rPr>
              <a:t>St. Petersburg, Florida</a:t>
            </a:r>
          </a:p>
          <a:p>
            <a:pPr eaLnBrk="1" fontAlgn="base" hangingPunct="1">
              <a:spcBef>
                <a:spcPct val="0"/>
              </a:spcBef>
              <a:spcAft>
                <a:spcPct val="0"/>
              </a:spcAft>
              <a:defRPr/>
            </a:pPr>
            <a:endParaRPr lang="en-US" altLang="en-US">
              <a:solidFill>
                <a:srgbClr val="000000"/>
              </a:solidFill>
              <a:cs typeface="Arial" charset="0"/>
            </a:endParaRPr>
          </a:p>
        </p:txBody>
      </p:sp>
      <p:sp>
        <p:nvSpPr>
          <p:cNvPr id="3074" name="Rectangle 2"/>
          <p:cNvSpPr>
            <a:spLocks noGrp="1" noChangeArrowheads="1"/>
          </p:cNvSpPr>
          <p:nvPr>
            <p:ph type="ctrTitle"/>
          </p:nvPr>
        </p:nvSpPr>
        <p:spPr>
          <a:xfrm>
            <a:off x="152400" y="2130425"/>
            <a:ext cx="8839200" cy="1470025"/>
          </a:xfrm>
        </p:spPr>
        <p:txBody>
          <a:bodyPr/>
          <a:lstStyle>
            <a:lvl1pPr algn="ctr">
              <a:defRPr b="1"/>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71600" y="3886200"/>
            <a:ext cx="6400800" cy="1600200"/>
          </a:xfrm>
        </p:spPr>
        <p:txBody>
          <a:bodyPr/>
          <a:lstStyle>
            <a:lvl1pPr marL="0" indent="0" algn="ctr">
              <a:buFontTx/>
              <a:buNone/>
              <a:defRPr sz="2200" baseline="0"/>
            </a:lvl1pPr>
          </a:lstStyle>
          <a:p>
            <a:r>
              <a:rPr lang="en-US"/>
              <a:t>Click to edit Master subtitle style</a:t>
            </a:r>
            <a:endParaRPr lang="en-US" dirty="0"/>
          </a:p>
        </p:txBody>
      </p:sp>
    </p:spTree>
    <p:extLst>
      <p:ext uri="{BB962C8B-B14F-4D97-AF65-F5344CB8AC3E}">
        <p14:creationId xmlns:p14="http://schemas.microsoft.com/office/powerpoint/2010/main" val="318193059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2677848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E3D43F69-A946-49C2-A263-B79BEB5B1B03}"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1207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E800A2-4694-48E3-931C-34B36F5F8BB8}" type="datetimeFigureOut">
              <a:rPr lang="en-US" smtClean="0"/>
              <a:t>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376332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A60F369D-B05B-4FFC-B0EB-D4D8C970664B}"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Content Placeholder 2"/>
          <p:cNvSpPr>
            <a:spLocks noGrp="1"/>
          </p:cNvSpPr>
          <p:nvPr>
            <p:ph sz="half" idx="1"/>
          </p:nvPr>
        </p:nvSpPr>
        <p:spPr>
          <a:xfrm>
            <a:off x="1524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375450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3019C7A-05E0-486F-89F5-03030F26B758}"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Text Placeholder 2"/>
          <p:cNvSpPr>
            <a:spLocks noGrp="1"/>
          </p:cNvSpPr>
          <p:nvPr>
            <p:ph type="body" idx="1"/>
          </p:nvPr>
        </p:nvSpPr>
        <p:spPr>
          <a:xfrm>
            <a:off x="152400" y="1066800"/>
            <a:ext cx="4344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752600"/>
            <a:ext cx="43449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066800"/>
            <a:ext cx="434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52600"/>
            <a:ext cx="4346575"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8"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9"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881864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71FC6AA9-C7F2-4047-B4F4-94DD29176359}"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8"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4"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27208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DD20FA49-1FDF-4CB7-A1E8-D8362726A24C}"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001530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A446DD53-A5FD-40A1-A6C4-E4A315C92D89}"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52400" y="273050"/>
            <a:ext cx="3313113" cy="5651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81400" y="1447800"/>
            <a:ext cx="5410200" cy="4876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0" y="838200"/>
            <a:ext cx="3313113" cy="54863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335295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5AB1BC01-EC50-4B1A-93B0-82769DA2E523}"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792288" y="4724400"/>
            <a:ext cx="5486400" cy="5334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57800"/>
            <a:ext cx="5486400" cy="106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673369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379538" y="54864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a:solidFill>
                  <a:srgbClr val="808080"/>
                </a:solidFill>
                <a:latin typeface="Calibri" pitchFamily="34" charset="0"/>
                <a:cs typeface="Arial" charset="0"/>
              </a:rPr>
              <a:t>Pinellas Suncoast Transit Authority (PSTA)</a:t>
            </a:r>
          </a:p>
          <a:p>
            <a:pPr algn="ctr" eaLnBrk="1" fontAlgn="base" hangingPunct="1">
              <a:spcBef>
                <a:spcPct val="0"/>
              </a:spcBef>
              <a:spcAft>
                <a:spcPct val="0"/>
              </a:spcAft>
              <a:defRPr/>
            </a:pPr>
            <a:r>
              <a:rPr lang="en-US" altLang="en-US">
                <a:solidFill>
                  <a:srgbClr val="808080"/>
                </a:solidFill>
                <a:latin typeface="Calibri" pitchFamily="34" charset="0"/>
                <a:cs typeface="Arial" charset="0"/>
              </a:rPr>
              <a:t>St. Petersburg, Florida</a:t>
            </a:r>
          </a:p>
          <a:p>
            <a:pPr eaLnBrk="1" fontAlgn="base" hangingPunct="1">
              <a:spcBef>
                <a:spcPct val="0"/>
              </a:spcBef>
              <a:spcAft>
                <a:spcPct val="0"/>
              </a:spcAft>
              <a:defRPr/>
            </a:pPr>
            <a:endParaRPr lang="en-US" altLang="en-US">
              <a:solidFill>
                <a:srgbClr val="000000"/>
              </a:solidFill>
              <a:cs typeface="Arial" charset="0"/>
            </a:endParaRPr>
          </a:p>
        </p:txBody>
      </p:sp>
      <p:sp>
        <p:nvSpPr>
          <p:cNvPr id="3074" name="Rectangle 2"/>
          <p:cNvSpPr>
            <a:spLocks noGrp="1" noChangeArrowheads="1"/>
          </p:cNvSpPr>
          <p:nvPr>
            <p:ph type="ctrTitle"/>
          </p:nvPr>
        </p:nvSpPr>
        <p:spPr>
          <a:xfrm>
            <a:off x="152400" y="2130425"/>
            <a:ext cx="8839200" cy="1470025"/>
          </a:xfrm>
        </p:spPr>
        <p:txBody>
          <a:bodyPr/>
          <a:lstStyle>
            <a:lvl1pPr algn="ctr">
              <a:defRPr b="1"/>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71600" y="3886200"/>
            <a:ext cx="6400800" cy="1600200"/>
          </a:xfrm>
        </p:spPr>
        <p:txBody>
          <a:bodyPr/>
          <a:lstStyle>
            <a:lvl1pPr marL="0" indent="0" algn="ctr">
              <a:buFontTx/>
              <a:buNone/>
              <a:defRPr sz="2200" baseline="0"/>
            </a:lvl1pPr>
          </a:lstStyle>
          <a:p>
            <a:r>
              <a:rPr lang="en-US"/>
              <a:t>Click to edit Master subtitle style</a:t>
            </a:r>
            <a:endParaRPr lang="en-US" dirty="0"/>
          </a:p>
        </p:txBody>
      </p:sp>
    </p:spTree>
    <p:extLst>
      <p:ext uri="{BB962C8B-B14F-4D97-AF65-F5344CB8AC3E}">
        <p14:creationId xmlns:p14="http://schemas.microsoft.com/office/powerpoint/2010/main" val="1667034248"/>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336018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E3D43F69-A946-49C2-A263-B79BEB5B1B03}"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3093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A60F369D-B05B-4FFC-B0EB-D4D8C970664B}"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Content Placeholder 2"/>
          <p:cNvSpPr>
            <a:spLocks noGrp="1"/>
          </p:cNvSpPr>
          <p:nvPr>
            <p:ph sz="half" idx="1"/>
          </p:nvPr>
        </p:nvSpPr>
        <p:spPr>
          <a:xfrm>
            <a:off x="1524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343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Tree>
    <p:extLst>
      <p:ext uri="{BB962C8B-B14F-4D97-AF65-F5344CB8AC3E}">
        <p14:creationId xmlns:p14="http://schemas.microsoft.com/office/powerpoint/2010/main" val="212013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E800A2-4694-48E3-931C-34B36F5F8BB8}" type="datetimeFigureOut">
              <a:rPr lang="en-US" smtClean="0"/>
              <a:t>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29979498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93019C7A-05E0-486F-89F5-03030F26B758}"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Text Placeholder 2"/>
          <p:cNvSpPr>
            <a:spLocks noGrp="1"/>
          </p:cNvSpPr>
          <p:nvPr>
            <p:ph type="body" idx="1"/>
          </p:nvPr>
        </p:nvSpPr>
        <p:spPr>
          <a:xfrm>
            <a:off x="152400" y="1066800"/>
            <a:ext cx="4344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752600"/>
            <a:ext cx="4344988"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066800"/>
            <a:ext cx="434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52600"/>
            <a:ext cx="4346575" cy="457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8"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9"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573738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71FC6AA9-C7F2-4047-B4F4-94DD29176359}"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8"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lvl1pPr>
          </a:lstStyle>
          <a:p>
            <a:pPr lvl="0"/>
            <a:r>
              <a:rPr lang="en-US" dirty="0"/>
              <a:t>Click to edit Master title style</a:t>
            </a:r>
          </a:p>
        </p:txBody>
      </p:sp>
      <p:sp>
        <p:nvSpPr>
          <p:cNvPr id="4"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76122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DD20FA49-1FDF-4CB7-A1E8-D8362726A24C}"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3"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50067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A446DD53-A5FD-40A1-A6C4-E4A315C92D89}"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52400" y="273050"/>
            <a:ext cx="3313113" cy="5651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81400" y="1447800"/>
            <a:ext cx="5410200" cy="4876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0" y="838200"/>
            <a:ext cx="3313113" cy="54863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952897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8382000" y="6477000"/>
            <a:ext cx="609600" cy="304800"/>
          </a:xfrm>
          <a:prstGeom prst="rect">
            <a:avLst/>
          </a:prstGeom>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defRPr/>
            </a:pPr>
            <a:fld id="{5AB1BC01-EC50-4B1A-93B0-82769DA2E523}" type="slidenum">
              <a:rPr lang="en-US" altLang="en-US" sz="1200" smtClean="0">
                <a:solidFill>
                  <a:srgbClr val="000000"/>
                </a:solidFill>
                <a:latin typeface="Calibri" pitchFamily="34" charset="0"/>
              </a:rPr>
              <a:pPr algn="r" fontAlgn="base">
                <a:spcBef>
                  <a:spcPct val="0"/>
                </a:spcBef>
                <a:spcAft>
                  <a:spcPct val="0"/>
                </a:spcAft>
                <a:defRPr/>
              </a:pPr>
              <a:t>‹#›</a:t>
            </a:fld>
            <a:endParaRPr lang="en-US" altLang="en-US" sz="1200">
              <a:solidFill>
                <a:srgbClr val="000000"/>
              </a:solidFill>
              <a:latin typeface="Calibri" pitchFamily="34" charset="0"/>
            </a:endParaRPr>
          </a:p>
        </p:txBody>
      </p:sp>
      <p:sp>
        <p:nvSpPr>
          <p:cNvPr id="2" name="Title 1"/>
          <p:cNvSpPr>
            <a:spLocks noGrp="1"/>
          </p:cNvSpPr>
          <p:nvPr>
            <p:ph type="title"/>
          </p:nvPr>
        </p:nvSpPr>
        <p:spPr>
          <a:xfrm>
            <a:off x="1792288" y="4724400"/>
            <a:ext cx="5486400" cy="5334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57800"/>
            <a:ext cx="5486400" cy="1066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p:cNvSpPr>
            <a:spLocks noGrp="1" noChangeArrowheads="1"/>
          </p:cNvSpPr>
          <p:nvPr>
            <p:ph type="dt" sz="half" idx="10"/>
          </p:nvPr>
        </p:nvSpPr>
        <p:spPr>
          <a:xfrm>
            <a:off x="152400" y="6400800"/>
            <a:ext cx="24384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xfrm>
            <a:off x="3124200" y="6400800"/>
            <a:ext cx="2895600" cy="304800"/>
          </a:xfrm>
          <a:prstGeom prst="rect">
            <a:avLst/>
          </a:prstGeom>
        </p:spPr>
        <p:txBody>
          <a:bodyPr/>
          <a:lstStyle>
            <a:lvl1pPr eaLnBrk="1" hangingPunct="1">
              <a:defRPr sz="1200">
                <a:latin typeface="+mj-lt"/>
                <a:cs typeface="+mn-c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428192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800A2-4694-48E3-931C-34B36F5F8BB8}" type="datetimeFigureOut">
              <a:rPr lang="en-US" smtClean="0"/>
              <a:t>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341783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E800A2-4694-48E3-931C-34B36F5F8BB8}" type="datetimeFigureOut">
              <a:rPr lang="en-US" smtClean="0"/>
              <a:t>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1605327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E800A2-4694-48E3-931C-34B36F5F8BB8}" type="datetimeFigureOut">
              <a:rPr lang="en-US" smtClean="0"/>
              <a:t>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2A025-86B8-4B5D-90DF-3341DFC527CC}" type="slidenum">
              <a:rPr lang="en-US" smtClean="0"/>
              <a:t>‹#›</a:t>
            </a:fld>
            <a:endParaRPr lang="en-US"/>
          </a:p>
        </p:txBody>
      </p:sp>
    </p:spTree>
    <p:extLst>
      <p:ext uri="{BB962C8B-B14F-4D97-AF65-F5344CB8AC3E}">
        <p14:creationId xmlns:p14="http://schemas.microsoft.com/office/powerpoint/2010/main" val="194150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jpe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4.jpe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4.jpe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4.jpeg"/><Relationship Id="rId5" Type="http://schemas.openxmlformats.org/officeDocument/2006/relationships/slideLayout" Target="../slideLayouts/slideLayout51.xml"/><Relationship Id="rId10" Type="http://schemas.openxmlformats.org/officeDocument/2006/relationships/theme" Target="../theme/theme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4.jpeg"/><Relationship Id="rId5" Type="http://schemas.openxmlformats.org/officeDocument/2006/relationships/slideLayout" Target="../slideLayouts/slideLayout60.xml"/><Relationship Id="rId10" Type="http://schemas.openxmlformats.org/officeDocument/2006/relationships/theme" Target="../theme/theme7.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800A2-4694-48E3-931C-34B36F5F8BB8}" type="datetimeFigureOut">
              <a:rPr lang="en-US" smtClean="0"/>
              <a:t>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2A025-86B8-4B5D-90DF-3341DFC527CC}" type="slidenum">
              <a:rPr lang="en-US" smtClean="0"/>
              <a:t>‹#›</a:t>
            </a:fld>
            <a:endParaRPr lang="en-US"/>
          </a:p>
        </p:txBody>
      </p:sp>
    </p:spTree>
    <p:extLst>
      <p:ext uri="{BB962C8B-B14F-4D97-AF65-F5344CB8AC3E}">
        <p14:creationId xmlns:p14="http://schemas.microsoft.com/office/powerpoint/2010/main" val="1007080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52400" y="1066800"/>
            <a:ext cx="883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p:cNvSpPr>
            <a:spLocks noGrp="1" noChangeArrowheads="1"/>
          </p:cNvSpPr>
          <p:nvPr>
            <p:ph type="sldNum" sz="quarter" idx="4"/>
          </p:nvPr>
        </p:nvSpPr>
        <p:spPr>
          <a:xfrm>
            <a:off x="8382000" y="6553200"/>
            <a:ext cx="609600" cy="304800"/>
          </a:xfrm>
          <a:prstGeom prst="rect">
            <a:avLst/>
          </a:prstGeom>
          <a:ln/>
        </p:spPr>
        <p:txBody>
          <a:bodyPr/>
          <a:lstStyle>
            <a:lvl1pPr algn="r">
              <a:defRPr sz="1200">
                <a:solidFill>
                  <a:schemeClr val="bg1"/>
                </a:solidFill>
                <a:latin typeface="+mj-lt"/>
              </a:defRPr>
            </a:lvl1pPr>
          </a:lstStyle>
          <a:p>
            <a:pPr fontAlgn="base">
              <a:spcBef>
                <a:spcPct val="0"/>
              </a:spcBef>
              <a:spcAft>
                <a:spcPct val="0"/>
              </a:spcAft>
              <a:defRPr/>
            </a:pPr>
            <a:fld id="{BA8C3BCC-64EB-4353-BACF-0EA6E19D85A9}" type="slidenum">
              <a:rPr lang="en-US" smtClean="0">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2839239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52400" y="1066800"/>
            <a:ext cx="883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6"/>
          <p:cNvSpPr>
            <a:spLocks noGrp="1" noChangeArrowheads="1"/>
          </p:cNvSpPr>
          <p:nvPr>
            <p:ph type="sldNum" sz="quarter" idx="4"/>
          </p:nvPr>
        </p:nvSpPr>
        <p:spPr>
          <a:xfrm>
            <a:off x="8382000" y="6477000"/>
            <a:ext cx="609600" cy="304800"/>
          </a:xfrm>
          <a:prstGeom prst="rect">
            <a:avLst/>
          </a:prstGeom>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fontAlgn="base">
              <a:spcBef>
                <a:spcPct val="0"/>
              </a:spcBef>
              <a:spcAft>
                <a:spcPct val="0"/>
              </a:spcAft>
              <a:defRPr/>
            </a:pPr>
            <a:fld id="{4FDA1BE9-C345-4526-8BAD-28E71462370B}" type="slidenum">
              <a:rPr lang="en-US" altLang="en-US">
                <a:solidFill>
                  <a:srgbClr val="000000"/>
                </a:solidFill>
                <a:cs typeface="Arial" charset="0"/>
              </a:rPr>
              <a:pPr fontAlgn="base">
                <a:spcBef>
                  <a:spcPct val="0"/>
                </a:spcBef>
                <a:spcAft>
                  <a:spcPct val="0"/>
                </a:spcAft>
                <a:defRPr/>
              </a:pPr>
              <a:t>‹#›</a:t>
            </a:fld>
            <a:endParaRPr lang="en-US" altLang="en-US">
              <a:solidFill>
                <a:srgbClr val="000000"/>
              </a:solidFill>
              <a:cs typeface="Arial" charset="0"/>
            </a:endParaRPr>
          </a:p>
        </p:txBody>
      </p:sp>
    </p:spTree>
    <p:extLst>
      <p:ext uri="{BB962C8B-B14F-4D97-AF65-F5344CB8AC3E}">
        <p14:creationId xmlns:p14="http://schemas.microsoft.com/office/powerpoint/2010/main" val="293495972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Calibri" pitchFamily="34" charset="0"/>
        </a:defRPr>
      </a:lvl2pPr>
      <a:lvl3pPr algn="l" rtl="0" eaLnBrk="0" fontAlgn="base" hangingPunct="0">
        <a:spcBef>
          <a:spcPct val="0"/>
        </a:spcBef>
        <a:spcAft>
          <a:spcPct val="0"/>
        </a:spcAft>
        <a:defRPr sz="3200" b="1">
          <a:solidFill>
            <a:schemeClr val="tx2"/>
          </a:solidFill>
          <a:latin typeface="Calibri" pitchFamily="34" charset="0"/>
        </a:defRPr>
      </a:lvl3pPr>
      <a:lvl4pPr algn="l" rtl="0" eaLnBrk="0" fontAlgn="base" hangingPunct="0">
        <a:spcBef>
          <a:spcPct val="0"/>
        </a:spcBef>
        <a:spcAft>
          <a:spcPct val="0"/>
        </a:spcAft>
        <a:defRPr sz="3200" b="1">
          <a:solidFill>
            <a:schemeClr val="tx2"/>
          </a:solidFill>
          <a:latin typeface="Calibri" pitchFamily="34" charset="0"/>
        </a:defRPr>
      </a:lvl4pPr>
      <a:lvl5pPr algn="l" rtl="0" eaLnBrk="0" fontAlgn="base" hangingPunct="0">
        <a:spcBef>
          <a:spcPct val="0"/>
        </a:spcBef>
        <a:spcAft>
          <a:spcPct val="0"/>
        </a:spcAft>
        <a:defRPr sz="3200" b="1">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52400" y="1066800"/>
            <a:ext cx="883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6"/>
          <p:cNvSpPr>
            <a:spLocks noGrp="1" noChangeArrowheads="1"/>
          </p:cNvSpPr>
          <p:nvPr>
            <p:ph type="sldNum" sz="quarter" idx="4"/>
          </p:nvPr>
        </p:nvSpPr>
        <p:spPr>
          <a:xfrm>
            <a:off x="8382000" y="6477000"/>
            <a:ext cx="609600" cy="304800"/>
          </a:xfrm>
          <a:prstGeom prst="rect">
            <a:avLst/>
          </a:prstGeom>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fontAlgn="base">
              <a:spcBef>
                <a:spcPct val="0"/>
              </a:spcBef>
              <a:spcAft>
                <a:spcPct val="0"/>
              </a:spcAft>
              <a:defRPr/>
            </a:pPr>
            <a:fld id="{4FDA1BE9-C345-4526-8BAD-28E71462370B}" type="slidenum">
              <a:rPr lang="en-US" altLang="en-US">
                <a:solidFill>
                  <a:srgbClr val="000000"/>
                </a:solidFill>
                <a:cs typeface="Arial" charset="0"/>
              </a:rPr>
              <a:pPr fontAlgn="base">
                <a:spcBef>
                  <a:spcPct val="0"/>
                </a:spcBef>
                <a:spcAft>
                  <a:spcPct val="0"/>
                </a:spcAft>
                <a:defRPr/>
              </a:pPr>
              <a:t>‹#›</a:t>
            </a:fld>
            <a:endParaRPr lang="en-US" altLang="en-US">
              <a:solidFill>
                <a:srgbClr val="000000"/>
              </a:solidFill>
              <a:cs typeface="Arial" charset="0"/>
            </a:endParaRPr>
          </a:p>
        </p:txBody>
      </p:sp>
    </p:spTree>
    <p:extLst>
      <p:ext uri="{BB962C8B-B14F-4D97-AF65-F5344CB8AC3E}">
        <p14:creationId xmlns:p14="http://schemas.microsoft.com/office/powerpoint/2010/main" val="29013170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Calibri" pitchFamily="34" charset="0"/>
        </a:defRPr>
      </a:lvl2pPr>
      <a:lvl3pPr algn="l" rtl="0" eaLnBrk="0" fontAlgn="base" hangingPunct="0">
        <a:spcBef>
          <a:spcPct val="0"/>
        </a:spcBef>
        <a:spcAft>
          <a:spcPct val="0"/>
        </a:spcAft>
        <a:defRPr sz="3200" b="1">
          <a:solidFill>
            <a:schemeClr val="tx2"/>
          </a:solidFill>
          <a:latin typeface="Calibri" pitchFamily="34" charset="0"/>
        </a:defRPr>
      </a:lvl3pPr>
      <a:lvl4pPr algn="l" rtl="0" eaLnBrk="0" fontAlgn="base" hangingPunct="0">
        <a:spcBef>
          <a:spcPct val="0"/>
        </a:spcBef>
        <a:spcAft>
          <a:spcPct val="0"/>
        </a:spcAft>
        <a:defRPr sz="3200" b="1">
          <a:solidFill>
            <a:schemeClr val="tx2"/>
          </a:solidFill>
          <a:latin typeface="Calibri" pitchFamily="34" charset="0"/>
        </a:defRPr>
      </a:lvl4pPr>
      <a:lvl5pPr algn="l" rtl="0" eaLnBrk="0" fontAlgn="base" hangingPunct="0">
        <a:spcBef>
          <a:spcPct val="0"/>
        </a:spcBef>
        <a:spcAft>
          <a:spcPct val="0"/>
        </a:spcAft>
        <a:defRPr sz="3200" b="1">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52400" y="1066800"/>
            <a:ext cx="883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6"/>
          <p:cNvSpPr>
            <a:spLocks noGrp="1" noChangeArrowheads="1"/>
          </p:cNvSpPr>
          <p:nvPr>
            <p:ph type="sldNum" sz="quarter" idx="4"/>
          </p:nvPr>
        </p:nvSpPr>
        <p:spPr>
          <a:xfrm>
            <a:off x="8382000" y="6477000"/>
            <a:ext cx="609600" cy="304800"/>
          </a:xfrm>
          <a:prstGeom prst="rect">
            <a:avLst/>
          </a:prstGeom>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fontAlgn="base">
              <a:spcBef>
                <a:spcPct val="0"/>
              </a:spcBef>
              <a:spcAft>
                <a:spcPct val="0"/>
              </a:spcAft>
              <a:defRPr/>
            </a:pPr>
            <a:fld id="{4FDA1BE9-C345-4526-8BAD-28E71462370B}" type="slidenum">
              <a:rPr lang="en-US" altLang="en-US">
                <a:solidFill>
                  <a:srgbClr val="000000"/>
                </a:solidFill>
                <a:cs typeface="Arial" charset="0"/>
              </a:rPr>
              <a:pPr fontAlgn="base">
                <a:spcBef>
                  <a:spcPct val="0"/>
                </a:spcBef>
                <a:spcAft>
                  <a:spcPct val="0"/>
                </a:spcAft>
                <a:defRPr/>
              </a:pPr>
              <a:t>‹#›</a:t>
            </a:fld>
            <a:endParaRPr lang="en-US" altLang="en-US">
              <a:solidFill>
                <a:srgbClr val="000000"/>
              </a:solidFill>
              <a:cs typeface="Arial" charset="0"/>
            </a:endParaRPr>
          </a:p>
        </p:txBody>
      </p:sp>
    </p:spTree>
    <p:extLst>
      <p:ext uri="{BB962C8B-B14F-4D97-AF65-F5344CB8AC3E}">
        <p14:creationId xmlns:p14="http://schemas.microsoft.com/office/powerpoint/2010/main" val="424808339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Calibri" pitchFamily="34" charset="0"/>
        </a:defRPr>
      </a:lvl2pPr>
      <a:lvl3pPr algn="l" rtl="0" eaLnBrk="0" fontAlgn="base" hangingPunct="0">
        <a:spcBef>
          <a:spcPct val="0"/>
        </a:spcBef>
        <a:spcAft>
          <a:spcPct val="0"/>
        </a:spcAft>
        <a:defRPr sz="3200" b="1">
          <a:solidFill>
            <a:schemeClr val="tx2"/>
          </a:solidFill>
          <a:latin typeface="Calibri" pitchFamily="34" charset="0"/>
        </a:defRPr>
      </a:lvl3pPr>
      <a:lvl4pPr algn="l" rtl="0" eaLnBrk="0" fontAlgn="base" hangingPunct="0">
        <a:spcBef>
          <a:spcPct val="0"/>
        </a:spcBef>
        <a:spcAft>
          <a:spcPct val="0"/>
        </a:spcAft>
        <a:defRPr sz="3200" b="1">
          <a:solidFill>
            <a:schemeClr val="tx2"/>
          </a:solidFill>
          <a:latin typeface="Calibri" pitchFamily="34" charset="0"/>
        </a:defRPr>
      </a:lvl4pPr>
      <a:lvl5pPr algn="l" rtl="0" eaLnBrk="0" fontAlgn="base" hangingPunct="0">
        <a:spcBef>
          <a:spcPct val="0"/>
        </a:spcBef>
        <a:spcAft>
          <a:spcPct val="0"/>
        </a:spcAft>
        <a:defRPr sz="3200" b="1">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52400" y="1066800"/>
            <a:ext cx="883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6"/>
          <p:cNvSpPr>
            <a:spLocks noGrp="1" noChangeArrowheads="1"/>
          </p:cNvSpPr>
          <p:nvPr>
            <p:ph type="sldNum" sz="quarter" idx="4"/>
          </p:nvPr>
        </p:nvSpPr>
        <p:spPr>
          <a:xfrm>
            <a:off x="8382000" y="6477000"/>
            <a:ext cx="609600" cy="304800"/>
          </a:xfrm>
          <a:prstGeom prst="rect">
            <a:avLst/>
          </a:prstGeom>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fontAlgn="base">
              <a:spcBef>
                <a:spcPct val="0"/>
              </a:spcBef>
              <a:spcAft>
                <a:spcPct val="0"/>
              </a:spcAft>
              <a:defRPr/>
            </a:pPr>
            <a:fld id="{286C8B21-DC29-4AC0-B3CA-7A7B5942CFE1}" type="slidenum">
              <a:rPr lang="en-US" altLang="en-US">
                <a:solidFill>
                  <a:srgbClr val="000000"/>
                </a:solidFill>
                <a:cs typeface="Arial" charset="0"/>
              </a:rPr>
              <a:pPr fontAlgn="base">
                <a:spcBef>
                  <a:spcPct val="0"/>
                </a:spcBef>
                <a:spcAft>
                  <a:spcPct val="0"/>
                </a:spcAft>
                <a:defRPr/>
              </a:pPr>
              <a:t>‹#›</a:t>
            </a:fld>
            <a:endParaRPr lang="en-US" altLang="en-US">
              <a:solidFill>
                <a:srgbClr val="000000"/>
              </a:solidFill>
              <a:cs typeface="Arial" charset="0"/>
            </a:endParaRPr>
          </a:p>
        </p:txBody>
      </p:sp>
    </p:spTree>
    <p:extLst>
      <p:ext uri="{BB962C8B-B14F-4D97-AF65-F5344CB8AC3E}">
        <p14:creationId xmlns:p14="http://schemas.microsoft.com/office/powerpoint/2010/main" val="27922194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Calibri" pitchFamily="34" charset="0"/>
        </a:defRPr>
      </a:lvl2pPr>
      <a:lvl3pPr algn="l" rtl="0" eaLnBrk="0" fontAlgn="base" hangingPunct="0">
        <a:spcBef>
          <a:spcPct val="0"/>
        </a:spcBef>
        <a:spcAft>
          <a:spcPct val="0"/>
        </a:spcAft>
        <a:defRPr sz="3200" b="1">
          <a:solidFill>
            <a:schemeClr val="tx2"/>
          </a:solidFill>
          <a:latin typeface="Calibri" pitchFamily="34" charset="0"/>
        </a:defRPr>
      </a:lvl3pPr>
      <a:lvl4pPr algn="l" rtl="0" eaLnBrk="0" fontAlgn="base" hangingPunct="0">
        <a:spcBef>
          <a:spcPct val="0"/>
        </a:spcBef>
        <a:spcAft>
          <a:spcPct val="0"/>
        </a:spcAft>
        <a:defRPr sz="3200" b="1">
          <a:solidFill>
            <a:schemeClr val="tx2"/>
          </a:solidFill>
          <a:latin typeface="Calibri" pitchFamily="34" charset="0"/>
        </a:defRPr>
      </a:lvl4pPr>
      <a:lvl5pPr algn="l" rtl="0" eaLnBrk="0" fontAlgn="base" hangingPunct="0">
        <a:spcBef>
          <a:spcPct val="0"/>
        </a:spcBef>
        <a:spcAft>
          <a:spcPct val="0"/>
        </a:spcAft>
        <a:defRPr sz="3200" b="1">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04800"/>
            <a:ext cx="883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52400" y="1066800"/>
            <a:ext cx="883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6"/>
          <p:cNvSpPr>
            <a:spLocks noGrp="1" noChangeArrowheads="1"/>
          </p:cNvSpPr>
          <p:nvPr>
            <p:ph type="sldNum" sz="quarter" idx="4"/>
          </p:nvPr>
        </p:nvSpPr>
        <p:spPr>
          <a:xfrm>
            <a:off x="8382000" y="6477000"/>
            <a:ext cx="609600" cy="304800"/>
          </a:xfrm>
          <a:prstGeom prst="rect">
            <a:avLst/>
          </a:prstGeom>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fontAlgn="base">
              <a:spcBef>
                <a:spcPct val="0"/>
              </a:spcBef>
              <a:spcAft>
                <a:spcPct val="0"/>
              </a:spcAft>
              <a:defRPr/>
            </a:pPr>
            <a:fld id="{286C8B21-DC29-4AC0-B3CA-7A7B5942CFE1}" type="slidenum">
              <a:rPr lang="en-US" altLang="en-US">
                <a:solidFill>
                  <a:srgbClr val="000000"/>
                </a:solidFill>
                <a:cs typeface="Arial" charset="0"/>
              </a:rPr>
              <a:pPr fontAlgn="base">
                <a:spcBef>
                  <a:spcPct val="0"/>
                </a:spcBef>
                <a:spcAft>
                  <a:spcPct val="0"/>
                </a:spcAft>
                <a:defRPr/>
              </a:pPr>
              <a:t>‹#›</a:t>
            </a:fld>
            <a:endParaRPr lang="en-US" altLang="en-US">
              <a:solidFill>
                <a:srgbClr val="000000"/>
              </a:solidFill>
              <a:cs typeface="Arial" charset="0"/>
            </a:endParaRPr>
          </a:p>
        </p:txBody>
      </p:sp>
    </p:spTree>
    <p:extLst>
      <p:ext uri="{BB962C8B-B14F-4D97-AF65-F5344CB8AC3E}">
        <p14:creationId xmlns:p14="http://schemas.microsoft.com/office/powerpoint/2010/main" val="252061877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Calibri" pitchFamily="34" charset="0"/>
        </a:defRPr>
      </a:lvl2pPr>
      <a:lvl3pPr algn="l" rtl="0" eaLnBrk="0" fontAlgn="base" hangingPunct="0">
        <a:spcBef>
          <a:spcPct val="0"/>
        </a:spcBef>
        <a:spcAft>
          <a:spcPct val="0"/>
        </a:spcAft>
        <a:defRPr sz="3200" b="1">
          <a:solidFill>
            <a:schemeClr val="tx2"/>
          </a:solidFill>
          <a:latin typeface="Calibri" pitchFamily="34" charset="0"/>
        </a:defRPr>
      </a:lvl3pPr>
      <a:lvl4pPr algn="l" rtl="0" eaLnBrk="0" fontAlgn="base" hangingPunct="0">
        <a:spcBef>
          <a:spcPct val="0"/>
        </a:spcBef>
        <a:spcAft>
          <a:spcPct val="0"/>
        </a:spcAft>
        <a:defRPr sz="3200" b="1">
          <a:solidFill>
            <a:schemeClr val="tx2"/>
          </a:solidFill>
          <a:latin typeface="Calibri" pitchFamily="34" charset="0"/>
        </a:defRPr>
      </a:lvl4pPr>
      <a:lvl5pPr algn="l" rtl="0" eaLnBrk="0" fontAlgn="base" hangingPunct="0">
        <a:spcBef>
          <a:spcPct val="0"/>
        </a:spcBef>
        <a:spcAft>
          <a:spcPct val="0"/>
        </a:spcAft>
        <a:defRPr sz="3200" b="1">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6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ctrTitle"/>
          </p:nvPr>
        </p:nvSpPr>
        <p:spPr>
          <a:xfrm>
            <a:off x="1066800" y="2130425"/>
            <a:ext cx="7162800" cy="1470025"/>
          </a:xfrm>
        </p:spPr>
        <p:txBody>
          <a:bodyPr/>
          <a:lstStyle/>
          <a:p>
            <a:r>
              <a:rPr lang="en-US" altLang="en-US"/>
              <a:t>Central Avenue Bus Rapid Transit</a:t>
            </a:r>
            <a:br>
              <a:rPr lang="en-US" altLang="en-US"/>
            </a:br>
            <a:br>
              <a:rPr lang="en-US" altLang="en-US"/>
            </a:br>
            <a:endParaRPr lang="en-US" altLang="en-US" i="1"/>
          </a:p>
        </p:txBody>
      </p:sp>
      <p:sp>
        <p:nvSpPr>
          <p:cNvPr id="11267" name="Subtitle 4"/>
          <p:cNvSpPr>
            <a:spLocks noGrp="1"/>
          </p:cNvSpPr>
          <p:nvPr>
            <p:ph type="subTitle" idx="1"/>
          </p:nvPr>
        </p:nvSpPr>
        <p:spPr>
          <a:xfrm>
            <a:off x="2002970" y="3048000"/>
            <a:ext cx="4804229" cy="1295400"/>
          </a:xfrm>
        </p:spPr>
        <p:txBody>
          <a:bodyPr/>
          <a:lstStyle/>
          <a:p>
            <a:r>
              <a:rPr lang="en-US" altLang="en-US" dirty="0"/>
              <a:t>Hillsborough MPO</a:t>
            </a:r>
          </a:p>
          <a:p>
            <a:r>
              <a:rPr lang="en-US" altLang="en-US" dirty="0"/>
              <a:t>January 10, 2018</a:t>
            </a:r>
          </a:p>
          <a:p>
            <a:endParaRPr lang="en-US" altLang="en-US" dirty="0"/>
          </a:p>
        </p:txBody>
      </p:sp>
      <p:pic>
        <p:nvPicPr>
          <p:cNvPr id="11268" name="Picture 5" descr="\\TAMFIL06\transporation\Jobs\E9Y33800 - PSTA GPC (Sub to PB - BRT)\Central Ave BRT\800DELIV\Public Involvement\Workshops\Round2_May2017\Presentation\Central Ave BRT Bus.png"/>
          <p:cNvPicPr>
            <a:picLocks noChangeAspect="1" noChangeArrowheads="1"/>
          </p:cNvPicPr>
          <p:nvPr/>
        </p:nvPicPr>
        <p:blipFill>
          <a:blip r:embed="rId2" cstate="print">
            <a:extLst>
              <a:ext uri="{28A0092B-C50C-407E-A947-70E740481C1C}">
                <a14:useLocalDpi xmlns:a14="http://schemas.microsoft.com/office/drawing/2010/main" val="0"/>
              </a:ext>
            </a:extLst>
          </a:blip>
          <a:srcRect r="39742"/>
          <a:stretch>
            <a:fillRect/>
          </a:stretch>
        </p:blipFill>
        <p:spPr bwMode="auto">
          <a:xfrm>
            <a:off x="6154738" y="2895600"/>
            <a:ext cx="3022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39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Painted BRT Lane</a:t>
            </a:r>
          </a:p>
        </p:txBody>
      </p:sp>
      <p:pic>
        <p:nvPicPr>
          <p:cNvPr id="26626" name="Picture 2" descr="Image result for SanFrancisco BRT Images"/>
          <p:cNvPicPr>
            <a:picLocks noChangeAspect="1" noChangeArrowheads="1"/>
          </p:cNvPicPr>
          <p:nvPr/>
        </p:nvPicPr>
        <p:blipFill>
          <a:blip r:embed="rId2"/>
          <a:srcRect/>
          <a:stretch>
            <a:fillRect/>
          </a:stretch>
        </p:blipFill>
        <p:spPr bwMode="auto">
          <a:xfrm>
            <a:off x="475838" y="1089947"/>
            <a:ext cx="3905250" cy="26035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628" name="Picture 4" descr="Image result for SanFrancisco BRT Images"/>
          <p:cNvPicPr>
            <a:picLocks noChangeAspect="1" noChangeArrowheads="1"/>
          </p:cNvPicPr>
          <p:nvPr/>
        </p:nvPicPr>
        <p:blipFill rotWithShape="1">
          <a:blip r:embed="rId3"/>
          <a:srcRect/>
          <a:stretch/>
        </p:blipFill>
        <p:spPr bwMode="auto">
          <a:xfrm>
            <a:off x="5937543" y="842963"/>
            <a:ext cx="2906486" cy="140359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630" name="Picture 6" descr="Image result for SanFrancisco BRT Images"/>
          <p:cNvPicPr>
            <a:picLocks noChangeAspect="1" noChangeArrowheads="1"/>
          </p:cNvPicPr>
          <p:nvPr/>
        </p:nvPicPr>
        <p:blipFill rotWithShape="1">
          <a:blip r:embed="rId4"/>
          <a:srcRect/>
          <a:stretch/>
        </p:blipFill>
        <p:spPr bwMode="auto">
          <a:xfrm>
            <a:off x="4590142" y="1998812"/>
            <a:ext cx="2836930" cy="232727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07" y="3804329"/>
            <a:ext cx="4245513"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0142" y="6418263"/>
            <a:ext cx="40608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8810" y="4326087"/>
            <a:ext cx="5462361" cy="22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735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17" y="1096442"/>
            <a:ext cx="8043169" cy="5207137"/>
          </a:xfrm>
          <a:prstGeom prst="rect">
            <a:avLst/>
          </a:prstGeom>
        </p:spPr>
      </p:pic>
      <p:sp>
        <p:nvSpPr>
          <p:cNvPr id="15362" name="Title 2"/>
          <p:cNvSpPr>
            <a:spLocks noGrp="1"/>
          </p:cNvSpPr>
          <p:nvPr>
            <p:ph type="title"/>
          </p:nvPr>
        </p:nvSpPr>
        <p:spPr>
          <a:xfrm>
            <a:off x="152400" y="533400"/>
            <a:ext cx="5181600" cy="762000"/>
          </a:xfrm>
        </p:spPr>
        <p:txBody>
          <a:bodyPr/>
          <a:lstStyle/>
          <a:p>
            <a:r>
              <a:rPr lang="en-US" altLang="en-US" sz="2800" i="1" dirty="0">
                <a:ea typeface="ＭＳ Ｐゴシック" pitchFamily="34" charset="-128"/>
              </a:rPr>
              <a:t>GOAL: To get project funding in FY 2019 Federal Budget: </a:t>
            </a:r>
            <a:br>
              <a:rPr lang="en-US" altLang="en-US" i="1" dirty="0">
                <a:ea typeface="ＭＳ Ｐゴシック" pitchFamily="34" charset="-128"/>
              </a:rPr>
            </a:br>
            <a:endParaRPr lang="en-US" altLang="en-US" dirty="0">
              <a:ea typeface="ＭＳ Ｐゴシック" pitchFamily="34" charset="-128"/>
            </a:endParaRPr>
          </a:p>
        </p:txBody>
      </p:sp>
      <p:pic>
        <p:nvPicPr>
          <p:cNvPr id="15363" name="Picture 2" descr="C:\Users\hsobush.PSTA\AppData\Local\Microsoft\Windows\INetCache\IE\HW45VKPZ\Correct-Sign-3302-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49" y="1878260"/>
            <a:ext cx="213064" cy="26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hsobush.PSTA\AppData\Local\Microsoft\Windows\INetCache\IE\HW45VKPZ\Correct-Sign-3302-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49" y="2319116"/>
            <a:ext cx="213064" cy="26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hsobush.PSTA\AppData\Local\Microsoft\Windows\INetCache\IE\HW45VKPZ\Correct-Sign-3302-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49" y="2835523"/>
            <a:ext cx="213064" cy="26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hsobush.PSTA\AppData\Local\Microsoft\Windows\INetCache\IE\HW45VKPZ\Correct-Sign-3302-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49" y="3645148"/>
            <a:ext cx="213064" cy="26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28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1"/>
          <p:cNvSpPr>
            <a:spLocks noGrp="1"/>
          </p:cNvSpPr>
          <p:nvPr>
            <p:ph idx="1"/>
          </p:nvPr>
        </p:nvSpPr>
        <p:spPr>
          <a:xfrm>
            <a:off x="152400" y="1560276"/>
            <a:ext cx="8991600" cy="5257800"/>
          </a:xfrm>
        </p:spPr>
        <p:txBody>
          <a:bodyPr/>
          <a:lstStyle/>
          <a:p>
            <a:pPr marL="457200" lvl="1" indent="0">
              <a:lnSpc>
                <a:spcPct val="150000"/>
              </a:lnSpc>
              <a:buFontTx/>
              <a:buNone/>
            </a:pPr>
            <a:r>
              <a:rPr lang="en-US" altLang="en-US" dirty="0">
                <a:ea typeface="ＭＳ Ｐゴシック" pitchFamily="34" charset="-128"/>
              </a:rPr>
              <a:t>	Inclusion in President’s Recommended FY19 Budget</a:t>
            </a:r>
          </a:p>
          <a:p>
            <a:pPr marL="457200" lvl="1" indent="0">
              <a:lnSpc>
                <a:spcPct val="150000"/>
              </a:lnSpc>
              <a:buFontTx/>
              <a:buNone/>
            </a:pPr>
            <a:r>
              <a:rPr lang="en-US" altLang="en-US" dirty="0">
                <a:ea typeface="ＭＳ Ｐゴシック" pitchFamily="34" charset="-128"/>
              </a:rPr>
              <a:t>	Funded in Federal Approved FY19 Budget – 9/2018</a:t>
            </a:r>
          </a:p>
          <a:p>
            <a:pPr marL="457200" lvl="1" indent="0">
              <a:lnSpc>
                <a:spcPct val="150000"/>
              </a:lnSpc>
              <a:buFontTx/>
              <a:buNone/>
            </a:pPr>
            <a:r>
              <a:rPr lang="en-US" altLang="en-US" dirty="0">
                <a:ea typeface="ＭＳ Ｐゴシック" pitchFamily="34" charset="-128"/>
              </a:rPr>
              <a:t>	Construction in 2019</a:t>
            </a:r>
          </a:p>
          <a:p>
            <a:pPr marL="457200" lvl="1" indent="0">
              <a:lnSpc>
                <a:spcPct val="150000"/>
              </a:lnSpc>
              <a:buFontTx/>
              <a:buNone/>
            </a:pPr>
            <a:r>
              <a:rPr lang="en-US" altLang="en-US" dirty="0">
                <a:ea typeface="ＭＳ Ｐゴシック" pitchFamily="34" charset="-128"/>
              </a:rPr>
              <a:t>	Begin Operations in 2020</a:t>
            </a:r>
          </a:p>
          <a:p>
            <a:pPr marL="457200" lvl="1" indent="0"/>
            <a:endParaRPr lang="en-US" altLang="en-US" dirty="0">
              <a:ea typeface="ＭＳ Ｐゴシック" pitchFamily="34" charset="-128"/>
            </a:endParaRPr>
          </a:p>
          <a:p>
            <a:endParaRPr lang="en-US" altLang="en-US" dirty="0">
              <a:ea typeface="ＭＳ Ｐゴシック" pitchFamily="34" charset="-128"/>
            </a:endParaRPr>
          </a:p>
        </p:txBody>
      </p:sp>
      <p:sp>
        <p:nvSpPr>
          <p:cNvPr id="15362" name="Title 2"/>
          <p:cNvSpPr>
            <a:spLocks noGrp="1"/>
          </p:cNvSpPr>
          <p:nvPr>
            <p:ph type="title"/>
          </p:nvPr>
        </p:nvSpPr>
        <p:spPr>
          <a:xfrm>
            <a:off x="152400" y="533400"/>
            <a:ext cx="7010400" cy="762000"/>
          </a:xfrm>
        </p:spPr>
        <p:txBody>
          <a:bodyPr/>
          <a:lstStyle/>
          <a:p>
            <a:r>
              <a:rPr lang="en-US" altLang="en-US" sz="2800" i="1" dirty="0">
                <a:ea typeface="ＭＳ Ｐゴシック" pitchFamily="34" charset="-128"/>
              </a:rPr>
              <a:t>GOAL: Construction in 2019 – Open in 2020</a:t>
            </a:r>
            <a:endParaRPr lang="en-US" altLang="en-US" dirty="0">
              <a:ea typeface="ＭＳ Ｐゴシック" pitchFamily="34" charset="-128"/>
            </a:endParaRPr>
          </a:p>
        </p:txBody>
      </p:sp>
      <p:sp>
        <p:nvSpPr>
          <p:cNvPr id="2" name="Rectangle 1"/>
          <p:cNvSpPr/>
          <p:nvPr/>
        </p:nvSpPr>
        <p:spPr>
          <a:xfrm>
            <a:off x="505340" y="1803390"/>
            <a:ext cx="533400" cy="457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5340" y="2489190"/>
            <a:ext cx="533400" cy="457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5340" y="3174990"/>
            <a:ext cx="533400" cy="457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05340" y="3860790"/>
            <a:ext cx="533400" cy="457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2" y="5334401"/>
            <a:ext cx="9845676"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40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pPr>
              <a:defRPr/>
            </a:pPr>
            <a:fld id="{BA8C3BCC-64EB-4353-BACF-0EA6E19D85A9}" type="slidenum">
              <a:rPr lang="en-US" smtClean="0">
                <a:solidFill>
                  <a:srgbClr val="FFFFFF"/>
                </a:solidFill>
              </a:rPr>
              <a:pPr>
                <a:defRPr/>
              </a:pPr>
              <a:t>13</a:t>
            </a:fld>
            <a:endParaRPr lang="en-US" dirty="0">
              <a:solidFill>
                <a:srgbClr val="FFFFFF"/>
              </a:solidFill>
            </a:endParaRPr>
          </a:p>
        </p:txBody>
      </p:sp>
      <p:pic>
        <p:nvPicPr>
          <p:cNvPr id="6146" name="Picture 2" descr="C:\Users\bmiller.PSTA\Pictures\Pat &amp; Janet &amp; Br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034" y="2959"/>
            <a:ext cx="123661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61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Funding Partners</a:t>
            </a:r>
          </a:p>
        </p:txBody>
      </p:sp>
      <p:sp>
        <p:nvSpPr>
          <p:cNvPr id="4" name="Slide Number Placeholder 3"/>
          <p:cNvSpPr>
            <a:spLocks noGrp="1"/>
          </p:cNvSpPr>
          <p:nvPr>
            <p:ph type="sldNum" sz="quarter" idx="4"/>
          </p:nvPr>
        </p:nvSpPr>
        <p:spPr/>
        <p:txBody>
          <a:bodyPr/>
          <a:lstStyle/>
          <a:p>
            <a:pPr>
              <a:defRPr/>
            </a:pPr>
            <a:fld id="{BA8C3BCC-64EB-4353-BACF-0EA6E19D85A9}" type="slidenum">
              <a:rPr lang="en-US" smtClean="0">
                <a:solidFill>
                  <a:srgbClr val="FFFFFF"/>
                </a:solidFill>
              </a:rPr>
              <a:pPr>
                <a:defRPr/>
              </a:pPr>
              <a:t>14</a:t>
            </a:fld>
            <a:endParaRPr lang="en-US" dirty="0">
              <a:solidFill>
                <a:srgbClr val="FFFF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14" y="1377865"/>
            <a:ext cx="3659868" cy="4102270"/>
          </a:xfrm>
          <a:prstGeom prst="rect">
            <a:avLst/>
          </a:prstGeom>
        </p:spPr>
      </p:pic>
      <p:sp>
        <p:nvSpPr>
          <p:cNvPr id="10" name="Content Placeholder 1"/>
          <p:cNvSpPr>
            <a:spLocks noGrp="1"/>
          </p:cNvSpPr>
          <p:nvPr>
            <p:ph idx="1"/>
          </p:nvPr>
        </p:nvSpPr>
        <p:spPr>
          <a:xfrm>
            <a:off x="4442269" y="1248226"/>
            <a:ext cx="4488543" cy="5029200"/>
          </a:xfrm>
        </p:spPr>
        <p:txBody>
          <a:bodyPr/>
          <a:lstStyle/>
          <a:p>
            <a:r>
              <a:rPr lang="en-US" altLang="en-US" dirty="0"/>
              <a:t>Local (25%)</a:t>
            </a:r>
          </a:p>
          <a:p>
            <a:pPr lvl="1"/>
            <a:r>
              <a:rPr lang="en-US" altLang="en-US" dirty="0"/>
              <a:t>PSTA - $5M</a:t>
            </a:r>
          </a:p>
          <a:p>
            <a:pPr lvl="1"/>
            <a:r>
              <a:rPr lang="en-US" altLang="en-US" dirty="0"/>
              <a:t>City of St. Pete - $4M</a:t>
            </a:r>
          </a:p>
          <a:p>
            <a:pPr lvl="1"/>
            <a:r>
              <a:rPr lang="en-US" altLang="en-US" dirty="0"/>
              <a:t>Private and SPB - $1.5M</a:t>
            </a:r>
          </a:p>
          <a:p>
            <a:pPr>
              <a:spcBef>
                <a:spcPts val="0"/>
              </a:spcBef>
              <a:spcAft>
                <a:spcPts val="600"/>
              </a:spcAft>
            </a:pP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1643" y="3424202"/>
            <a:ext cx="2688771" cy="199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650" y="4420007"/>
            <a:ext cx="2501891" cy="2067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82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81314"/>
            <a:ext cx="4419600" cy="5257800"/>
          </a:xfrm>
        </p:spPr>
        <p:txBody>
          <a:bodyPr/>
          <a:lstStyle/>
          <a:p>
            <a:r>
              <a:rPr lang="en-US" dirty="0"/>
              <a:t>Successful Transit Corridor</a:t>
            </a:r>
          </a:p>
          <a:p>
            <a:r>
              <a:rPr lang="en-US" dirty="0"/>
              <a:t>Supports Economy and Development</a:t>
            </a:r>
          </a:p>
          <a:p>
            <a:r>
              <a:rPr lang="en-US" dirty="0"/>
              <a:t>Part of Regional Plan</a:t>
            </a:r>
          </a:p>
          <a:p>
            <a:r>
              <a:rPr lang="en-US" dirty="0"/>
              <a:t>Local Cooperation</a:t>
            </a:r>
          </a:p>
          <a:p>
            <a:r>
              <a:rPr lang="en-US" dirty="0"/>
              <a:t>Shared Local Funding </a:t>
            </a:r>
          </a:p>
        </p:txBody>
      </p:sp>
      <p:sp>
        <p:nvSpPr>
          <p:cNvPr id="3" name="Title 2"/>
          <p:cNvSpPr>
            <a:spLocks noGrp="1"/>
          </p:cNvSpPr>
          <p:nvPr>
            <p:ph type="title"/>
          </p:nvPr>
        </p:nvSpPr>
        <p:spPr/>
        <p:txBody>
          <a:bodyPr/>
          <a:lstStyle/>
          <a:p>
            <a:r>
              <a:rPr lang="en-US" dirty="0"/>
              <a:t>Central Avenue BRT Success</a:t>
            </a:r>
          </a:p>
        </p:txBody>
      </p:sp>
      <p:sp>
        <p:nvSpPr>
          <p:cNvPr id="4" name="Slide Number Placeholder 3"/>
          <p:cNvSpPr>
            <a:spLocks noGrp="1"/>
          </p:cNvSpPr>
          <p:nvPr>
            <p:ph type="sldNum" sz="quarter" idx="4"/>
          </p:nvPr>
        </p:nvSpPr>
        <p:spPr/>
        <p:txBody>
          <a:bodyPr/>
          <a:lstStyle/>
          <a:p>
            <a:pPr>
              <a:defRPr/>
            </a:pPr>
            <a:fld id="{BA8C3BCC-64EB-4353-BACF-0EA6E19D85A9}" type="slidenum">
              <a:rPr lang="en-US" smtClean="0">
                <a:solidFill>
                  <a:srgbClr val="FFFFFF"/>
                </a:solidFill>
              </a:rPr>
              <a:pPr>
                <a:defRPr/>
              </a:pPr>
              <a:t>15</a:t>
            </a:fld>
            <a:endParaRPr lang="en-US" dirty="0">
              <a:solidFill>
                <a:srgbClr val="FFFFFF"/>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5189" y="798285"/>
            <a:ext cx="3204023" cy="399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71" y="4248604"/>
            <a:ext cx="4621213"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675" y="4536166"/>
            <a:ext cx="3767137"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29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r>
              <a:rPr lang="en-US" altLang="en-US" dirty="0"/>
              <a:t>Central Ave BRT Overview</a:t>
            </a:r>
          </a:p>
        </p:txBody>
      </p:sp>
      <p:sp>
        <p:nvSpPr>
          <p:cNvPr id="5" name="Content Placeholder 1"/>
          <p:cNvSpPr txBox="1">
            <a:spLocks/>
          </p:cNvSpPr>
          <p:nvPr/>
        </p:nvSpPr>
        <p:spPr bwMode="auto">
          <a:xfrm>
            <a:off x="122238" y="1143000"/>
            <a:ext cx="48307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kern="0" dirty="0"/>
              <a:t>Identified as a future premium transit route in 2003</a:t>
            </a:r>
          </a:p>
          <a:p>
            <a:pPr>
              <a:defRPr/>
            </a:pPr>
            <a:r>
              <a:rPr lang="en-US" altLang="en-US" kern="0" dirty="0"/>
              <a:t>Included in the MPO’s Long Range Transportation Plan</a:t>
            </a:r>
          </a:p>
          <a:p>
            <a:pPr>
              <a:defRPr/>
            </a:pPr>
            <a:r>
              <a:rPr lang="en-US" altLang="en-US" kern="0" dirty="0"/>
              <a:t>Currently in the Federal Project Development process</a:t>
            </a:r>
          </a:p>
          <a:p>
            <a:pPr lvl="1">
              <a:defRPr/>
            </a:pPr>
            <a:r>
              <a:rPr lang="en-US" altLang="en-US" kern="0" dirty="0"/>
              <a:t>50% federal funds </a:t>
            </a:r>
          </a:p>
          <a:p>
            <a:pPr lvl="1">
              <a:defRPr/>
            </a:pPr>
            <a:r>
              <a:rPr lang="en-US" altLang="en-US" kern="0" dirty="0"/>
              <a:t>25% state, 25% local  </a:t>
            </a:r>
          </a:p>
          <a:p>
            <a:pPr>
              <a:defRPr/>
            </a:pPr>
            <a:r>
              <a:rPr lang="en-US" altLang="en-US" kern="0" dirty="0"/>
              <a:t>Broadly supported </a:t>
            </a:r>
          </a:p>
          <a:p>
            <a:pPr marL="0" indent="0">
              <a:buFontTx/>
              <a:buNone/>
              <a:defRPr/>
            </a:pPr>
            <a:endParaRPr lang="en-US" altLang="en-US" kern="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38275"/>
            <a:ext cx="3629498"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26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1118" y="126128"/>
            <a:ext cx="11684950" cy="6630074"/>
          </a:xfrm>
        </p:spPr>
      </p:pic>
      <p:sp>
        <p:nvSpPr>
          <p:cNvPr id="4" name="Slide Number Placeholder 3"/>
          <p:cNvSpPr>
            <a:spLocks noGrp="1"/>
          </p:cNvSpPr>
          <p:nvPr>
            <p:ph type="sldNum" sz="quarter" idx="4294967295"/>
          </p:nvPr>
        </p:nvSpPr>
        <p:spPr>
          <a:xfrm>
            <a:off x="8382000" y="6553200"/>
            <a:ext cx="609600" cy="304800"/>
          </a:xfrm>
          <a:prstGeom prst="rect">
            <a:avLst/>
          </a:prstGeom>
        </p:spPr>
        <p:txBody>
          <a:bodyPr/>
          <a:lstStyle/>
          <a:p>
            <a:pPr>
              <a:defRPr/>
            </a:pPr>
            <a:fld id="{BA8C3BCC-64EB-4353-BACF-0EA6E19D85A9}" type="slidenum">
              <a:rPr lang="en-US" smtClean="0">
                <a:solidFill>
                  <a:srgbClr val="FFFFFF"/>
                </a:solidFill>
              </a:rPr>
              <a:pPr>
                <a:defRPr/>
              </a:pPr>
              <a:t>3</a:t>
            </a:fld>
            <a:endParaRPr lang="en-US" dirty="0">
              <a:solidFill>
                <a:srgbClr val="FFFFFF"/>
              </a:solidFill>
            </a:endParaRPr>
          </a:p>
        </p:txBody>
      </p:sp>
      <p:sp>
        <p:nvSpPr>
          <p:cNvPr id="2" name="TextBox 1"/>
          <p:cNvSpPr txBox="1"/>
          <p:nvPr/>
        </p:nvSpPr>
        <p:spPr>
          <a:xfrm>
            <a:off x="152400" y="5715000"/>
            <a:ext cx="9067800" cy="584775"/>
          </a:xfrm>
          <a:prstGeom prst="rect">
            <a:avLst/>
          </a:prstGeom>
          <a:noFill/>
        </p:spPr>
        <p:txBody>
          <a:bodyPr wrap="square" rtlCol="0">
            <a:spAutoFit/>
          </a:bodyPr>
          <a:lstStyle/>
          <a:p>
            <a:r>
              <a:rPr lang="en-US" sz="3200" b="1" dirty="0">
                <a:solidFill>
                  <a:schemeClr val="bg1"/>
                </a:solidFill>
              </a:rPr>
              <a:t>Planning Started 2 Years Ago with $500K from FDOT</a:t>
            </a:r>
          </a:p>
        </p:txBody>
      </p:sp>
    </p:spTree>
    <p:extLst>
      <p:ext uri="{BB962C8B-B14F-4D97-AF65-F5344CB8AC3E}">
        <p14:creationId xmlns:p14="http://schemas.microsoft.com/office/powerpoint/2010/main" val="3541672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9220200" cy="1150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91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6128"/>
            <a:ext cx="9124467" cy="6605752"/>
          </a:xfrm>
        </p:spPr>
      </p:pic>
    </p:spTree>
    <p:extLst>
      <p:ext uri="{BB962C8B-B14F-4D97-AF65-F5344CB8AC3E}">
        <p14:creationId xmlns:p14="http://schemas.microsoft.com/office/powerpoint/2010/main" val="252489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p:txBody>
          <a:bodyPr/>
          <a:lstStyle/>
          <a:p>
            <a:r>
              <a:rPr lang="en-US" altLang="en-US"/>
              <a:t>Central Ave BRT Key Features</a:t>
            </a:r>
          </a:p>
        </p:txBody>
      </p:sp>
      <p:sp>
        <p:nvSpPr>
          <p:cNvPr id="5" name="Content Placeholder 1"/>
          <p:cNvSpPr txBox="1">
            <a:spLocks/>
          </p:cNvSpPr>
          <p:nvPr/>
        </p:nvSpPr>
        <p:spPr bwMode="auto">
          <a:xfrm>
            <a:off x="122238" y="1143000"/>
            <a:ext cx="47545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kern="0" dirty="0">
                <a:solidFill>
                  <a:srgbClr val="000000"/>
                </a:solidFill>
              </a:rPr>
              <a:t>17 Stations</a:t>
            </a:r>
          </a:p>
          <a:p>
            <a:pPr>
              <a:defRPr/>
            </a:pPr>
            <a:r>
              <a:rPr lang="en-US" altLang="en-US" kern="0" dirty="0">
                <a:solidFill>
                  <a:srgbClr val="000000"/>
                </a:solidFill>
              </a:rPr>
              <a:t>35 minute trip</a:t>
            </a:r>
          </a:p>
          <a:p>
            <a:pPr>
              <a:defRPr/>
            </a:pPr>
            <a:r>
              <a:rPr lang="en-US" altLang="en-US" kern="0" dirty="0">
                <a:solidFill>
                  <a:srgbClr val="000000"/>
                </a:solidFill>
              </a:rPr>
              <a:t>60’ Articulated Vehicles</a:t>
            </a:r>
          </a:p>
          <a:p>
            <a:pPr>
              <a:defRPr/>
            </a:pPr>
            <a:r>
              <a:rPr lang="en-US" altLang="en-US" kern="0" dirty="0">
                <a:solidFill>
                  <a:srgbClr val="000000"/>
                </a:solidFill>
              </a:rPr>
              <a:t>Transit Signal Priority</a:t>
            </a:r>
          </a:p>
          <a:p>
            <a:pPr>
              <a:defRPr/>
            </a:pPr>
            <a:r>
              <a:rPr lang="en-US" altLang="en-US" kern="0" dirty="0">
                <a:solidFill>
                  <a:srgbClr val="000000"/>
                </a:solidFill>
              </a:rPr>
              <a:t>Left side running on 1</a:t>
            </a:r>
            <a:r>
              <a:rPr lang="en-US" altLang="en-US" kern="0" baseline="30000" dirty="0">
                <a:solidFill>
                  <a:srgbClr val="000000"/>
                </a:solidFill>
              </a:rPr>
              <a:t>st</a:t>
            </a:r>
            <a:r>
              <a:rPr lang="en-US" altLang="en-US" kern="0" dirty="0">
                <a:solidFill>
                  <a:srgbClr val="000000"/>
                </a:solidFill>
              </a:rPr>
              <a:t> Aves</a:t>
            </a:r>
          </a:p>
          <a:p>
            <a:pPr>
              <a:defRPr/>
            </a:pPr>
            <a:r>
              <a:rPr lang="en-US" altLang="en-US" kern="0" dirty="0">
                <a:solidFill>
                  <a:srgbClr val="000000"/>
                </a:solidFill>
              </a:rPr>
              <a:t>Designated Business Access and Transit Lane </a:t>
            </a:r>
          </a:p>
        </p:txBody>
      </p:sp>
      <p:pic>
        <p:nvPicPr>
          <p:cNvPr id="143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33475"/>
            <a:ext cx="3748088" cy="213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2971800"/>
            <a:ext cx="2601913"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5250" y="5029200"/>
            <a:ext cx="76200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0689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altLang="en-US"/>
              <a:t>Station Example</a:t>
            </a:r>
          </a:p>
        </p:txBody>
      </p:sp>
      <p:pic>
        <p:nvPicPr>
          <p:cNvPr id="21507" name="Picture 5" descr="\\TAMFIL06\transporation\Jobs\E9Y33800 - PSTA GPC (Sub to PB - BRT)\Central Ave BRT\800DELIV\Public Involvement\Workshops\Round2_May2017\Boards\Vehicles_forSlid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1081088"/>
            <a:ext cx="7696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42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r>
              <a:rPr lang="en-US" altLang="en-US"/>
              <a:t>Vehicle Example</a:t>
            </a:r>
          </a:p>
        </p:txBody>
      </p:sp>
      <p:pic>
        <p:nvPicPr>
          <p:cNvPr id="22531" name="Picture 6" descr="\\TAMFIL06\transporation\Jobs\E9Y33800 - PSTA GPC (Sub to PB - BRT)\Central Ave BRT\800DELIV\Public Involvement\Workshops\Round2_May2017\Boards\Vehicle_forSlid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313" y="768350"/>
            <a:ext cx="7699375"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880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p:txBody>
          <a:bodyPr/>
          <a:lstStyle/>
          <a:p>
            <a:r>
              <a:rPr lang="en-US" altLang="en-US"/>
              <a:t>BAT Lanes</a:t>
            </a:r>
          </a:p>
        </p:txBody>
      </p:sp>
      <p:pic>
        <p:nvPicPr>
          <p:cNvPr id="15363" name="Picture 6" descr="\\TAMFIL06\transporation\Jobs\E9Y33800 - PSTA GPC (Sub to PB - BRT)\Central Ave BRT\800DELIV\Public Involvement\Workshops\Round2_May2017\Boards\BATLanes_forSl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64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Custom 4">
      <a:dk1>
        <a:srgbClr val="000000"/>
      </a:dk1>
      <a:lt1>
        <a:srgbClr val="FFFFFF"/>
      </a:lt1>
      <a:dk2>
        <a:srgbClr val="000000"/>
      </a:dk2>
      <a:lt2>
        <a:srgbClr val="808080"/>
      </a:lt2>
      <a:accent1>
        <a:srgbClr val="BBE0E3"/>
      </a:accent1>
      <a:accent2>
        <a:srgbClr val="3366CC"/>
      </a:accent2>
      <a:accent3>
        <a:srgbClr val="009999"/>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Custom 4">
      <a:dk1>
        <a:srgbClr val="000000"/>
      </a:dk1>
      <a:lt1>
        <a:srgbClr val="FFFFFF"/>
      </a:lt1>
      <a:dk2>
        <a:srgbClr val="000000"/>
      </a:dk2>
      <a:lt2>
        <a:srgbClr val="808080"/>
      </a:lt2>
      <a:accent1>
        <a:srgbClr val="BBE0E3"/>
      </a:accent1>
      <a:accent2>
        <a:srgbClr val="3366CC"/>
      </a:accent2>
      <a:accent3>
        <a:srgbClr val="009999"/>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BBE0E3"/>
      </a:accent1>
      <a:accent2>
        <a:srgbClr val="3366CC"/>
      </a:accent2>
      <a:accent3>
        <a:srgbClr val="009999"/>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Custom 4">
      <a:dk1>
        <a:srgbClr val="000000"/>
      </a:dk1>
      <a:lt1>
        <a:srgbClr val="FFFFFF"/>
      </a:lt1>
      <a:dk2>
        <a:srgbClr val="000000"/>
      </a:dk2>
      <a:lt2>
        <a:srgbClr val="808080"/>
      </a:lt2>
      <a:accent1>
        <a:srgbClr val="BBE0E3"/>
      </a:accent1>
      <a:accent2>
        <a:srgbClr val="3366CC"/>
      </a:accent2>
      <a:accent3>
        <a:srgbClr val="009999"/>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Custom 4">
      <a:dk1>
        <a:srgbClr val="000000"/>
      </a:dk1>
      <a:lt1>
        <a:srgbClr val="FFFFFF"/>
      </a:lt1>
      <a:dk2>
        <a:srgbClr val="000000"/>
      </a:dk2>
      <a:lt2>
        <a:srgbClr val="808080"/>
      </a:lt2>
      <a:accent1>
        <a:srgbClr val="BBE0E3"/>
      </a:accent1>
      <a:accent2>
        <a:srgbClr val="3366CC"/>
      </a:accent2>
      <a:accent3>
        <a:srgbClr val="009999"/>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Custom 4">
      <a:dk1>
        <a:srgbClr val="000000"/>
      </a:dk1>
      <a:lt1>
        <a:srgbClr val="FFFFFF"/>
      </a:lt1>
      <a:dk2>
        <a:srgbClr val="000000"/>
      </a:dk2>
      <a:lt2>
        <a:srgbClr val="808080"/>
      </a:lt2>
      <a:accent1>
        <a:srgbClr val="BBE0E3"/>
      </a:accent1>
      <a:accent2>
        <a:srgbClr val="3366CC"/>
      </a:accent2>
      <a:accent3>
        <a:srgbClr val="009999"/>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326</Words>
  <Application>Microsoft Office PowerPoint</Application>
  <PresentationFormat>On-screen Show (4:3)</PresentationFormat>
  <Paragraphs>47</Paragraphs>
  <Slides>15</Slides>
  <Notes>2</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15</vt:i4>
      </vt:variant>
    </vt:vector>
  </HeadingPairs>
  <TitlesOfParts>
    <vt:vector size="25" baseType="lpstr">
      <vt:lpstr>ＭＳ Ｐゴシック</vt:lpstr>
      <vt:lpstr>Arial</vt:lpstr>
      <vt:lpstr>Calibri</vt:lpstr>
      <vt:lpstr>Office Theme</vt:lpstr>
      <vt:lpstr>Default Design</vt:lpstr>
      <vt:lpstr>1_Default Design</vt:lpstr>
      <vt:lpstr>2_Default Design</vt:lpstr>
      <vt:lpstr>3_Default Design</vt:lpstr>
      <vt:lpstr>4_Default Design</vt:lpstr>
      <vt:lpstr>5_Default Design</vt:lpstr>
      <vt:lpstr>Central Avenue Bus Rapid Transit  </vt:lpstr>
      <vt:lpstr>Central Ave BRT Overview</vt:lpstr>
      <vt:lpstr>PowerPoint Presentation</vt:lpstr>
      <vt:lpstr>PowerPoint Presentation</vt:lpstr>
      <vt:lpstr>PowerPoint Presentation</vt:lpstr>
      <vt:lpstr>Central Ave BRT Key Features</vt:lpstr>
      <vt:lpstr>Station Example</vt:lpstr>
      <vt:lpstr>Vehicle Example</vt:lpstr>
      <vt:lpstr>BAT Lanes</vt:lpstr>
      <vt:lpstr>Painted BRT Lane</vt:lpstr>
      <vt:lpstr>GOAL: To get project funding in FY 2019 Federal Budget:  </vt:lpstr>
      <vt:lpstr>GOAL: Construction in 2019 – Open in 2020</vt:lpstr>
      <vt:lpstr>PowerPoint Presentation</vt:lpstr>
      <vt:lpstr>Key Funding Partners</vt:lpstr>
      <vt:lpstr>Central Avenue BRT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Miller</dc:creator>
  <cp:lastModifiedBy>Beth Alden</cp:lastModifiedBy>
  <cp:revision>18</cp:revision>
  <dcterms:created xsi:type="dcterms:W3CDTF">2017-10-26T22:55:57Z</dcterms:created>
  <dcterms:modified xsi:type="dcterms:W3CDTF">2018-01-09T22:13:58Z</dcterms:modified>
</cp:coreProperties>
</file>