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4" r:id="rId2"/>
  </p:sldMasterIdLst>
  <p:notesMasterIdLst>
    <p:notesMasterId r:id="rId18"/>
  </p:notesMasterIdLst>
  <p:handoutMasterIdLst>
    <p:handoutMasterId r:id="rId19"/>
  </p:handoutMasterIdLst>
  <p:sldIdLst>
    <p:sldId id="362" r:id="rId3"/>
    <p:sldId id="386" r:id="rId4"/>
    <p:sldId id="384" r:id="rId5"/>
    <p:sldId id="385" r:id="rId6"/>
    <p:sldId id="394" r:id="rId7"/>
    <p:sldId id="377" r:id="rId8"/>
    <p:sldId id="387" r:id="rId9"/>
    <p:sldId id="393" r:id="rId10"/>
    <p:sldId id="368" r:id="rId11"/>
    <p:sldId id="350" r:id="rId12"/>
    <p:sldId id="388" r:id="rId13"/>
    <p:sldId id="389" r:id="rId14"/>
    <p:sldId id="390" r:id="rId15"/>
    <p:sldId id="391" r:id="rId16"/>
    <p:sldId id="392" r:id="rId1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22029" initials="KC" lastIdx="21" clrIdx="0"/>
  <p:cmAuthor id="1" name="18848" initials="1"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B"/>
    <a:srgbClr val="0081A4"/>
    <a:srgbClr val="BED600"/>
    <a:srgbClr val="D95E00"/>
    <a:srgbClr val="F2F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6" autoAdjust="0"/>
    <p:restoredTop sz="94717" autoAdjust="0"/>
  </p:normalViewPr>
  <p:slideViewPr>
    <p:cSldViewPr snapToGrid="0" showGuides="1">
      <p:cViewPr varScale="1">
        <p:scale>
          <a:sx n="131" d="100"/>
          <a:sy n="131" d="100"/>
        </p:scale>
        <p:origin x="132" y="732"/>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44D746F-93D7-4DCB-B4C1-89D2700804BF}" type="datetimeFigureOut">
              <a:rPr lang="en-US" smtClean="0"/>
              <a:pPr/>
              <a:t>11/13/2015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9D5864D-F092-48D1-8298-322D06C425BE}" type="slidenum">
              <a:rPr lang="en-US" smtClean="0"/>
              <a:pPr/>
              <a:t>‹#›</a:t>
            </a:fld>
            <a:endParaRPr lang="en-US"/>
          </a:p>
        </p:txBody>
      </p:sp>
    </p:spTree>
    <p:extLst>
      <p:ext uri="{BB962C8B-B14F-4D97-AF65-F5344CB8AC3E}">
        <p14:creationId xmlns:p14="http://schemas.microsoft.com/office/powerpoint/2010/main" val="7302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F29072-8A7F-4102-B9F3-4F2C1F881406}" type="datetimeFigureOut">
              <a:rPr lang="en-US" smtClean="0"/>
              <a:pPr/>
              <a:t>11/13/2015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057A9E-6C82-455B-B28D-827E4F3FAF55}" type="slidenum">
              <a:rPr lang="en-US" smtClean="0"/>
              <a:pPr/>
              <a:t>‹#›</a:t>
            </a:fld>
            <a:endParaRPr lang="en-US" dirty="0"/>
          </a:p>
        </p:txBody>
      </p:sp>
    </p:spTree>
    <p:extLst>
      <p:ext uri="{BB962C8B-B14F-4D97-AF65-F5344CB8AC3E}">
        <p14:creationId xmlns:p14="http://schemas.microsoft.com/office/powerpoint/2010/main" val="95566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057A9E-6C82-455B-B28D-827E4F3FAF55}" type="slidenum">
              <a:rPr lang="en-US" smtClean="0"/>
              <a:pPr/>
              <a:t>1</a:t>
            </a:fld>
            <a:endParaRPr lang="en-US" dirty="0"/>
          </a:p>
        </p:txBody>
      </p:sp>
    </p:spTree>
    <p:extLst>
      <p:ext uri="{BB962C8B-B14F-4D97-AF65-F5344CB8AC3E}">
        <p14:creationId xmlns:p14="http://schemas.microsoft.com/office/powerpoint/2010/main" val="231404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057A9E-6C82-455B-B28D-827E4F3FAF55}" type="slidenum">
              <a:rPr lang="en-US" smtClean="0"/>
              <a:pPr/>
              <a:t>2</a:t>
            </a:fld>
            <a:endParaRPr lang="en-US" dirty="0"/>
          </a:p>
        </p:txBody>
      </p:sp>
    </p:spTree>
    <p:extLst>
      <p:ext uri="{BB962C8B-B14F-4D97-AF65-F5344CB8AC3E}">
        <p14:creationId xmlns:p14="http://schemas.microsoft.com/office/powerpoint/2010/main" val="174611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057A9E-6C82-455B-B28D-827E4F3FAF55}" type="slidenum">
              <a:rPr lang="en-US" smtClean="0"/>
              <a:pPr/>
              <a:t>3</a:t>
            </a:fld>
            <a:endParaRPr lang="en-US" dirty="0"/>
          </a:p>
        </p:txBody>
      </p:sp>
    </p:spTree>
    <p:extLst>
      <p:ext uri="{BB962C8B-B14F-4D97-AF65-F5344CB8AC3E}">
        <p14:creationId xmlns:p14="http://schemas.microsoft.com/office/powerpoint/2010/main" val="75362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057A9E-6C82-455B-B28D-827E4F3FAF55}" type="slidenum">
              <a:rPr lang="en-US" smtClean="0"/>
              <a:pPr/>
              <a:t>4</a:t>
            </a:fld>
            <a:endParaRPr lang="en-US" dirty="0"/>
          </a:p>
        </p:txBody>
      </p:sp>
    </p:spTree>
    <p:extLst>
      <p:ext uri="{BB962C8B-B14F-4D97-AF65-F5344CB8AC3E}">
        <p14:creationId xmlns:p14="http://schemas.microsoft.com/office/powerpoint/2010/main" val="3062491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057A9E-6C82-455B-B28D-827E4F3FAF55}" type="slidenum">
              <a:rPr lang="en-US" smtClean="0"/>
              <a:pPr/>
              <a:t>5</a:t>
            </a:fld>
            <a:endParaRPr lang="en-US" dirty="0"/>
          </a:p>
        </p:txBody>
      </p:sp>
    </p:spTree>
    <p:extLst>
      <p:ext uri="{BB962C8B-B14F-4D97-AF65-F5344CB8AC3E}">
        <p14:creationId xmlns:p14="http://schemas.microsoft.com/office/powerpoint/2010/main" val="113257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057A9E-6C82-455B-B28D-827E4F3FAF55}" type="slidenum">
              <a:rPr lang="en-US" smtClean="0"/>
              <a:pPr/>
              <a:t>7</a:t>
            </a:fld>
            <a:endParaRPr lang="en-US" dirty="0"/>
          </a:p>
        </p:txBody>
      </p:sp>
    </p:spTree>
    <p:extLst>
      <p:ext uri="{BB962C8B-B14F-4D97-AF65-F5344CB8AC3E}">
        <p14:creationId xmlns:p14="http://schemas.microsoft.com/office/powerpoint/2010/main" val="370190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057A9E-6C82-455B-B28D-827E4F3FAF55}" type="slidenum">
              <a:rPr lang="en-US" smtClean="0"/>
              <a:pPr/>
              <a:t>12</a:t>
            </a:fld>
            <a:endParaRPr lang="en-US" dirty="0"/>
          </a:p>
        </p:txBody>
      </p:sp>
    </p:spTree>
    <p:extLst>
      <p:ext uri="{BB962C8B-B14F-4D97-AF65-F5344CB8AC3E}">
        <p14:creationId xmlns:p14="http://schemas.microsoft.com/office/powerpoint/2010/main" val="43061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7723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4637"/>
          </a:xfrm>
          <a:prstGeom prst="rect">
            <a:avLst/>
          </a:prstGeom>
        </p:spPr>
        <p:txBody>
          <a:bodyPr/>
          <a:lstStyle/>
          <a:p>
            <a:fld id="{E7D07AB3-0F59-4017-A803-427A993BEABD}" type="datetimeFigureOut">
              <a:rPr lang="en-US" smtClean="0"/>
              <a:pPr/>
              <a:t>11/13/2015</a:t>
            </a:fld>
            <a:endParaRPr lang="en-US"/>
          </a:p>
        </p:txBody>
      </p:sp>
      <p:sp>
        <p:nvSpPr>
          <p:cNvPr id="3" name="Footer Placeholder 2"/>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4637"/>
          </a:xfrm>
          <a:prstGeom prst="rect">
            <a:avLst/>
          </a:prstGeom>
        </p:spPr>
        <p:txBody>
          <a:bodyPr/>
          <a:lstStyle/>
          <a:p>
            <a:fld id="{6D9E2631-3C9B-4647-8C96-DD7D1CB1D10A}" type="slidenum">
              <a:rPr lang="en-US" smtClean="0"/>
              <a:pPr/>
              <a:t>‹#›</a:t>
            </a:fld>
            <a:endParaRPr lang="en-US"/>
          </a:p>
        </p:txBody>
      </p:sp>
    </p:spTree>
    <p:extLst>
      <p:ext uri="{BB962C8B-B14F-4D97-AF65-F5344CB8AC3E}">
        <p14:creationId xmlns:p14="http://schemas.microsoft.com/office/powerpoint/2010/main" val="274328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fld id="{E7D07AB3-0F59-4017-A803-427A993BEABD}" type="datetimeFigureOut">
              <a:rPr lang="en-US" smtClean="0"/>
              <a:pPr/>
              <a:t>11/13/2015</a:t>
            </a:fld>
            <a:endParaRPr lang="en-US"/>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6D9E2631-3C9B-4647-8C96-DD7D1CB1D10A}" type="slidenum">
              <a:rPr lang="en-US" smtClean="0"/>
              <a:pPr/>
              <a:t>‹#›</a:t>
            </a:fld>
            <a:endParaRPr lang="en-US"/>
          </a:p>
        </p:txBody>
      </p:sp>
    </p:spTree>
    <p:extLst>
      <p:ext uri="{BB962C8B-B14F-4D97-AF65-F5344CB8AC3E}">
        <p14:creationId xmlns:p14="http://schemas.microsoft.com/office/powerpoint/2010/main" val="1954599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fld id="{E7D07AB3-0F59-4017-A803-427A993BEABD}" type="datetimeFigureOut">
              <a:rPr lang="en-US" smtClean="0"/>
              <a:pPr/>
              <a:t>11/13/2015</a:t>
            </a:fld>
            <a:endParaRPr lang="en-US"/>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6D9E2631-3C9B-4647-8C96-DD7D1CB1D10A}" type="slidenum">
              <a:rPr lang="en-US" smtClean="0"/>
              <a:pPr/>
              <a:t>‹#›</a:t>
            </a:fld>
            <a:endParaRPr lang="en-US"/>
          </a:p>
        </p:txBody>
      </p:sp>
    </p:spTree>
    <p:extLst>
      <p:ext uri="{BB962C8B-B14F-4D97-AF65-F5344CB8AC3E}">
        <p14:creationId xmlns:p14="http://schemas.microsoft.com/office/powerpoint/2010/main" val="43364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370013"/>
            <a:ext cx="7886700" cy="3262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E7D07AB3-0F59-4017-A803-427A993BEABD}" type="datetimeFigureOut">
              <a:rPr lang="en-US" smtClean="0"/>
              <a:pPr/>
              <a:t>11/13/2015</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6D9E2631-3C9B-4647-8C96-DD7D1CB1D10A}" type="slidenum">
              <a:rPr lang="en-US" smtClean="0"/>
              <a:pPr/>
              <a:t>‹#›</a:t>
            </a:fld>
            <a:endParaRPr lang="en-US"/>
          </a:p>
        </p:txBody>
      </p:sp>
    </p:spTree>
    <p:extLst>
      <p:ext uri="{BB962C8B-B14F-4D97-AF65-F5344CB8AC3E}">
        <p14:creationId xmlns:p14="http://schemas.microsoft.com/office/powerpoint/2010/main" val="3142256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E7D07AB3-0F59-4017-A803-427A993BEABD}" type="datetimeFigureOut">
              <a:rPr lang="en-US" smtClean="0"/>
              <a:pPr/>
              <a:t>11/13/2015</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6D9E2631-3C9B-4647-8C96-DD7D1CB1D10A}" type="slidenum">
              <a:rPr lang="en-US" smtClean="0"/>
              <a:pPr/>
              <a:t>‹#›</a:t>
            </a:fld>
            <a:endParaRPr lang="en-US"/>
          </a:p>
        </p:txBody>
      </p:sp>
    </p:spTree>
    <p:extLst>
      <p:ext uri="{BB962C8B-B14F-4D97-AF65-F5344CB8AC3E}">
        <p14:creationId xmlns:p14="http://schemas.microsoft.com/office/powerpoint/2010/main" val="335823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883826"/>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95705"/>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E7D07AB3-0F59-4017-A803-427A993BEABD}" type="datetimeFigureOut">
              <a:rPr lang="en-US" smtClean="0"/>
              <a:pPr/>
              <a:t>11/13/2015</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6D9E2631-3C9B-4647-8C96-DD7D1CB1D10A}" type="slidenum">
              <a:rPr lang="en-US" smtClean="0"/>
              <a:pPr/>
              <a:t>‹#›</a:t>
            </a:fld>
            <a:endParaRPr lang="en-US"/>
          </a:p>
        </p:txBody>
      </p:sp>
    </p:spTree>
    <p:extLst>
      <p:ext uri="{BB962C8B-B14F-4D97-AF65-F5344CB8AC3E}">
        <p14:creationId xmlns:p14="http://schemas.microsoft.com/office/powerpoint/2010/main" val="8974283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E7D07AB3-0F59-4017-A803-427A993BEABD}" type="datetimeFigureOut">
              <a:rPr lang="en-US" smtClean="0"/>
              <a:pPr/>
              <a:t>11/13/2015</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6D9E2631-3C9B-4647-8C96-DD7D1CB1D10A}" type="slidenum">
              <a:rPr lang="en-US" smtClean="0"/>
              <a:pPr/>
              <a:t>‹#›</a:t>
            </a:fld>
            <a:endParaRPr lang="en-US"/>
          </a:p>
        </p:txBody>
      </p:sp>
    </p:spTree>
    <p:extLst>
      <p:ext uri="{BB962C8B-B14F-4D97-AF65-F5344CB8AC3E}">
        <p14:creationId xmlns:p14="http://schemas.microsoft.com/office/powerpoint/2010/main" val="41285155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E7D07AB3-0F59-4017-A803-427A993BEABD}" type="datetimeFigureOut">
              <a:rPr lang="en-US" smtClean="0"/>
              <a:pPr/>
              <a:t>11/13/2015</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6D9E2631-3C9B-4647-8C96-DD7D1CB1D10A}" type="slidenum">
              <a:rPr lang="en-US" smtClean="0"/>
              <a:pPr/>
              <a:t>‹#›</a:t>
            </a:fld>
            <a:endParaRPr lang="en-US"/>
          </a:p>
        </p:txBody>
      </p:sp>
    </p:spTree>
    <p:extLst>
      <p:ext uri="{BB962C8B-B14F-4D97-AF65-F5344CB8AC3E}">
        <p14:creationId xmlns:p14="http://schemas.microsoft.com/office/powerpoint/2010/main" val="121007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4767263"/>
            <a:ext cx="2057400" cy="274637"/>
          </a:xfrm>
          <a:prstGeom prst="rect">
            <a:avLst/>
          </a:prstGeom>
        </p:spPr>
        <p:txBody>
          <a:bodyPr/>
          <a:lstStyle/>
          <a:p>
            <a:fld id="{E7D07AB3-0F59-4017-A803-427A993BEABD}" type="datetimeFigureOut">
              <a:rPr lang="en-US" smtClean="0"/>
              <a:pPr/>
              <a:t>11/13/2015</a:t>
            </a:fld>
            <a:endParaRPr lang="en-US"/>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6D9E2631-3C9B-4647-8C96-DD7D1CB1D10A}" type="slidenum">
              <a:rPr lang="en-US" smtClean="0"/>
              <a:pPr/>
              <a:t>‹#›</a:t>
            </a:fld>
            <a:endParaRPr lang="en-US"/>
          </a:p>
        </p:txBody>
      </p:sp>
    </p:spTree>
    <p:extLst>
      <p:ext uri="{BB962C8B-B14F-4D97-AF65-F5344CB8AC3E}">
        <p14:creationId xmlns:p14="http://schemas.microsoft.com/office/powerpoint/2010/main" val="205219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4767263"/>
            <a:ext cx="2057400" cy="274637"/>
          </a:xfrm>
          <a:prstGeom prst="rect">
            <a:avLst/>
          </a:prstGeom>
        </p:spPr>
        <p:txBody>
          <a:bodyPr/>
          <a:lstStyle/>
          <a:p>
            <a:fld id="{E7D07AB3-0F59-4017-A803-427A993BEABD}" type="datetimeFigureOut">
              <a:rPr lang="en-US" smtClean="0"/>
              <a:pPr/>
              <a:t>11/13/2015</a:t>
            </a:fld>
            <a:endParaRPr lang="en-US"/>
          </a:p>
        </p:txBody>
      </p:sp>
      <p:sp>
        <p:nvSpPr>
          <p:cNvPr id="8" name="Footer Placeholder 7"/>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4637"/>
          </a:xfrm>
          <a:prstGeom prst="rect">
            <a:avLst/>
          </a:prstGeom>
        </p:spPr>
        <p:txBody>
          <a:bodyPr/>
          <a:lstStyle/>
          <a:p>
            <a:fld id="{6D9E2631-3C9B-4647-8C96-DD7D1CB1D10A}" type="slidenum">
              <a:rPr lang="en-US" smtClean="0"/>
              <a:pPr/>
              <a:t>‹#›</a:t>
            </a:fld>
            <a:endParaRPr lang="en-US"/>
          </a:p>
        </p:txBody>
      </p:sp>
    </p:spTree>
    <p:extLst>
      <p:ext uri="{BB962C8B-B14F-4D97-AF65-F5344CB8AC3E}">
        <p14:creationId xmlns:p14="http://schemas.microsoft.com/office/powerpoint/2010/main" val="289131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4767263"/>
            <a:ext cx="2057400" cy="274637"/>
          </a:xfrm>
          <a:prstGeom prst="rect">
            <a:avLst/>
          </a:prstGeom>
        </p:spPr>
        <p:txBody>
          <a:bodyPr/>
          <a:lstStyle/>
          <a:p>
            <a:fld id="{E7D07AB3-0F59-4017-A803-427A993BEABD}" type="datetimeFigureOut">
              <a:rPr lang="en-US" smtClean="0"/>
              <a:pPr/>
              <a:t>11/13/2015</a:t>
            </a:fld>
            <a:endParaRPr lang="en-US"/>
          </a:p>
        </p:txBody>
      </p:sp>
      <p:sp>
        <p:nvSpPr>
          <p:cNvPr id="4" name="Footer Placeholder 3"/>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4637"/>
          </a:xfrm>
          <a:prstGeom prst="rect">
            <a:avLst/>
          </a:prstGeom>
        </p:spPr>
        <p:txBody>
          <a:bodyPr/>
          <a:lstStyle/>
          <a:p>
            <a:fld id="{6D9E2631-3C9B-4647-8C96-DD7D1CB1D10A}" type="slidenum">
              <a:rPr lang="en-US" smtClean="0"/>
              <a:pPr/>
              <a:t>‹#›</a:t>
            </a:fld>
            <a:endParaRPr lang="en-US"/>
          </a:p>
        </p:txBody>
      </p:sp>
    </p:spTree>
    <p:extLst>
      <p:ext uri="{BB962C8B-B14F-4D97-AF65-F5344CB8AC3E}">
        <p14:creationId xmlns:p14="http://schemas.microsoft.com/office/powerpoint/2010/main" val="2907889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394158" y="4757058"/>
            <a:ext cx="8368843" cy="0"/>
          </a:xfrm>
          <a:prstGeom prst="line">
            <a:avLst/>
          </a:prstGeom>
          <a:ln w="6350">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31379" y="4880004"/>
            <a:ext cx="631622" cy="137160"/>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4158" y="4815996"/>
            <a:ext cx="540446" cy="274320"/>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47301" y="4808739"/>
            <a:ext cx="1299413" cy="274320"/>
          </a:xfrm>
          <a:prstGeom prst="rect">
            <a:avLst/>
          </a:prstGeom>
        </p:spPr>
      </p:pic>
    </p:spTree>
    <p:extLst>
      <p:ext uri="{BB962C8B-B14F-4D97-AF65-F5344CB8AC3E}">
        <p14:creationId xmlns:p14="http://schemas.microsoft.com/office/powerpoint/2010/main" val="4201168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394158" y="4757058"/>
            <a:ext cx="8368843" cy="0"/>
          </a:xfrm>
          <a:prstGeom prst="line">
            <a:avLst/>
          </a:prstGeom>
          <a:ln w="6350">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descr="Atkins_7546.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11495" y="4859887"/>
            <a:ext cx="751506" cy="162938"/>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4158" y="4815996"/>
            <a:ext cx="540446" cy="274320"/>
          </a:xfrm>
          <a:prstGeom prst="rect">
            <a:avLst/>
          </a:prstGeom>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7301" y="4808739"/>
            <a:ext cx="1299413" cy="274320"/>
          </a:xfrm>
          <a:prstGeom prst="rect">
            <a:avLst/>
          </a:prstGeom>
        </p:spPr>
      </p:pic>
    </p:spTree>
    <p:extLst>
      <p:ext uri="{BB962C8B-B14F-4D97-AF65-F5344CB8AC3E}">
        <p14:creationId xmlns:p14="http://schemas.microsoft.com/office/powerpoint/2010/main" val="180727446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www.ideas-forum.org.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duotone>
              <a:schemeClr val="bg2">
                <a:shade val="45000"/>
                <a:satMod val="135000"/>
              </a:schemeClr>
              <a:prstClr val="white"/>
            </a:duotone>
          </a:blip>
          <a:srcRect t="31609" b="2119"/>
          <a:stretch/>
        </p:blipFill>
        <p:spPr>
          <a:xfrm>
            <a:off x="0" y="7258"/>
            <a:ext cx="9144000" cy="4542972"/>
          </a:xfrm>
          <a:prstGeom prst="rect">
            <a:avLst/>
          </a:prstGeom>
        </p:spPr>
      </p:pic>
      <p:sp>
        <p:nvSpPr>
          <p:cNvPr id="4" name="Rectangle 3"/>
          <p:cNvSpPr/>
          <p:nvPr/>
        </p:nvSpPr>
        <p:spPr>
          <a:xfrm>
            <a:off x="317958" y="4084972"/>
            <a:ext cx="7003680" cy="338554"/>
          </a:xfrm>
          <a:prstGeom prst="rect">
            <a:avLst/>
          </a:prstGeom>
        </p:spPr>
        <p:txBody>
          <a:bodyPr wrap="square">
            <a:spAutoFit/>
          </a:bodyPr>
          <a:lstStyle/>
          <a:p>
            <a:r>
              <a:rPr lang="en-US" sz="1600" kern="3000" spc="30" dirty="0" smtClean="0">
                <a:latin typeface="Arial" pitchFamily="34" charset="0"/>
                <a:ea typeface="Adobe Gothic Std B" pitchFamily="34" charset="-128"/>
                <a:cs typeface="Arial" pitchFamily="34" charset="0"/>
              </a:rPr>
              <a:t>November 13, 2015</a:t>
            </a:r>
            <a:endParaRPr lang="en-US" sz="1600" kern="3000" spc="30" dirty="0">
              <a:latin typeface="Arial" pitchFamily="34" charset="0"/>
              <a:ea typeface="Adobe Gothic Std B" pitchFamily="34" charset="-128"/>
              <a:cs typeface="Arial" pitchFamily="34" charset="0"/>
            </a:endParaRPr>
          </a:p>
        </p:txBody>
      </p:sp>
      <p:pic>
        <p:nvPicPr>
          <p:cNvPr id="8" name="Picture 7"/>
          <p:cNvPicPr>
            <a:picLocks noChangeAspect="1"/>
          </p:cNvPicPr>
          <p:nvPr/>
        </p:nvPicPr>
        <p:blipFill>
          <a:blip r:embed="rId4" cstate="print">
            <a:duotone>
              <a:schemeClr val="bg2">
                <a:shade val="45000"/>
                <a:satMod val="135000"/>
              </a:schemeClr>
              <a:prstClr val="white"/>
            </a:duotone>
          </a:blip>
          <a:stretch>
            <a:fillRect/>
          </a:stretch>
        </p:blipFill>
        <p:spPr>
          <a:xfrm>
            <a:off x="252645" y="155752"/>
            <a:ext cx="8686800" cy="3539066"/>
          </a:xfrm>
          <a:prstGeom prst="rect">
            <a:avLst/>
          </a:prstGeom>
        </p:spPr>
      </p:pic>
      <p:sp>
        <p:nvSpPr>
          <p:cNvPr id="5" name="TextBox 4"/>
          <p:cNvSpPr txBox="1"/>
          <p:nvPr/>
        </p:nvSpPr>
        <p:spPr>
          <a:xfrm>
            <a:off x="317958" y="2568661"/>
            <a:ext cx="8446214" cy="1384995"/>
          </a:xfrm>
          <a:prstGeom prst="rect">
            <a:avLst/>
          </a:prstGeom>
          <a:noFill/>
        </p:spPr>
        <p:txBody>
          <a:bodyPr wrap="square" rtlCol="0">
            <a:spAutoFit/>
          </a:bodyPr>
          <a:lstStyle/>
          <a:p>
            <a:r>
              <a:rPr lang="en-US" sz="3600" b="1" kern="3000" spc="-300" dirty="0" smtClean="0">
                <a:latin typeface="Arial" pitchFamily="34" charset="0"/>
                <a:cs typeface="Arial" pitchFamily="34" charset="0"/>
              </a:rPr>
              <a:t>Innovation District</a:t>
            </a:r>
          </a:p>
          <a:p>
            <a:r>
              <a:rPr lang="en-US" sz="4800" b="1" kern="3000" spc="-300" dirty="0" smtClean="0">
                <a:solidFill>
                  <a:srgbClr val="0081A4"/>
                </a:solidFill>
                <a:latin typeface="Arial" pitchFamily="34" charset="0"/>
                <a:cs typeface="Arial" pitchFamily="34" charset="0"/>
              </a:rPr>
              <a:t>Gateway Concept Study</a:t>
            </a:r>
            <a:endParaRPr lang="en-US" sz="4800" b="1" kern="3000" spc="-300" dirty="0">
              <a:solidFill>
                <a:srgbClr val="0081A4"/>
              </a:solidFill>
              <a:latin typeface="Arial" pitchFamily="34" charset="0"/>
              <a:cs typeface="Arial" pitchFamily="34" charset="0"/>
            </a:endParaRPr>
          </a:p>
        </p:txBody>
      </p:sp>
      <p:pic>
        <p:nvPicPr>
          <p:cNvPr id="16" name="Picture 15"/>
          <p:cNvPicPr>
            <a:picLocks noChangeAspect="1"/>
          </p:cNvPicPr>
          <p:nvPr/>
        </p:nvPicPr>
        <p:blipFill>
          <a:blip r:embed="rId5" cstate="print"/>
          <a:stretch>
            <a:fillRect/>
          </a:stretch>
        </p:blipFill>
        <p:spPr>
          <a:xfrm>
            <a:off x="2197730" y="1318461"/>
            <a:ext cx="723820" cy="731520"/>
          </a:xfrm>
          <a:prstGeom prst="rect">
            <a:avLst/>
          </a:prstGeom>
        </p:spPr>
      </p:pic>
    </p:spTree>
    <p:extLst>
      <p:ext uri="{BB962C8B-B14F-4D97-AF65-F5344CB8AC3E}">
        <p14:creationId xmlns:p14="http://schemas.microsoft.com/office/powerpoint/2010/main" val="42636908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177" descr="i-275 and Fowler rendering concept 1.jpg"/>
          <p:cNvPicPr>
            <a:picLocks noChangeAspect="1"/>
          </p:cNvPicPr>
          <p:nvPr/>
        </p:nvPicPr>
        <p:blipFill>
          <a:blip r:embed="rId2" cstate="print"/>
          <a:srcRect l="23615" t="18155" r="33859" b="21246"/>
          <a:stretch>
            <a:fillRect/>
          </a:stretch>
        </p:blipFill>
        <p:spPr>
          <a:xfrm rot="5400000">
            <a:off x="2556879" y="-1721991"/>
            <a:ext cx="4015406" cy="8842920"/>
          </a:xfrm>
          <a:prstGeom prst="rect">
            <a:avLst/>
          </a:prstGeom>
        </p:spPr>
      </p:pic>
      <p:sp>
        <p:nvSpPr>
          <p:cNvPr id="11" name="TextBox 10"/>
          <p:cNvSpPr txBox="1"/>
          <p:nvPr/>
        </p:nvSpPr>
        <p:spPr>
          <a:xfrm>
            <a:off x="296358" y="188055"/>
            <a:ext cx="8826042" cy="461665"/>
          </a:xfrm>
          <a:prstGeom prst="rect">
            <a:avLst/>
          </a:prstGeom>
          <a:noFill/>
        </p:spPr>
        <p:txBody>
          <a:bodyPr wrap="square" rtlCol="0">
            <a:spAutoFit/>
          </a:bodyPr>
          <a:lstStyle/>
          <a:p>
            <a:r>
              <a:rPr lang="en-US" sz="2400" b="1" kern="3000" spc="-150" dirty="0" smtClean="0">
                <a:solidFill>
                  <a:schemeClr val="tx1">
                    <a:lumMod val="85000"/>
                    <a:lumOff val="15000"/>
                  </a:schemeClr>
                </a:solidFill>
                <a:latin typeface="Arial" pitchFamily="34" charset="0"/>
                <a:cs typeface="Arial" pitchFamily="34" charset="0"/>
              </a:rPr>
              <a:t>Concept 1 │ </a:t>
            </a:r>
            <a:r>
              <a:rPr lang="en-US" sz="2400" b="1" kern="3000" spc="-150" dirty="0" smtClean="0">
                <a:solidFill>
                  <a:srgbClr val="0081A4"/>
                </a:solidFill>
                <a:latin typeface="Arial" pitchFamily="34" charset="0"/>
                <a:cs typeface="Arial" pitchFamily="34" charset="0"/>
              </a:rPr>
              <a:t>Fowler Ave.                                                           Art Sculpture</a:t>
            </a:r>
            <a:endParaRPr lang="en-US" sz="2400" b="1" kern="3000" spc="-150" dirty="0">
              <a:solidFill>
                <a:srgbClr val="0081A4"/>
              </a:solidFill>
              <a:latin typeface="Arial" pitchFamily="34" charset="0"/>
              <a:cs typeface="Arial" pitchFamily="34" charset="0"/>
            </a:endParaRPr>
          </a:p>
        </p:txBody>
      </p:sp>
      <p:sp>
        <p:nvSpPr>
          <p:cNvPr id="47" name="Oval 46"/>
          <p:cNvSpPr>
            <a:spLocks noChangeAspect="1"/>
          </p:cNvSpPr>
          <p:nvPr/>
        </p:nvSpPr>
        <p:spPr>
          <a:xfrm>
            <a:off x="6707433" y="3741980"/>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4495731" y="3741980"/>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89880" y="3741980"/>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7813284" y="3741980"/>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rotWithShape="1">
          <a:blip r:embed="rId3" cstate="print">
            <a:extLst>
              <a:ext uri="{28A0092B-C50C-407E-A947-70E740481C1C}">
                <a14:useLocalDpi xmlns:a14="http://schemas.microsoft.com/office/drawing/2010/main" val="0"/>
              </a:ext>
            </a:extLst>
          </a:blip>
          <a:srcRect t="16562" b="8723"/>
          <a:stretch/>
        </p:blipFill>
        <p:spPr>
          <a:xfrm>
            <a:off x="3441923" y="3795652"/>
            <a:ext cx="918507" cy="914400"/>
          </a:xfrm>
          <a:prstGeom prst="ellipse">
            <a:avLst/>
          </a:prstGeom>
        </p:spPr>
      </p:pic>
      <p:sp>
        <p:nvSpPr>
          <p:cNvPr id="59" name="Oval 58"/>
          <p:cNvSpPr>
            <a:spLocks noChangeAspect="1"/>
          </p:cNvSpPr>
          <p:nvPr/>
        </p:nvSpPr>
        <p:spPr>
          <a:xfrm>
            <a:off x="5601582" y="3741980"/>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5051531" y="1831370"/>
            <a:ext cx="2753270" cy="215444"/>
            <a:chOff x="5472969" y="649720"/>
            <a:chExt cx="3671031" cy="287259"/>
          </a:xfrm>
        </p:grpSpPr>
        <p:sp>
          <p:nvSpPr>
            <p:cNvPr id="157" name="Oval 156"/>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58" name="Rectangle 157"/>
            <p:cNvSpPr/>
            <p:nvPr/>
          </p:nvSpPr>
          <p:spPr>
            <a:xfrm>
              <a:off x="5472969" y="649720"/>
              <a:ext cx="252227" cy="287259"/>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F</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59" name="Rectangle 158"/>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Accent Retaining Wall</a:t>
              </a:r>
              <a:endParaRPr lang="en-US" sz="800" kern="3000" spc="30" dirty="0">
                <a:latin typeface="Arial" pitchFamily="34" charset="0"/>
                <a:ea typeface="Adobe Gothic Std B" pitchFamily="34" charset="-128"/>
                <a:cs typeface="Arial" pitchFamily="34" charset="0"/>
              </a:endParaRPr>
            </a:p>
          </p:txBody>
        </p:sp>
      </p:grpSp>
      <p:grpSp>
        <p:nvGrpSpPr>
          <p:cNvPr id="113" name="Group 112"/>
          <p:cNvGrpSpPr/>
          <p:nvPr/>
        </p:nvGrpSpPr>
        <p:grpSpPr>
          <a:xfrm>
            <a:off x="7198392" y="762063"/>
            <a:ext cx="2753270" cy="215444"/>
            <a:chOff x="5472969" y="649720"/>
            <a:chExt cx="3671031" cy="287258"/>
          </a:xfrm>
        </p:grpSpPr>
        <p:sp>
          <p:nvSpPr>
            <p:cNvPr id="154" name="Oval 153"/>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55" name="Rectangle 154"/>
            <p:cNvSpPr/>
            <p:nvPr/>
          </p:nvSpPr>
          <p:spPr>
            <a:xfrm>
              <a:off x="5472969" y="649720"/>
              <a:ext cx="252227" cy="287258"/>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G</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56" name="Rectangle 155"/>
            <p:cNvSpPr/>
            <p:nvPr/>
          </p:nvSpPr>
          <p:spPr>
            <a:xfrm>
              <a:off x="5707257" y="649720"/>
              <a:ext cx="3436743" cy="287258"/>
            </a:xfrm>
            <a:prstGeom prst="rect">
              <a:avLst/>
            </a:prstGeom>
          </p:spPr>
          <p:txBody>
            <a:bodyPr wrap="square">
              <a:spAutoFit/>
            </a:bodyPr>
            <a:lstStyle/>
            <a:p>
              <a:r>
                <a:rPr lang="en-US" sz="800" kern="3000" spc="30" dirty="0" smtClean="0">
                  <a:latin typeface="Arial" pitchFamily="34" charset="0"/>
                  <a:cs typeface="Arial" pitchFamily="34" charset="0"/>
                </a:rPr>
                <a:t>Solar Panels</a:t>
              </a:r>
              <a:endParaRPr lang="en-US" sz="800" kern="3000" spc="30" dirty="0">
                <a:latin typeface="Arial" pitchFamily="34" charset="0"/>
                <a:ea typeface="Adobe Gothic Std B" pitchFamily="34" charset="-128"/>
                <a:cs typeface="Arial" pitchFamily="34" charset="0"/>
              </a:endParaRPr>
            </a:p>
          </p:txBody>
        </p:sp>
      </p:grpSp>
      <p:grpSp>
        <p:nvGrpSpPr>
          <p:cNvPr id="114" name="Group 113"/>
          <p:cNvGrpSpPr/>
          <p:nvPr/>
        </p:nvGrpSpPr>
        <p:grpSpPr>
          <a:xfrm>
            <a:off x="7198392" y="1183768"/>
            <a:ext cx="2753270" cy="215444"/>
            <a:chOff x="5472969" y="649720"/>
            <a:chExt cx="3671031" cy="287259"/>
          </a:xfrm>
        </p:grpSpPr>
        <p:sp>
          <p:nvSpPr>
            <p:cNvPr id="151" name="Oval 150"/>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52" name="Rectangle 151"/>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I</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53" name="Rectangle 152"/>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Sod</a:t>
              </a:r>
              <a:endParaRPr lang="en-US" sz="800" kern="3000" spc="30" dirty="0">
                <a:latin typeface="Arial" pitchFamily="34" charset="0"/>
                <a:ea typeface="Adobe Gothic Std B" pitchFamily="34" charset="-128"/>
                <a:cs typeface="Arial" pitchFamily="34" charset="0"/>
              </a:endParaRPr>
            </a:p>
          </p:txBody>
        </p:sp>
      </p:grpSp>
      <p:grpSp>
        <p:nvGrpSpPr>
          <p:cNvPr id="115" name="Group 114"/>
          <p:cNvGrpSpPr/>
          <p:nvPr/>
        </p:nvGrpSpPr>
        <p:grpSpPr>
          <a:xfrm>
            <a:off x="7198392" y="972916"/>
            <a:ext cx="2753270" cy="215444"/>
            <a:chOff x="5472969" y="649720"/>
            <a:chExt cx="3671031" cy="287259"/>
          </a:xfrm>
        </p:grpSpPr>
        <p:sp>
          <p:nvSpPr>
            <p:cNvPr id="148" name="Oval 147"/>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49" name="Rectangle 148"/>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H</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50" name="Rectangle 149"/>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Linear Palm Tree Stand</a:t>
              </a:r>
              <a:endParaRPr lang="en-US" sz="800" kern="3000" spc="30" dirty="0">
                <a:latin typeface="Arial" pitchFamily="34" charset="0"/>
                <a:ea typeface="Adobe Gothic Std B" pitchFamily="34" charset="-128"/>
                <a:cs typeface="Arial" pitchFamily="34" charset="0"/>
              </a:endParaRPr>
            </a:p>
          </p:txBody>
        </p:sp>
      </p:grpSp>
      <p:grpSp>
        <p:nvGrpSpPr>
          <p:cNvPr id="119" name="Group 118"/>
          <p:cNvGrpSpPr/>
          <p:nvPr/>
        </p:nvGrpSpPr>
        <p:grpSpPr>
          <a:xfrm>
            <a:off x="5051531" y="1574128"/>
            <a:ext cx="3044994" cy="276999"/>
            <a:chOff x="7080429" y="1560024"/>
            <a:chExt cx="3044994" cy="276999"/>
          </a:xfrm>
        </p:grpSpPr>
        <p:sp>
          <p:nvSpPr>
            <p:cNvPr id="136" name="Oval 135"/>
            <p:cNvSpPr/>
            <p:nvPr/>
          </p:nvSpPr>
          <p:spPr>
            <a:xfrm>
              <a:off x="7080429" y="1623593"/>
              <a:ext cx="187723" cy="187723"/>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37" name="Rectangle 136"/>
            <p:cNvSpPr/>
            <p:nvPr/>
          </p:nvSpPr>
          <p:spPr>
            <a:xfrm>
              <a:off x="7080429" y="1603566"/>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E</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38" name="Rectangle 137"/>
            <p:cNvSpPr/>
            <p:nvPr/>
          </p:nvSpPr>
          <p:spPr>
            <a:xfrm>
              <a:off x="7256145" y="1560024"/>
              <a:ext cx="2869278" cy="276999"/>
            </a:xfrm>
            <a:prstGeom prst="rect">
              <a:avLst/>
            </a:prstGeom>
          </p:spPr>
          <p:txBody>
            <a:bodyPr wrap="square">
              <a:spAutoFit/>
            </a:bodyPr>
            <a:lstStyle/>
            <a:p>
              <a:pPr>
                <a:lnSpc>
                  <a:spcPct val="150000"/>
                </a:lnSpc>
              </a:pPr>
              <a:r>
                <a:rPr lang="en-US" sz="800" kern="3000" spc="30" dirty="0" err="1" smtClean="0">
                  <a:latin typeface="Arial" pitchFamily="34" charset="0"/>
                  <a:cs typeface="Arial" pitchFamily="34" charset="0"/>
                </a:rPr>
                <a:t>Stormwater</a:t>
              </a:r>
              <a:r>
                <a:rPr lang="en-US" sz="800" kern="3000" spc="30" dirty="0" smtClean="0">
                  <a:latin typeface="Arial" pitchFamily="34" charset="0"/>
                  <a:cs typeface="Arial" pitchFamily="34" charset="0"/>
                </a:rPr>
                <a:t> w/ Underground Cistern</a:t>
              </a:r>
              <a:endParaRPr lang="en-US" sz="800" kern="3000" spc="30" dirty="0">
                <a:latin typeface="Arial" pitchFamily="34" charset="0"/>
                <a:ea typeface="Adobe Gothic Std B" pitchFamily="34" charset="-128"/>
                <a:cs typeface="Arial" pitchFamily="34" charset="0"/>
              </a:endParaRPr>
            </a:p>
          </p:txBody>
        </p:sp>
      </p:grpSp>
      <p:grpSp>
        <p:nvGrpSpPr>
          <p:cNvPr id="120" name="Group 119"/>
          <p:cNvGrpSpPr/>
          <p:nvPr/>
        </p:nvGrpSpPr>
        <p:grpSpPr>
          <a:xfrm>
            <a:off x="5051531" y="767002"/>
            <a:ext cx="2753273" cy="215444"/>
            <a:chOff x="5472969" y="649720"/>
            <a:chExt cx="3671031" cy="287259"/>
          </a:xfrm>
        </p:grpSpPr>
        <p:sp>
          <p:nvSpPr>
            <p:cNvPr id="133" name="Oval 132"/>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34" name="Rectangle 133"/>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A</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35" name="Rectangle 134"/>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A</a:t>
              </a:r>
              <a:r>
                <a:rPr lang="en-US" sz="800" kern="3000" spc="30" dirty="0" smtClean="0">
                  <a:latin typeface="Arial" pitchFamily="34" charset="0"/>
                  <a:ea typeface="Adobe Gothic Std B" pitchFamily="34" charset="-128"/>
                  <a:cs typeface="Arial" pitchFamily="34" charset="0"/>
                </a:rPr>
                <a:t>rt Sculpture</a:t>
              </a:r>
              <a:endParaRPr lang="en-US" sz="800" kern="3000" spc="30" dirty="0">
                <a:latin typeface="Arial" pitchFamily="34" charset="0"/>
                <a:ea typeface="Adobe Gothic Std B" pitchFamily="34" charset="-128"/>
                <a:cs typeface="Arial" pitchFamily="34" charset="0"/>
              </a:endParaRPr>
            </a:p>
          </p:txBody>
        </p:sp>
      </p:grpSp>
      <p:grpSp>
        <p:nvGrpSpPr>
          <p:cNvPr id="121" name="Group 120"/>
          <p:cNvGrpSpPr/>
          <p:nvPr/>
        </p:nvGrpSpPr>
        <p:grpSpPr>
          <a:xfrm>
            <a:off x="5051531" y="977855"/>
            <a:ext cx="2753273" cy="215444"/>
            <a:chOff x="5472969" y="649720"/>
            <a:chExt cx="3671031" cy="287258"/>
          </a:xfrm>
        </p:grpSpPr>
        <p:sp>
          <p:nvSpPr>
            <p:cNvPr id="130" name="Oval 129"/>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31" name="Rectangle 130"/>
            <p:cNvSpPr/>
            <p:nvPr/>
          </p:nvSpPr>
          <p:spPr>
            <a:xfrm>
              <a:off x="5472969" y="649720"/>
              <a:ext cx="252227" cy="287258"/>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B</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32" name="Rectangle 131"/>
            <p:cNvSpPr/>
            <p:nvPr/>
          </p:nvSpPr>
          <p:spPr>
            <a:xfrm>
              <a:off x="5707257" y="649720"/>
              <a:ext cx="3436743" cy="287258"/>
            </a:xfrm>
            <a:prstGeom prst="rect">
              <a:avLst/>
            </a:prstGeom>
          </p:spPr>
          <p:txBody>
            <a:bodyPr wrap="square">
              <a:spAutoFit/>
            </a:bodyPr>
            <a:lstStyle/>
            <a:p>
              <a:r>
                <a:rPr lang="en-US" sz="800" kern="3000" spc="30" dirty="0" smtClean="0">
                  <a:latin typeface="Arial" pitchFamily="34" charset="0"/>
                  <a:cs typeface="Arial" pitchFamily="34" charset="0"/>
                </a:rPr>
                <a:t>Recycled Glass Rock Gabion Feature</a:t>
              </a:r>
              <a:endParaRPr lang="en-US" sz="800" kern="3000" spc="30" dirty="0">
                <a:latin typeface="Arial" pitchFamily="34" charset="0"/>
                <a:ea typeface="Adobe Gothic Std B" pitchFamily="34" charset="-128"/>
                <a:cs typeface="Arial" pitchFamily="34" charset="0"/>
              </a:endParaRPr>
            </a:p>
          </p:txBody>
        </p:sp>
      </p:grpSp>
      <p:grpSp>
        <p:nvGrpSpPr>
          <p:cNvPr id="122" name="Group 121"/>
          <p:cNvGrpSpPr/>
          <p:nvPr/>
        </p:nvGrpSpPr>
        <p:grpSpPr>
          <a:xfrm>
            <a:off x="5051531" y="1399560"/>
            <a:ext cx="2753273" cy="215444"/>
            <a:chOff x="5472969" y="649720"/>
            <a:chExt cx="3671031" cy="287259"/>
          </a:xfrm>
        </p:grpSpPr>
        <p:sp>
          <p:nvSpPr>
            <p:cNvPr id="127" name="Oval 126"/>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28" name="Rectangle 127"/>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D</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29" name="Rectangle 128"/>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Native Groundcover Massing</a:t>
              </a:r>
              <a:endParaRPr lang="en-US" sz="800" kern="3000" spc="30" dirty="0">
                <a:latin typeface="Arial" pitchFamily="34" charset="0"/>
                <a:ea typeface="Adobe Gothic Std B" pitchFamily="34" charset="-128"/>
                <a:cs typeface="Arial" pitchFamily="34" charset="0"/>
              </a:endParaRPr>
            </a:p>
          </p:txBody>
        </p:sp>
      </p:grpSp>
      <p:grpSp>
        <p:nvGrpSpPr>
          <p:cNvPr id="123" name="Group 122"/>
          <p:cNvGrpSpPr/>
          <p:nvPr/>
        </p:nvGrpSpPr>
        <p:grpSpPr>
          <a:xfrm>
            <a:off x="5051531" y="1188708"/>
            <a:ext cx="2753273" cy="215444"/>
            <a:chOff x="5472969" y="649720"/>
            <a:chExt cx="3671031" cy="287259"/>
          </a:xfrm>
        </p:grpSpPr>
        <p:sp>
          <p:nvSpPr>
            <p:cNvPr id="124" name="Oval 123"/>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25" name="Rectangle 124"/>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C</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26" name="Rectangle 125"/>
            <p:cNvSpPr/>
            <p:nvPr/>
          </p:nvSpPr>
          <p:spPr>
            <a:xfrm>
              <a:off x="5707257" y="649720"/>
              <a:ext cx="3436743" cy="287259"/>
            </a:xfrm>
            <a:prstGeom prst="rect">
              <a:avLst/>
            </a:prstGeom>
          </p:spPr>
          <p:txBody>
            <a:bodyPr wrap="square">
              <a:spAutoFit/>
            </a:bodyPr>
            <a:lstStyle/>
            <a:p>
              <a:r>
                <a:rPr lang="en-US" sz="800" kern="3000" spc="30" dirty="0" err="1" smtClean="0">
                  <a:latin typeface="Arial" pitchFamily="34" charset="0"/>
                  <a:cs typeface="Arial" pitchFamily="34" charset="0"/>
                </a:rPr>
                <a:t>Groundplane</a:t>
              </a:r>
              <a:r>
                <a:rPr lang="en-US" sz="800" kern="3000" spc="30" dirty="0" smtClean="0">
                  <a:latin typeface="Arial" pitchFamily="34" charset="0"/>
                  <a:cs typeface="Arial" pitchFamily="34" charset="0"/>
                </a:rPr>
                <a:t> Glass Rock Band</a:t>
              </a:r>
              <a:endParaRPr lang="en-US" sz="800" kern="3000" spc="30" dirty="0">
                <a:latin typeface="Arial" pitchFamily="34" charset="0"/>
                <a:ea typeface="Adobe Gothic Std B" pitchFamily="34" charset="-128"/>
                <a:cs typeface="Arial" pitchFamily="34" charset="0"/>
              </a:endParaRPr>
            </a:p>
          </p:txBody>
        </p:sp>
      </p:grpSp>
      <p:grpSp>
        <p:nvGrpSpPr>
          <p:cNvPr id="160" name="Group 159"/>
          <p:cNvGrpSpPr/>
          <p:nvPr/>
        </p:nvGrpSpPr>
        <p:grpSpPr>
          <a:xfrm>
            <a:off x="-125452" y="4094672"/>
            <a:ext cx="1284515" cy="623229"/>
            <a:chOff x="144882" y="4102623"/>
            <a:chExt cx="1284515" cy="623229"/>
          </a:xfrm>
        </p:grpSpPr>
        <p:sp>
          <p:nvSpPr>
            <p:cNvPr id="161" name="Rectangle 160"/>
            <p:cNvSpPr/>
            <p:nvPr/>
          </p:nvSpPr>
          <p:spPr>
            <a:xfrm>
              <a:off x="393192" y="4102623"/>
              <a:ext cx="787895" cy="62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144882" y="4190939"/>
              <a:ext cx="1284515" cy="506082"/>
              <a:chOff x="7765142" y="4248995"/>
              <a:chExt cx="1284515" cy="506082"/>
            </a:xfrm>
          </p:grpSpPr>
          <p:sp>
            <p:nvSpPr>
              <p:cNvPr id="163" name="TextBox 162"/>
              <p:cNvSpPr txBox="1"/>
              <p:nvPr/>
            </p:nvSpPr>
            <p:spPr>
              <a:xfrm>
                <a:off x="7765142" y="4570411"/>
                <a:ext cx="1284515" cy="184666"/>
              </a:xfrm>
              <a:prstGeom prst="rect">
                <a:avLst/>
              </a:prstGeom>
              <a:noFill/>
            </p:spPr>
            <p:txBody>
              <a:bodyPr wrap="square" rtlCol="0">
                <a:spAutoFit/>
              </a:bodyPr>
              <a:lstStyle/>
              <a:p>
                <a:pPr algn="ctr"/>
                <a:r>
                  <a:rPr lang="en-US" sz="600" dirty="0" smtClean="0">
                    <a:latin typeface="Arial" panose="020B0604020202020204" pitchFamily="34" charset="0"/>
                    <a:cs typeface="Arial" panose="020B0604020202020204" pitchFamily="34" charset="0"/>
                  </a:rPr>
                  <a:t>NOT TO SCALE</a:t>
                </a:r>
                <a:endParaRPr lang="en-US" sz="600" dirty="0">
                  <a:latin typeface="Arial" panose="020B0604020202020204" pitchFamily="34" charset="0"/>
                  <a:cs typeface="Arial" panose="020B0604020202020204" pitchFamily="34" charset="0"/>
                </a:endParaRPr>
              </a:p>
            </p:txBody>
          </p:sp>
          <p:grpSp>
            <p:nvGrpSpPr>
              <p:cNvPr id="164" name="Group 163"/>
              <p:cNvGrpSpPr/>
              <p:nvPr/>
            </p:nvGrpSpPr>
            <p:grpSpPr>
              <a:xfrm rot="5400000">
                <a:off x="8439475" y="3984472"/>
                <a:ext cx="320040" cy="849086"/>
                <a:chOff x="8247379" y="3770605"/>
                <a:chExt cx="320040" cy="849086"/>
              </a:xfrm>
            </p:grpSpPr>
            <p:grpSp>
              <p:nvGrpSpPr>
                <p:cNvPr id="165" name="Group 164"/>
                <p:cNvGrpSpPr/>
                <p:nvPr/>
              </p:nvGrpSpPr>
              <p:grpSpPr>
                <a:xfrm>
                  <a:off x="8247379" y="4279937"/>
                  <a:ext cx="320040" cy="320040"/>
                  <a:chOff x="5199858" y="2813721"/>
                  <a:chExt cx="320040" cy="320040"/>
                </a:xfrm>
              </p:grpSpPr>
              <p:cxnSp>
                <p:nvCxnSpPr>
                  <p:cNvPr id="167" name="Straight Connector 166"/>
                  <p:cNvCxnSpPr/>
                  <p:nvPr/>
                </p:nvCxnSpPr>
                <p:spPr>
                  <a:xfrm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5245578" y="2859441"/>
                    <a:ext cx="228600"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p:cNvCxnSpPr/>
                  <p:nvPr/>
                </p:nvCxnSpPr>
                <p:spPr>
                  <a:xfrm rot="5400000"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359878" y="2813721"/>
                    <a:ext cx="0" cy="1645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6" name="TextBox 165"/>
                <p:cNvSpPr txBox="1"/>
                <p:nvPr/>
              </p:nvSpPr>
              <p:spPr>
                <a:xfrm rot="16200000">
                  <a:off x="7982857" y="4087426"/>
                  <a:ext cx="849086" cy="215444"/>
                </a:xfrm>
                <a:prstGeom prst="rect">
                  <a:avLst/>
                </a:prstGeom>
                <a:noFill/>
              </p:spPr>
              <p:txBody>
                <a:bodyPr wrap="square" rtlCol="0">
                  <a:spAutoFit/>
                </a:bodyPr>
                <a:lstStyle/>
                <a:p>
                  <a:pPr algn="ctr"/>
                  <a:r>
                    <a:rPr lang="en-US" sz="800" dirty="0" smtClean="0">
                      <a:latin typeface="Arial" panose="020B0604020202020204" pitchFamily="34" charset="0"/>
                      <a:cs typeface="Arial" panose="020B0604020202020204" pitchFamily="34" charset="0"/>
                    </a:rPr>
                    <a:t>N</a:t>
                  </a:r>
                  <a:endParaRPr lang="en-US" sz="800" dirty="0">
                    <a:latin typeface="Arial" panose="020B0604020202020204" pitchFamily="34" charset="0"/>
                    <a:cs typeface="Arial" panose="020B0604020202020204" pitchFamily="34" charset="0"/>
                  </a:endParaRPr>
                </a:p>
              </p:txBody>
            </p:sp>
          </p:grpSp>
        </p:grpSp>
      </p:grpSp>
      <p:grpSp>
        <p:nvGrpSpPr>
          <p:cNvPr id="83" name="Group 82"/>
          <p:cNvGrpSpPr/>
          <p:nvPr/>
        </p:nvGrpSpPr>
        <p:grpSpPr>
          <a:xfrm>
            <a:off x="3295076" y="3003689"/>
            <a:ext cx="171692" cy="215444"/>
            <a:chOff x="1903471" y="3088088"/>
            <a:chExt cx="189170" cy="237375"/>
          </a:xfrm>
        </p:grpSpPr>
        <p:sp>
          <p:nvSpPr>
            <p:cNvPr id="84" name="Oval 83"/>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85" name="Rectangle 84"/>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C</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89" name="Group 88"/>
          <p:cNvGrpSpPr/>
          <p:nvPr/>
        </p:nvGrpSpPr>
        <p:grpSpPr>
          <a:xfrm>
            <a:off x="4298267" y="2957304"/>
            <a:ext cx="171692" cy="215444"/>
            <a:chOff x="1903471" y="3088088"/>
            <a:chExt cx="189170" cy="237375"/>
          </a:xfrm>
        </p:grpSpPr>
        <p:sp>
          <p:nvSpPr>
            <p:cNvPr id="90" name="Oval 89"/>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91" name="Rectangle 90"/>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A</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92" name="Group 91"/>
          <p:cNvGrpSpPr/>
          <p:nvPr/>
        </p:nvGrpSpPr>
        <p:grpSpPr>
          <a:xfrm>
            <a:off x="3391817" y="2042903"/>
            <a:ext cx="171692" cy="195539"/>
            <a:chOff x="1903471" y="3088088"/>
            <a:chExt cx="189170" cy="215444"/>
          </a:xfrm>
        </p:grpSpPr>
        <p:sp>
          <p:nvSpPr>
            <p:cNvPr id="93" name="Oval 92"/>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94" name="Rectangle 93"/>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B</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95" name="Group 94"/>
          <p:cNvGrpSpPr/>
          <p:nvPr/>
        </p:nvGrpSpPr>
        <p:grpSpPr>
          <a:xfrm>
            <a:off x="4807150" y="3124286"/>
            <a:ext cx="171692" cy="215444"/>
            <a:chOff x="1903471" y="3088088"/>
            <a:chExt cx="189170" cy="237375"/>
          </a:xfrm>
        </p:grpSpPr>
        <p:sp>
          <p:nvSpPr>
            <p:cNvPr id="96" name="Oval 95"/>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97" name="Rectangle 96"/>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D</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98" name="Group 97"/>
          <p:cNvGrpSpPr/>
          <p:nvPr/>
        </p:nvGrpSpPr>
        <p:grpSpPr>
          <a:xfrm>
            <a:off x="5587703" y="2298675"/>
            <a:ext cx="171692" cy="215444"/>
            <a:chOff x="1903471" y="3088088"/>
            <a:chExt cx="189170" cy="237375"/>
          </a:xfrm>
        </p:grpSpPr>
        <p:sp>
          <p:nvSpPr>
            <p:cNvPr id="99" name="Oval 98"/>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00" name="Rectangle 99"/>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E</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02" name="Group 101"/>
          <p:cNvGrpSpPr/>
          <p:nvPr/>
        </p:nvGrpSpPr>
        <p:grpSpPr>
          <a:xfrm>
            <a:off x="4428138" y="2140973"/>
            <a:ext cx="171692" cy="215444"/>
            <a:chOff x="1903471" y="3088088"/>
            <a:chExt cx="189170" cy="237375"/>
          </a:xfrm>
        </p:grpSpPr>
        <p:sp>
          <p:nvSpPr>
            <p:cNvPr id="103" name="Oval 102"/>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04" name="Rectangle 103"/>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F</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05" name="Group 104"/>
          <p:cNvGrpSpPr/>
          <p:nvPr/>
        </p:nvGrpSpPr>
        <p:grpSpPr>
          <a:xfrm>
            <a:off x="2599337" y="2761174"/>
            <a:ext cx="171692" cy="215444"/>
            <a:chOff x="1903471" y="3088088"/>
            <a:chExt cx="189170" cy="237375"/>
          </a:xfrm>
        </p:grpSpPr>
        <p:sp>
          <p:nvSpPr>
            <p:cNvPr id="106" name="Oval 105"/>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07" name="Rectangle 106"/>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H</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08" name="Group 107"/>
          <p:cNvGrpSpPr/>
          <p:nvPr/>
        </p:nvGrpSpPr>
        <p:grpSpPr>
          <a:xfrm>
            <a:off x="6616070" y="2905622"/>
            <a:ext cx="171692" cy="215444"/>
            <a:chOff x="1903471" y="3088088"/>
            <a:chExt cx="189170" cy="237375"/>
          </a:xfrm>
        </p:grpSpPr>
        <p:sp>
          <p:nvSpPr>
            <p:cNvPr id="109" name="Oval 108"/>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10" name="Rectangle 109"/>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G</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71" name="Group 170"/>
          <p:cNvGrpSpPr/>
          <p:nvPr/>
        </p:nvGrpSpPr>
        <p:grpSpPr>
          <a:xfrm>
            <a:off x="7514568" y="2921525"/>
            <a:ext cx="171692" cy="215444"/>
            <a:chOff x="1903471" y="3088088"/>
            <a:chExt cx="189170" cy="237375"/>
          </a:xfrm>
        </p:grpSpPr>
        <p:sp>
          <p:nvSpPr>
            <p:cNvPr id="172" name="Oval 171"/>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73" name="Rectangle 172"/>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I</a:t>
              </a:r>
              <a:endParaRPr lang="en-US" sz="800" b="1" kern="3000" spc="30" dirty="0">
                <a:solidFill>
                  <a:srgbClr val="0081A4"/>
                </a:solidFill>
                <a:latin typeface="Arial" pitchFamily="34" charset="0"/>
                <a:ea typeface="Adobe Gothic Std B" pitchFamily="34" charset="-128"/>
                <a:cs typeface="Arial" pitchFamily="34" charset="0"/>
              </a:endParaRPr>
            </a:p>
          </p:txBody>
        </p:sp>
      </p:grpSp>
      <p:pic>
        <p:nvPicPr>
          <p:cNvPr id="174" name="Picture 173" descr="4362930858716195NO1WB87Fc.jpg"/>
          <p:cNvPicPr>
            <a:picLocks noChangeAspect="1"/>
          </p:cNvPicPr>
          <p:nvPr/>
        </p:nvPicPr>
        <p:blipFill>
          <a:blip r:embed="rId4" cstate="print"/>
          <a:srcRect t="14222" r="7830" b="24444"/>
          <a:stretch>
            <a:fillRect/>
          </a:stretch>
        </p:blipFill>
        <p:spPr>
          <a:xfrm>
            <a:off x="4532981" y="3772894"/>
            <a:ext cx="932749" cy="93030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5" name="Picture 174" descr="1072041420_mXcbm-M.jpg"/>
          <p:cNvPicPr>
            <a:picLocks noChangeAspect="1"/>
          </p:cNvPicPr>
          <p:nvPr/>
        </p:nvPicPr>
        <p:blipFill>
          <a:blip r:embed="rId5" cstate="print"/>
          <a:srcRect l="261" t="1068" r="40138" b="11688"/>
          <a:stretch>
            <a:fillRect/>
          </a:stretch>
        </p:blipFill>
        <p:spPr>
          <a:xfrm>
            <a:off x="6752101" y="3784825"/>
            <a:ext cx="928857" cy="90644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6" name="Picture 175" descr="muhlygrass1.jpg"/>
          <p:cNvPicPr>
            <a:picLocks noChangeAspect="1"/>
          </p:cNvPicPr>
          <p:nvPr/>
        </p:nvPicPr>
        <p:blipFill>
          <a:blip r:embed="rId6" cstate="print"/>
          <a:srcRect b="5084"/>
          <a:stretch>
            <a:fillRect/>
          </a:stretch>
        </p:blipFill>
        <p:spPr>
          <a:xfrm>
            <a:off x="5638800" y="3796031"/>
            <a:ext cx="928977" cy="9111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7" name="Picture 176" descr="conc planter wall.jpg"/>
          <p:cNvPicPr>
            <a:picLocks noChangeAspect="1"/>
          </p:cNvPicPr>
          <p:nvPr/>
        </p:nvPicPr>
        <p:blipFill>
          <a:blip r:embed="rId7" cstate="print"/>
          <a:srcRect l="19048" t="17778" b="18679"/>
          <a:stretch>
            <a:fillRect/>
          </a:stretch>
        </p:blipFill>
        <p:spPr>
          <a:xfrm>
            <a:off x="7863841" y="3792773"/>
            <a:ext cx="914400" cy="9124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82" name="Group 181"/>
          <p:cNvGrpSpPr/>
          <p:nvPr/>
        </p:nvGrpSpPr>
        <p:grpSpPr>
          <a:xfrm>
            <a:off x="7199718" y="1391543"/>
            <a:ext cx="2753270" cy="338554"/>
            <a:chOff x="5472969" y="649720"/>
            <a:chExt cx="3671031" cy="451404"/>
          </a:xfrm>
        </p:grpSpPr>
        <p:sp>
          <p:nvSpPr>
            <p:cNvPr id="183" name="Oval 182"/>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84" name="Rectangle 183"/>
            <p:cNvSpPr/>
            <p:nvPr/>
          </p:nvSpPr>
          <p:spPr>
            <a:xfrm>
              <a:off x="5472969" y="649720"/>
              <a:ext cx="252227" cy="287258"/>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J</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85" name="Rectangle 184"/>
            <p:cNvSpPr/>
            <p:nvPr/>
          </p:nvSpPr>
          <p:spPr>
            <a:xfrm>
              <a:off x="5707257" y="649720"/>
              <a:ext cx="3436743" cy="451404"/>
            </a:xfrm>
            <a:prstGeom prst="rect">
              <a:avLst/>
            </a:prstGeom>
          </p:spPr>
          <p:txBody>
            <a:bodyPr wrap="square">
              <a:spAutoFit/>
            </a:bodyPr>
            <a:lstStyle/>
            <a:p>
              <a:r>
                <a:rPr lang="en-US" sz="800" kern="3000" spc="30" dirty="0" smtClean="0">
                  <a:latin typeface="Arial" pitchFamily="34" charset="0"/>
                  <a:cs typeface="Arial" pitchFamily="34" charset="0"/>
                </a:rPr>
                <a:t>Streetscape Improvements</a:t>
              </a:r>
            </a:p>
            <a:p>
              <a:r>
                <a:rPr lang="en-US" sz="800" kern="3000" spc="30" dirty="0" smtClean="0">
                  <a:latin typeface="Arial" pitchFamily="34" charset="0"/>
                  <a:ea typeface="Adobe Gothic Std B" pitchFamily="34" charset="-128"/>
                  <a:cs typeface="Arial" pitchFamily="34" charset="0"/>
                </a:rPr>
                <a:t>Under Bridge</a:t>
              </a:r>
              <a:endParaRPr lang="en-US" sz="800" kern="3000" spc="30" dirty="0">
                <a:latin typeface="Arial" pitchFamily="34" charset="0"/>
                <a:ea typeface="Adobe Gothic Std B" pitchFamily="34" charset="-128"/>
                <a:cs typeface="Arial" pitchFamily="34" charset="0"/>
              </a:endParaRPr>
            </a:p>
          </p:txBody>
        </p:sp>
      </p:grpSp>
      <p:grpSp>
        <p:nvGrpSpPr>
          <p:cNvPr id="186" name="Group 185"/>
          <p:cNvGrpSpPr/>
          <p:nvPr/>
        </p:nvGrpSpPr>
        <p:grpSpPr>
          <a:xfrm>
            <a:off x="4625594" y="2895021"/>
            <a:ext cx="171692" cy="215444"/>
            <a:chOff x="1903471" y="3088088"/>
            <a:chExt cx="189170" cy="237375"/>
          </a:xfrm>
        </p:grpSpPr>
        <p:sp>
          <p:nvSpPr>
            <p:cNvPr id="187" name="Oval 186"/>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88" name="Rectangle 187"/>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J</a:t>
              </a:r>
              <a:endParaRPr lang="en-US" sz="800" b="1" kern="3000" spc="30" dirty="0">
                <a:solidFill>
                  <a:srgbClr val="0081A4"/>
                </a:solidFill>
                <a:latin typeface="Arial" pitchFamily="34" charset="0"/>
                <a:ea typeface="Adobe Gothic Std B" pitchFamily="34" charset="-128"/>
                <a:cs typeface="Arial" pitchFamily="34" charset="0"/>
              </a:endParaRPr>
            </a:p>
          </p:txBody>
        </p:sp>
      </p:grpSp>
    </p:spTree>
    <p:extLst>
      <p:ext uri="{BB962C8B-B14F-4D97-AF65-F5344CB8AC3E}">
        <p14:creationId xmlns:p14="http://schemas.microsoft.com/office/powerpoint/2010/main" val="226741280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6358" y="188055"/>
            <a:ext cx="8826042" cy="461665"/>
          </a:xfrm>
          <a:prstGeom prst="rect">
            <a:avLst/>
          </a:prstGeom>
          <a:noFill/>
        </p:spPr>
        <p:txBody>
          <a:bodyPr wrap="square" rtlCol="0">
            <a:spAutoFit/>
          </a:bodyPr>
          <a:lstStyle/>
          <a:p>
            <a:r>
              <a:rPr lang="en-US" sz="2400" b="1" kern="3000" spc="-150" dirty="0" smtClean="0">
                <a:solidFill>
                  <a:schemeClr val="tx1">
                    <a:lumMod val="85000"/>
                    <a:lumOff val="15000"/>
                  </a:schemeClr>
                </a:solidFill>
                <a:latin typeface="Arial" pitchFamily="34" charset="0"/>
                <a:cs typeface="Arial" pitchFamily="34" charset="0"/>
              </a:rPr>
              <a:t>Concept 1 │ </a:t>
            </a:r>
            <a:r>
              <a:rPr lang="en-US" sz="2400" b="1" kern="3000" spc="-150" dirty="0" smtClean="0">
                <a:solidFill>
                  <a:srgbClr val="0081A4"/>
                </a:solidFill>
                <a:latin typeface="Arial" pitchFamily="34" charset="0"/>
                <a:cs typeface="Arial" pitchFamily="34" charset="0"/>
              </a:rPr>
              <a:t>Character Sketch                                                Art Sculpture</a:t>
            </a:r>
            <a:endParaRPr lang="en-US" sz="2400" b="1" kern="3000" spc="-150" dirty="0">
              <a:solidFill>
                <a:srgbClr val="0081A4"/>
              </a:solidFill>
              <a:latin typeface="Arial" pitchFamily="34" charset="0"/>
              <a:cs typeface="Arial"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6066" b="7584"/>
          <a:stretch/>
        </p:blipFill>
        <p:spPr>
          <a:xfrm>
            <a:off x="916790" y="667656"/>
            <a:ext cx="7217263" cy="4032504"/>
          </a:xfrm>
          <a:prstGeom prst="rect">
            <a:avLst/>
          </a:prstGeom>
        </p:spPr>
      </p:pic>
    </p:spTree>
    <p:extLst>
      <p:ext uri="{BB962C8B-B14F-4D97-AF65-F5344CB8AC3E}">
        <p14:creationId xmlns:p14="http://schemas.microsoft.com/office/powerpoint/2010/main" val="1541459118"/>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156" descr="i-275 and Busch rendering concept 2.jpg"/>
          <p:cNvPicPr>
            <a:picLocks noChangeAspect="1"/>
          </p:cNvPicPr>
          <p:nvPr/>
        </p:nvPicPr>
        <p:blipFill>
          <a:blip r:embed="rId3" cstate="print"/>
          <a:srcRect l="18551" t="3383" r="18522" b="3379"/>
          <a:stretch>
            <a:fillRect/>
          </a:stretch>
        </p:blipFill>
        <p:spPr>
          <a:xfrm rot="5400000">
            <a:off x="2537189" y="-1694351"/>
            <a:ext cx="3999509" cy="8771738"/>
          </a:xfrm>
          <a:prstGeom prst="rect">
            <a:avLst/>
          </a:prstGeom>
        </p:spPr>
      </p:pic>
      <p:sp>
        <p:nvSpPr>
          <p:cNvPr id="11" name="TextBox 10"/>
          <p:cNvSpPr txBox="1"/>
          <p:nvPr/>
        </p:nvSpPr>
        <p:spPr>
          <a:xfrm>
            <a:off x="296358" y="188055"/>
            <a:ext cx="8826042" cy="461665"/>
          </a:xfrm>
          <a:prstGeom prst="rect">
            <a:avLst/>
          </a:prstGeom>
          <a:noFill/>
        </p:spPr>
        <p:txBody>
          <a:bodyPr wrap="square" rtlCol="0">
            <a:spAutoFit/>
          </a:bodyPr>
          <a:lstStyle/>
          <a:p>
            <a:r>
              <a:rPr lang="en-US" sz="2400" b="1" kern="3000" spc="-150" dirty="0" smtClean="0">
                <a:solidFill>
                  <a:schemeClr val="tx1">
                    <a:lumMod val="85000"/>
                    <a:lumOff val="15000"/>
                  </a:schemeClr>
                </a:solidFill>
                <a:latin typeface="Arial" pitchFamily="34" charset="0"/>
                <a:cs typeface="Arial" pitchFamily="34" charset="0"/>
              </a:rPr>
              <a:t>Concept 2 │ </a:t>
            </a:r>
            <a:r>
              <a:rPr lang="en-US" sz="2400" b="1" kern="3000" spc="-150" dirty="0" smtClean="0">
                <a:solidFill>
                  <a:srgbClr val="0081A4"/>
                </a:solidFill>
                <a:latin typeface="Arial" pitchFamily="34" charset="0"/>
                <a:cs typeface="Arial" pitchFamily="34" charset="0"/>
              </a:rPr>
              <a:t>Busch Blvd.                                                    </a:t>
            </a:r>
            <a:r>
              <a:rPr lang="en-US" sz="2400" b="1" kern="3000" spc="-150" dirty="0" err="1" smtClean="0">
                <a:solidFill>
                  <a:srgbClr val="0081A4"/>
                </a:solidFill>
                <a:latin typeface="Arial" pitchFamily="34" charset="0"/>
                <a:cs typeface="Arial" pitchFamily="34" charset="0"/>
              </a:rPr>
              <a:t>Bridgeway</a:t>
            </a:r>
            <a:r>
              <a:rPr lang="en-US" sz="2400" b="1" kern="3000" spc="-150" dirty="0" smtClean="0">
                <a:solidFill>
                  <a:srgbClr val="0081A4"/>
                </a:solidFill>
                <a:latin typeface="Arial" pitchFamily="34" charset="0"/>
                <a:cs typeface="Arial" pitchFamily="34" charset="0"/>
              </a:rPr>
              <a:t> Arch</a:t>
            </a:r>
            <a:endParaRPr lang="en-US" sz="2400" b="1" kern="3000" spc="-150" dirty="0">
              <a:solidFill>
                <a:srgbClr val="0081A4"/>
              </a:solidFill>
              <a:latin typeface="Arial" pitchFamily="34" charset="0"/>
              <a:cs typeface="Arial" pitchFamily="34" charset="0"/>
            </a:endParaRPr>
          </a:p>
        </p:txBody>
      </p:sp>
      <p:sp>
        <p:nvSpPr>
          <p:cNvPr id="39" name="TextBox 38"/>
          <p:cNvSpPr txBox="1"/>
          <p:nvPr/>
        </p:nvSpPr>
        <p:spPr>
          <a:xfrm rot="16200000">
            <a:off x="750601" y="3756976"/>
            <a:ext cx="1417582" cy="215444"/>
          </a:xfrm>
          <a:prstGeom prst="rect">
            <a:avLst/>
          </a:prstGeom>
          <a:noFill/>
          <a:effectLst/>
        </p:spPr>
        <p:txBody>
          <a:bodyPr wrap="square" rtlCol="0">
            <a:spAutoFit/>
          </a:bodyPr>
          <a:lstStyle/>
          <a:p>
            <a:pPr algn="ctr"/>
            <a:r>
              <a:rPr lang="en-US" sz="800" b="1" dirty="0" smtClean="0">
                <a:latin typeface="Arial" panose="020B0604020202020204" pitchFamily="34" charset="0"/>
                <a:cs typeface="Arial" panose="020B0604020202020204" pitchFamily="34" charset="0"/>
              </a:rPr>
              <a:t>Busch Blvd.</a:t>
            </a:r>
            <a:endParaRPr lang="en-US" sz="800" b="1" dirty="0">
              <a:latin typeface="Arial" panose="020B0604020202020204" pitchFamily="34" charset="0"/>
              <a:cs typeface="Arial" panose="020B0604020202020204" pitchFamily="34" charset="0"/>
            </a:endParaRPr>
          </a:p>
        </p:txBody>
      </p:sp>
      <p:sp>
        <p:nvSpPr>
          <p:cNvPr id="40" name="TextBox 39"/>
          <p:cNvSpPr txBox="1"/>
          <p:nvPr/>
        </p:nvSpPr>
        <p:spPr>
          <a:xfrm>
            <a:off x="3168296" y="2443191"/>
            <a:ext cx="1099597" cy="215444"/>
          </a:xfrm>
          <a:prstGeom prst="rect">
            <a:avLst/>
          </a:prstGeom>
          <a:noFill/>
          <a:effectLst/>
        </p:spPr>
        <p:txBody>
          <a:bodyPr wrap="square" rtlCol="0">
            <a:spAutoFit/>
          </a:bodyPr>
          <a:lstStyle/>
          <a:p>
            <a:pPr algn="ctr"/>
            <a:r>
              <a:rPr lang="en-US" sz="800" b="1" dirty="0" smtClean="0">
                <a:latin typeface="Arial" panose="020B0604020202020204" pitchFamily="34" charset="0"/>
                <a:cs typeface="Arial" panose="020B0604020202020204" pitchFamily="34" charset="0"/>
              </a:rPr>
              <a:t>I-275</a:t>
            </a:r>
            <a:endParaRPr lang="en-US" sz="800" b="1" dirty="0">
              <a:latin typeface="Arial" panose="020B0604020202020204" pitchFamily="34" charset="0"/>
              <a:cs typeface="Arial" panose="020B0604020202020204" pitchFamily="34" charset="0"/>
            </a:endParaRPr>
          </a:p>
        </p:txBody>
      </p:sp>
      <p:sp>
        <p:nvSpPr>
          <p:cNvPr id="46" name="Oval 45"/>
          <p:cNvSpPr>
            <a:spLocks noChangeAspect="1"/>
          </p:cNvSpPr>
          <p:nvPr/>
        </p:nvSpPr>
        <p:spPr>
          <a:xfrm>
            <a:off x="4495731" y="3741980"/>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5601582" y="3741980"/>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6707433" y="3734029"/>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813284" y="3741980"/>
            <a:ext cx="1005840" cy="1005840"/>
            <a:chOff x="7813284" y="3741980"/>
            <a:chExt cx="1005840" cy="1005840"/>
          </a:xfrm>
        </p:grpSpPr>
        <p:sp>
          <p:nvSpPr>
            <p:cNvPr id="52" name="Oval 51"/>
            <p:cNvSpPr>
              <a:spLocks noChangeAspect="1"/>
            </p:cNvSpPr>
            <p:nvPr/>
          </p:nvSpPr>
          <p:spPr>
            <a:xfrm>
              <a:off x="7813284" y="3741980"/>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l="37622" t="8243" r="26337" b="37325"/>
            <a:stretch/>
          </p:blipFill>
          <p:spPr>
            <a:xfrm>
              <a:off x="7859004" y="3787700"/>
              <a:ext cx="914400" cy="914400"/>
            </a:xfrm>
            <a:prstGeom prst="ellipse">
              <a:avLst/>
            </a:prstGeom>
          </p:spPr>
        </p:pic>
      </p:grpSp>
      <p:grpSp>
        <p:nvGrpSpPr>
          <p:cNvPr id="18" name="Group 17"/>
          <p:cNvGrpSpPr/>
          <p:nvPr/>
        </p:nvGrpSpPr>
        <p:grpSpPr>
          <a:xfrm>
            <a:off x="6752535" y="691890"/>
            <a:ext cx="3044994" cy="2330393"/>
            <a:chOff x="6753546" y="214960"/>
            <a:chExt cx="3044994" cy="2330393"/>
          </a:xfrm>
        </p:grpSpPr>
        <p:grpSp>
          <p:nvGrpSpPr>
            <p:cNvPr id="105" name="Group 104"/>
            <p:cNvGrpSpPr/>
            <p:nvPr/>
          </p:nvGrpSpPr>
          <p:grpSpPr>
            <a:xfrm>
              <a:off x="6753546" y="214960"/>
              <a:ext cx="2753273" cy="215444"/>
              <a:chOff x="5472969" y="649720"/>
              <a:chExt cx="3671031" cy="287259"/>
            </a:xfrm>
          </p:grpSpPr>
          <p:sp>
            <p:nvSpPr>
              <p:cNvPr id="146" name="Oval 145"/>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47" name="Rectangle 146"/>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A</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48" name="Rectangle 147"/>
              <p:cNvSpPr/>
              <p:nvPr/>
            </p:nvSpPr>
            <p:spPr>
              <a:xfrm>
                <a:off x="5707257" y="649720"/>
                <a:ext cx="3436743" cy="287259"/>
              </a:xfrm>
              <a:prstGeom prst="rect">
                <a:avLst/>
              </a:prstGeom>
            </p:spPr>
            <p:txBody>
              <a:bodyPr wrap="square">
                <a:spAutoFit/>
              </a:bodyPr>
              <a:lstStyle/>
              <a:p>
                <a:r>
                  <a:rPr lang="en-US" sz="800" kern="3000" spc="30" dirty="0" err="1" smtClean="0">
                    <a:latin typeface="Arial" pitchFamily="34" charset="0"/>
                    <a:cs typeface="Arial" pitchFamily="34" charset="0"/>
                  </a:rPr>
                  <a:t>Bridgeway</a:t>
                </a:r>
                <a:r>
                  <a:rPr lang="en-US" sz="800" kern="3000" spc="30" dirty="0" smtClean="0">
                    <a:latin typeface="Arial" pitchFamily="34" charset="0"/>
                    <a:cs typeface="Arial" pitchFamily="34" charset="0"/>
                  </a:rPr>
                  <a:t> Arch</a:t>
                </a:r>
                <a:endParaRPr lang="en-US" sz="800" kern="3000" spc="30" dirty="0">
                  <a:latin typeface="Arial" pitchFamily="34" charset="0"/>
                  <a:ea typeface="Adobe Gothic Std B" pitchFamily="34" charset="-128"/>
                  <a:cs typeface="Arial" pitchFamily="34" charset="0"/>
                </a:endParaRPr>
              </a:p>
            </p:txBody>
          </p:sp>
        </p:grpSp>
        <p:grpSp>
          <p:nvGrpSpPr>
            <p:cNvPr id="106" name="Group 105"/>
            <p:cNvGrpSpPr/>
            <p:nvPr/>
          </p:nvGrpSpPr>
          <p:grpSpPr>
            <a:xfrm>
              <a:off x="6753546" y="425813"/>
              <a:ext cx="2753273" cy="215444"/>
              <a:chOff x="5472969" y="649720"/>
              <a:chExt cx="3671031" cy="287258"/>
            </a:xfrm>
          </p:grpSpPr>
          <p:sp>
            <p:nvSpPr>
              <p:cNvPr id="143" name="Oval 142"/>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44" name="Rectangle 143"/>
              <p:cNvSpPr/>
              <p:nvPr/>
            </p:nvSpPr>
            <p:spPr>
              <a:xfrm>
                <a:off x="5472969" y="649720"/>
                <a:ext cx="252227" cy="287258"/>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B</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45" name="Rectangle 144"/>
              <p:cNvSpPr/>
              <p:nvPr/>
            </p:nvSpPr>
            <p:spPr>
              <a:xfrm>
                <a:off x="5707257" y="649720"/>
                <a:ext cx="3436743" cy="287258"/>
              </a:xfrm>
              <a:prstGeom prst="rect">
                <a:avLst/>
              </a:prstGeom>
            </p:spPr>
            <p:txBody>
              <a:bodyPr wrap="square">
                <a:spAutoFit/>
              </a:bodyPr>
              <a:lstStyle/>
              <a:p>
                <a:r>
                  <a:rPr lang="en-US" sz="800" kern="3000" spc="30" dirty="0" smtClean="0">
                    <a:latin typeface="Arial" pitchFamily="34" charset="0"/>
                    <a:cs typeface="Arial" pitchFamily="34" charset="0"/>
                  </a:rPr>
                  <a:t>Recycled Glass w/Underground Cistern</a:t>
                </a:r>
                <a:endParaRPr lang="en-US" sz="800" kern="3000" spc="30" dirty="0">
                  <a:latin typeface="Arial" pitchFamily="34" charset="0"/>
                  <a:ea typeface="Adobe Gothic Std B" pitchFamily="34" charset="-128"/>
                  <a:cs typeface="Arial" pitchFamily="34" charset="0"/>
                </a:endParaRPr>
              </a:p>
            </p:txBody>
          </p:sp>
        </p:grpSp>
        <p:grpSp>
          <p:nvGrpSpPr>
            <p:cNvPr id="107" name="Group 106"/>
            <p:cNvGrpSpPr/>
            <p:nvPr/>
          </p:nvGrpSpPr>
          <p:grpSpPr>
            <a:xfrm>
              <a:off x="6753546" y="847518"/>
              <a:ext cx="2753273" cy="215444"/>
              <a:chOff x="5472969" y="649720"/>
              <a:chExt cx="3671031" cy="287259"/>
            </a:xfrm>
          </p:grpSpPr>
          <p:sp>
            <p:nvSpPr>
              <p:cNvPr id="140" name="Oval 139"/>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41" name="Rectangle 140"/>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D</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42" name="Rectangle 141"/>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Native Groundcover Massing</a:t>
                </a:r>
                <a:endParaRPr lang="en-US" sz="800" kern="3000" spc="30" dirty="0">
                  <a:latin typeface="Arial" pitchFamily="34" charset="0"/>
                  <a:ea typeface="Adobe Gothic Std B" pitchFamily="34" charset="-128"/>
                  <a:cs typeface="Arial" pitchFamily="34" charset="0"/>
                </a:endParaRPr>
              </a:p>
            </p:txBody>
          </p:sp>
        </p:grpSp>
        <p:grpSp>
          <p:nvGrpSpPr>
            <p:cNvPr id="108" name="Group 107"/>
            <p:cNvGrpSpPr/>
            <p:nvPr/>
          </p:nvGrpSpPr>
          <p:grpSpPr>
            <a:xfrm>
              <a:off x="6753546" y="636666"/>
              <a:ext cx="2753273" cy="215444"/>
              <a:chOff x="5472969" y="649720"/>
              <a:chExt cx="3671031" cy="287259"/>
            </a:xfrm>
          </p:grpSpPr>
          <p:sp>
            <p:nvSpPr>
              <p:cNvPr id="137" name="Oval 136"/>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38" name="Rectangle 137"/>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C</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39" name="Rectangle 138"/>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Accent Retaining Wall</a:t>
                </a:r>
                <a:endParaRPr lang="en-US" sz="800" kern="3000" spc="30" dirty="0">
                  <a:latin typeface="Arial" pitchFamily="34" charset="0"/>
                  <a:ea typeface="Adobe Gothic Std B" pitchFamily="34" charset="-128"/>
                  <a:cs typeface="Arial" pitchFamily="34" charset="0"/>
                </a:endParaRPr>
              </a:p>
            </p:txBody>
          </p:sp>
        </p:grpSp>
        <p:sp>
          <p:nvSpPr>
            <p:cNvPr id="135" name="Rectangle 134"/>
            <p:cNvSpPr/>
            <p:nvPr/>
          </p:nvSpPr>
          <p:spPr>
            <a:xfrm>
              <a:off x="6753546" y="2329909"/>
              <a:ext cx="189170" cy="215444"/>
            </a:xfrm>
            <a:prstGeom prst="rect">
              <a:avLst/>
            </a:prstGeom>
          </p:spPr>
          <p:txBody>
            <a:bodyPr wrap="square">
              <a:spAutoFit/>
            </a:bodyPr>
            <a:lstStyle/>
            <a:p>
              <a:pPr algn="ctr"/>
              <a:endParaRPr lang="en-US" sz="800" b="1" kern="3000" spc="30" dirty="0">
                <a:solidFill>
                  <a:srgbClr val="0081A4"/>
                </a:solidFill>
                <a:latin typeface="Arial" pitchFamily="34" charset="0"/>
                <a:ea typeface="Adobe Gothic Std B" pitchFamily="34" charset="-128"/>
                <a:cs typeface="Arial" pitchFamily="34" charset="0"/>
              </a:endParaRPr>
            </a:p>
          </p:txBody>
        </p:sp>
        <p:grpSp>
          <p:nvGrpSpPr>
            <p:cNvPr id="14" name="Group 13"/>
            <p:cNvGrpSpPr/>
            <p:nvPr/>
          </p:nvGrpSpPr>
          <p:grpSpPr>
            <a:xfrm>
              <a:off x="6753546" y="1480010"/>
              <a:ext cx="3044994" cy="215444"/>
              <a:chOff x="6455783" y="2132946"/>
              <a:chExt cx="3044994" cy="215444"/>
            </a:xfrm>
          </p:grpSpPr>
          <p:sp>
            <p:nvSpPr>
              <p:cNvPr id="149" name="Oval 148"/>
              <p:cNvSpPr/>
              <p:nvPr/>
            </p:nvSpPr>
            <p:spPr>
              <a:xfrm>
                <a:off x="6455783" y="2152973"/>
                <a:ext cx="187723" cy="187723"/>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50" name="Rectangle 149"/>
              <p:cNvSpPr/>
              <p:nvPr/>
            </p:nvSpPr>
            <p:spPr>
              <a:xfrm>
                <a:off x="6455783" y="2132946"/>
                <a:ext cx="189170" cy="215444"/>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G</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51" name="Rectangle 150"/>
              <p:cNvSpPr/>
              <p:nvPr/>
            </p:nvSpPr>
            <p:spPr>
              <a:xfrm>
                <a:off x="6631499" y="2132946"/>
                <a:ext cx="2869278" cy="215444"/>
              </a:xfrm>
              <a:prstGeom prst="rect">
                <a:avLst/>
              </a:prstGeom>
            </p:spPr>
            <p:txBody>
              <a:bodyPr wrap="square">
                <a:spAutoFit/>
              </a:bodyPr>
              <a:lstStyle/>
              <a:p>
                <a:r>
                  <a:rPr lang="en-US" sz="800" kern="3000" spc="30" dirty="0" smtClean="0">
                    <a:latin typeface="Arial" pitchFamily="34" charset="0"/>
                    <a:cs typeface="Arial" pitchFamily="34" charset="0"/>
                  </a:rPr>
                  <a:t>Recycled Glass Rock Accent Band</a:t>
                </a:r>
                <a:endParaRPr lang="en-US" sz="800" kern="3000" spc="30" dirty="0">
                  <a:latin typeface="Arial" pitchFamily="34" charset="0"/>
                  <a:ea typeface="Adobe Gothic Std B" pitchFamily="34" charset="-128"/>
                  <a:cs typeface="Arial" pitchFamily="34" charset="0"/>
                </a:endParaRPr>
              </a:p>
            </p:txBody>
          </p:sp>
        </p:grpSp>
        <p:grpSp>
          <p:nvGrpSpPr>
            <p:cNvPr id="110" name="Group 109"/>
            <p:cNvGrpSpPr/>
            <p:nvPr/>
          </p:nvGrpSpPr>
          <p:grpSpPr>
            <a:xfrm>
              <a:off x="6753546" y="1058305"/>
              <a:ext cx="2753273" cy="215444"/>
              <a:chOff x="5472969" y="649720"/>
              <a:chExt cx="3671031" cy="287259"/>
            </a:xfrm>
          </p:grpSpPr>
          <p:sp>
            <p:nvSpPr>
              <p:cNvPr id="131" name="Oval 130"/>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32" name="Rectangle 131"/>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E</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33" name="Rectangle 132"/>
              <p:cNvSpPr/>
              <p:nvPr/>
            </p:nvSpPr>
            <p:spPr>
              <a:xfrm>
                <a:off x="5707257" y="649720"/>
                <a:ext cx="3436743" cy="287259"/>
              </a:xfrm>
              <a:prstGeom prst="rect">
                <a:avLst/>
              </a:prstGeom>
            </p:spPr>
            <p:txBody>
              <a:bodyPr wrap="square">
                <a:spAutoFit/>
              </a:bodyPr>
              <a:lstStyle/>
              <a:p>
                <a:r>
                  <a:rPr lang="en-US" sz="800" kern="3000" spc="30" dirty="0" err="1" smtClean="0">
                    <a:latin typeface="Arial" pitchFamily="34" charset="0"/>
                    <a:cs typeface="Arial" pitchFamily="34" charset="0"/>
                  </a:rPr>
                  <a:t>Stormwater</a:t>
                </a:r>
                <a:r>
                  <a:rPr lang="en-US" sz="800" kern="3000" spc="30" dirty="0" smtClean="0">
                    <a:latin typeface="Arial" pitchFamily="34" charset="0"/>
                    <a:cs typeface="Arial" pitchFamily="34" charset="0"/>
                  </a:rPr>
                  <a:t> Facility</a:t>
                </a:r>
                <a:endParaRPr lang="en-US" sz="800" kern="3000" spc="30" dirty="0">
                  <a:latin typeface="Arial" pitchFamily="34" charset="0"/>
                  <a:ea typeface="Adobe Gothic Std B" pitchFamily="34" charset="-128"/>
                  <a:cs typeface="Arial" pitchFamily="34" charset="0"/>
                </a:endParaRPr>
              </a:p>
            </p:txBody>
          </p:sp>
        </p:grpSp>
        <p:grpSp>
          <p:nvGrpSpPr>
            <p:cNvPr id="111" name="Group 110"/>
            <p:cNvGrpSpPr/>
            <p:nvPr/>
          </p:nvGrpSpPr>
          <p:grpSpPr>
            <a:xfrm>
              <a:off x="6753546" y="1269158"/>
              <a:ext cx="2753273" cy="215444"/>
              <a:chOff x="5472969" y="649720"/>
              <a:chExt cx="3671031" cy="287259"/>
            </a:xfrm>
          </p:grpSpPr>
          <p:sp>
            <p:nvSpPr>
              <p:cNvPr id="128" name="Oval 127"/>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29" name="Rectangle 128"/>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F</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30" name="Rectangle 129"/>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Solar Panels</a:t>
                </a:r>
                <a:endParaRPr lang="en-US" sz="800" kern="3000" spc="30" dirty="0">
                  <a:latin typeface="Arial" pitchFamily="34" charset="0"/>
                  <a:ea typeface="Adobe Gothic Std B" pitchFamily="34" charset="-128"/>
                  <a:cs typeface="Arial" pitchFamily="34" charset="0"/>
                </a:endParaRPr>
              </a:p>
            </p:txBody>
          </p:sp>
        </p:grpSp>
        <p:grpSp>
          <p:nvGrpSpPr>
            <p:cNvPr id="112" name="Group 111"/>
            <p:cNvGrpSpPr/>
            <p:nvPr/>
          </p:nvGrpSpPr>
          <p:grpSpPr>
            <a:xfrm>
              <a:off x="6753546" y="1690863"/>
              <a:ext cx="2753273" cy="215444"/>
              <a:chOff x="5472969" y="649720"/>
              <a:chExt cx="3671031" cy="287259"/>
            </a:xfrm>
          </p:grpSpPr>
          <p:sp>
            <p:nvSpPr>
              <p:cNvPr id="125" name="Oval 124"/>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26" name="Rectangle 125"/>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H</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27" name="Rectangle 126"/>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Streetscape Palm</a:t>
                </a:r>
                <a:endParaRPr lang="en-US" sz="800" kern="3000" spc="30" dirty="0">
                  <a:latin typeface="Arial" pitchFamily="34" charset="0"/>
                  <a:ea typeface="Adobe Gothic Std B" pitchFamily="34" charset="-128"/>
                  <a:cs typeface="Arial" pitchFamily="34" charset="0"/>
                </a:endParaRPr>
              </a:p>
            </p:txBody>
          </p:sp>
        </p:grpSp>
        <p:grpSp>
          <p:nvGrpSpPr>
            <p:cNvPr id="113" name="Group 112"/>
            <p:cNvGrpSpPr/>
            <p:nvPr/>
          </p:nvGrpSpPr>
          <p:grpSpPr>
            <a:xfrm>
              <a:off x="6753546" y="1901716"/>
              <a:ext cx="2753273" cy="215444"/>
              <a:chOff x="5472969" y="649720"/>
              <a:chExt cx="3671031" cy="287259"/>
            </a:xfrm>
          </p:grpSpPr>
          <p:sp>
            <p:nvSpPr>
              <p:cNvPr id="122" name="Oval 121"/>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23" name="Rectangle 122"/>
              <p:cNvSpPr/>
              <p:nvPr/>
            </p:nvSpPr>
            <p:spPr>
              <a:xfrm>
                <a:off x="5472969" y="649720"/>
                <a:ext cx="252227" cy="287259"/>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I</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24" name="Rectangle 123"/>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Sod</a:t>
                </a:r>
                <a:endParaRPr lang="en-US" sz="800" kern="3000" spc="30" dirty="0">
                  <a:latin typeface="Arial" pitchFamily="34" charset="0"/>
                  <a:ea typeface="Adobe Gothic Std B" pitchFamily="34" charset="-128"/>
                  <a:cs typeface="Arial" pitchFamily="34" charset="0"/>
                </a:endParaRPr>
              </a:p>
            </p:txBody>
          </p:sp>
        </p:grpSp>
        <p:grpSp>
          <p:nvGrpSpPr>
            <p:cNvPr id="114" name="Group 113"/>
            <p:cNvGrpSpPr/>
            <p:nvPr/>
          </p:nvGrpSpPr>
          <p:grpSpPr>
            <a:xfrm>
              <a:off x="6753546" y="2112566"/>
              <a:ext cx="2753273" cy="338554"/>
              <a:chOff x="5472969" y="649720"/>
              <a:chExt cx="3671031" cy="451406"/>
            </a:xfrm>
          </p:grpSpPr>
          <p:sp>
            <p:nvSpPr>
              <p:cNvPr id="119" name="Oval 118"/>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20" name="Rectangle 119"/>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J</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21" name="Rectangle 120"/>
              <p:cNvSpPr/>
              <p:nvPr/>
            </p:nvSpPr>
            <p:spPr>
              <a:xfrm>
                <a:off x="5707257" y="649720"/>
                <a:ext cx="3436743" cy="451406"/>
              </a:xfrm>
              <a:prstGeom prst="rect">
                <a:avLst/>
              </a:prstGeom>
            </p:spPr>
            <p:txBody>
              <a:bodyPr wrap="square">
                <a:spAutoFit/>
              </a:bodyPr>
              <a:lstStyle/>
              <a:p>
                <a:r>
                  <a:rPr lang="en-US" sz="800" kern="3000" spc="30" dirty="0" smtClean="0">
                    <a:latin typeface="Arial" pitchFamily="34" charset="0"/>
                    <a:cs typeface="Arial" pitchFamily="34" charset="0"/>
                  </a:rPr>
                  <a:t>Streetscape Improvements Under </a:t>
                </a:r>
              </a:p>
              <a:p>
                <a:r>
                  <a:rPr lang="en-US" sz="800" kern="3000" spc="30" dirty="0" smtClean="0">
                    <a:latin typeface="Arial" pitchFamily="34" charset="0"/>
                    <a:ea typeface="Adobe Gothic Std B" pitchFamily="34" charset="-128"/>
                    <a:cs typeface="Arial" pitchFamily="34" charset="0"/>
                  </a:rPr>
                  <a:t>Bridge</a:t>
                </a:r>
                <a:endParaRPr lang="en-US" sz="800" kern="3000" spc="30" dirty="0">
                  <a:latin typeface="Arial" pitchFamily="34" charset="0"/>
                  <a:ea typeface="Adobe Gothic Std B" pitchFamily="34" charset="-128"/>
                  <a:cs typeface="Arial" pitchFamily="34" charset="0"/>
                </a:endParaRPr>
              </a:p>
            </p:txBody>
          </p:sp>
        </p:grpSp>
      </p:grpSp>
      <p:grpSp>
        <p:nvGrpSpPr>
          <p:cNvPr id="12" name="Group 11"/>
          <p:cNvGrpSpPr/>
          <p:nvPr/>
        </p:nvGrpSpPr>
        <p:grpSpPr>
          <a:xfrm>
            <a:off x="2409856" y="3094443"/>
            <a:ext cx="189170" cy="215444"/>
            <a:chOff x="1903471" y="3088088"/>
            <a:chExt cx="189170" cy="215444"/>
          </a:xfrm>
        </p:grpSpPr>
        <p:sp>
          <p:nvSpPr>
            <p:cNvPr id="196" name="Oval 195"/>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97" name="Rectangle 196"/>
            <p:cNvSpPr/>
            <p:nvPr/>
          </p:nvSpPr>
          <p:spPr>
            <a:xfrm>
              <a:off x="1903471" y="3088088"/>
              <a:ext cx="189170" cy="215444"/>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G</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202" name="Group 201"/>
          <p:cNvGrpSpPr/>
          <p:nvPr/>
        </p:nvGrpSpPr>
        <p:grpSpPr>
          <a:xfrm>
            <a:off x="2935421" y="3874043"/>
            <a:ext cx="189170" cy="215444"/>
            <a:chOff x="1903471" y="3088088"/>
            <a:chExt cx="189170" cy="215444"/>
          </a:xfrm>
        </p:grpSpPr>
        <p:sp>
          <p:nvSpPr>
            <p:cNvPr id="203" name="Oval 202"/>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04" name="Rectangle 203"/>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H</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205" name="Group 204"/>
          <p:cNvGrpSpPr/>
          <p:nvPr/>
        </p:nvGrpSpPr>
        <p:grpSpPr>
          <a:xfrm>
            <a:off x="1412871" y="2619207"/>
            <a:ext cx="189170" cy="215444"/>
            <a:chOff x="1903471" y="3088088"/>
            <a:chExt cx="189170" cy="215444"/>
          </a:xfrm>
        </p:grpSpPr>
        <p:sp>
          <p:nvSpPr>
            <p:cNvPr id="206" name="Oval 205"/>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07" name="Rectangle 206"/>
            <p:cNvSpPr/>
            <p:nvPr/>
          </p:nvSpPr>
          <p:spPr>
            <a:xfrm>
              <a:off x="1903471" y="3088088"/>
              <a:ext cx="189170" cy="215444"/>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J</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211" name="Group 210"/>
          <p:cNvGrpSpPr/>
          <p:nvPr/>
        </p:nvGrpSpPr>
        <p:grpSpPr>
          <a:xfrm>
            <a:off x="3610869" y="1994255"/>
            <a:ext cx="189170" cy="215444"/>
            <a:chOff x="1903471" y="3088088"/>
            <a:chExt cx="189170" cy="215444"/>
          </a:xfrm>
        </p:grpSpPr>
        <p:sp>
          <p:nvSpPr>
            <p:cNvPr id="212" name="Oval 211"/>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13" name="Rectangle 212"/>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F</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214" name="Group 213"/>
          <p:cNvGrpSpPr/>
          <p:nvPr/>
        </p:nvGrpSpPr>
        <p:grpSpPr>
          <a:xfrm>
            <a:off x="1955064" y="1990743"/>
            <a:ext cx="189170" cy="215444"/>
            <a:chOff x="1903471" y="3088088"/>
            <a:chExt cx="189170" cy="215444"/>
          </a:xfrm>
        </p:grpSpPr>
        <p:sp>
          <p:nvSpPr>
            <p:cNvPr id="215" name="Oval 214"/>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16" name="Rectangle 215"/>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C</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217" name="Group 216"/>
          <p:cNvGrpSpPr/>
          <p:nvPr/>
        </p:nvGrpSpPr>
        <p:grpSpPr>
          <a:xfrm>
            <a:off x="732912" y="2025048"/>
            <a:ext cx="189170" cy="215444"/>
            <a:chOff x="1903471" y="3088088"/>
            <a:chExt cx="189170" cy="215444"/>
          </a:xfrm>
        </p:grpSpPr>
        <p:sp>
          <p:nvSpPr>
            <p:cNvPr id="218" name="Oval 217"/>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19" name="Rectangle 218"/>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D</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220" name="Group 219"/>
          <p:cNvGrpSpPr/>
          <p:nvPr/>
        </p:nvGrpSpPr>
        <p:grpSpPr>
          <a:xfrm>
            <a:off x="1120720" y="2154391"/>
            <a:ext cx="189170" cy="215444"/>
            <a:chOff x="1903471" y="3088088"/>
            <a:chExt cx="189170" cy="215444"/>
          </a:xfrm>
        </p:grpSpPr>
        <p:sp>
          <p:nvSpPr>
            <p:cNvPr id="221" name="Oval 220"/>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22" name="Rectangle 221"/>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A</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223" name="Group 222"/>
          <p:cNvGrpSpPr/>
          <p:nvPr/>
        </p:nvGrpSpPr>
        <p:grpSpPr>
          <a:xfrm>
            <a:off x="2765713" y="1543107"/>
            <a:ext cx="189170" cy="215444"/>
            <a:chOff x="1903471" y="3088088"/>
            <a:chExt cx="189170" cy="215444"/>
          </a:xfrm>
        </p:grpSpPr>
        <p:sp>
          <p:nvSpPr>
            <p:cNvPr id="224" name="Oval 223"/>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25" name="Rectangle 224"/>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B</a:t>
              </a:r>
              <a:endParaRPr lang="en-US" sz="800" b="1" kern="3000" spc="30" dirty="0">
                <a:solidFill>
                  <a:srgbClr val="0081A4"/>
                </a:solidFill>
                <a:latin typeface="Arial" pitchFamily="34" charset="0"/>
                <a:ea typeface="Adobe Gothic Std B" pitchFamily="34" charset="-128"/>
                <a:cs typeface="Arial" pitchFamily="34" charset="0"/>
              </a:endParaRPr>
            </a:p>
          </p:txBody>
        </p:sp>
      </p:grpSp>
      <p:sp>
        <p:nvSpPr>
          <p:cNvPr id="226" name="TextBox 225"/>
          <p:cNvSpPr txBox="1"/>
          <p:nvPr/>
        </p:nvSpPr>
        <p:spPr>
          <a:xfrm rot="16200000">
            <a:off x="492388" y="3221453"/>
            <a:ext cx="1095689" cy="215444"/>
          </a:xfrm>
          <a:prstGeom prst="rect">
            <a:avLst/>
          </a:prstGeom>
          <a:noFill/>
          <a:effectLst/>
        </p:spPr>
        <p:txBody>
          <a:bodyPr wrap="square" rtlCol="0">
            <a:spAutoFit/>
          </a:bodyPr>
          <a:lstStyle/>
          <a:p>
            <a:pPr algn="ctr"/>
            <a:r>
              <a:rPr lang="en-US" sz="800" b="1" dirty="0" smtClean="0">
                <a:latin typeface="Arial" panose="020B0604020202020204" pitchFamily="34" charset="0"/>
                <a:cs typeface="Arial" panose="020B0604020202020204" pitchFamily="34" charset="0"/>
              </a:rPr>
              <a:t>CSX Rail</a:t>
            </a:r>
            <a:endParaRPr lang="en-US" sz="800" b="1" dirty="0">
              <a:latin typeface="Arial" panose="020B0604020202020204" pitchFamily="34" charset="0"/>
              <a:cs typeface="Arial" panose="020B0604020202020204" pitchFamily="34" charset="0"/>
            </a:endParaRPr>
          </a:p>
        </p:txBody>
      </p:sp>
      <p:grpSp>
        <p:nvGrpSpPr>
          <p:cNvPr id="227" name="Group 226"/>
          <p:cNvGrpSpPr/>
          <p:nvPr/>
        </p:nvGrpSpPr>
        <p:grpSpPr>
          <a:xfrm>
            <a:off x="4151177" y="1888946"/>
            <a:ext cx="189170" cy="215444"/>
            <a:chOff x="1903471" y="3088088"/>
            <a:chExt cx="189170" cy="215444"/>
          </a:xfrm>
        </p:grpSpPr>
        <p:sp>
          <p:nvSpPr>
            <p:cNvPr id="228" name="Oval 227"/>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29" name="Rectangle 228"/>
            <p:cNvSpPr/>
            <p:nvPr/>
          </p:nvSpPr>
          <p:spPr>
            <a:xfrm>
              <a:off x="1903471" y="3088088"/>
              <a:ext cx="189170" cy="215444"/>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E</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230" name="Group 229"/>
          <p:cNvGrpSpPr/>
          <p:nvPr/>
        </p:nvGrpSpPr>
        <p:grpSpPr>
          <a:xfrm>
            <a:off x="1596699" y="3270551"/>
            <a:ext cx="189170" cy="215444"/>
            <a:chOff x="1903471" y="3088088"/>
            <a:chExt cx="189170" cy="215444"/>
          </a:xfrm>
        </p:grpSpPr>
        <p:sp>
          <p:nvSpPr>
            <p:cNvPr id="231" name="Oval 230"/>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32" name="Rectangle 231"/>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I</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233" name="Group 232"/>
          <p:cNvGrpSpPr/>
          <p:nvPr/>
        </p:nvGrpSpPr>
        <p:grpSpPr>
          <a:xfrm>
            <a:off x="-117501" y="4094672"/>
            <a:ext cx="1284515" cy="623229"/>
            <a:chOff x="144882" y="4102623"/>
            <a:chExt cx="1284515" cy="623229"/>
          </a:xfrm>
        </p:grpSpPr>
        <p:sp>
          <p:nvSpPr>
            <p:cNvPr id="234" name="Rectangle 233"/>
            <p:cNvSpPr/>
            <p:nvPr/>
          </p:nvSpPr>
          <p:spPr>
            <a:xfrm>
              <a:off x="393192" y="4102623"/>
              <a:ext cx="787895" cy="62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234"/>
            <p:cNvGrpSpPr/>
            <p:nvPr/>
          </p:nvGrpSpPr>
          <p:grpSpPr>
            <a:xfrm>
              <a:off x="144882" y="4190939"/>
              <a:ext cx="1284515" cy="506082"/>
              <a:chOff x="7765142" y="4248995"/>
              <a:chExt cx="1284515" cy="506082"/>
            </a:xfrm>
          </p:grpSpPr>
          <p:sp>
            <p:nvSpPr>
              <p:cNvPr id="236" name="TextBox 235"/>
              <p:cNvSpPr txBox="1"/>
              <p:nvPr/>
            </p:nvSpPr>
            <p:spPr>
              <a:xfrm>
                <a:off x="7765142" y="4570411"/>
                <a:ext cx="1284515" cy="184666"/>
              </a:xfrm>
              <a:prstGeom prst="rect">
                <a:avLst/>
              </a:prstGeom>
              <a:noFill/>
            </p:spPr>
            <p:txBody>
              <a:bodyPr wrap="square" rtlCol="0">
                <a:spAutoFit/>
              </a:bodyPr>
              <a:lstStyle/>
              <a:p>
                <a:pPr algn="ctr"/>
                <a:r>
                  <a:rPr lang="en-US" sz="600" dirty="0" smtClean="0">
                    <a:latin typeface="Arial" panose="020B0604020202020204" pitchFamily="34" charset="0"/>
                    <a:cs typeface="Arial" panose="020B0604020202020204" pitchFamily="34" charset="0"/>
                  </a:rPr>
                  <a:t>NOT TO SCALE</a:t>
                </a:r>
                <a:endParaRPr lang="en-US" sz="600" dirty="0">
                  <a:latin typeface="Arial" panose="020B0604020202020204" pitchFamily="34" charset="0"/>
                  <a:cs typeface="Arial" panose="020B0604020202020204" pitchFamily="34" charset="0"/>
                </a:endParaRPr>
              </a:p>
            </p:txBody>
          </p:sp>
          <p:grpSp>
            <p:nvGrpSpPr>
              <p:cNvPr id="237" name="Group 236"/>
              <p:cNvGrpSpPr/>
              <p:nvPr/>
            </p:nvGrpSpPr>
            <p:grpSpPr>
              <a:xfrm rot="5400000">
                <a:off x="8439475" y="3984472"/>
                <a:ext cx="320040" cy="849086"/>
                <a:chOff x="8247379" y="3770605"/>
                <a:chExt cx="320040" cy="849086"/>
              </a:xfrm>
            </p:grpSpPr>
            <p:grpSp>
              <p:nvGrpSpPr>
                <p:cNvPr id="238" name="Group 237"/>
                <p:cNvGrpSpPr/>
                <p:nvPr/>
              </p:nvGrpSpPr>
              <p:grpSpPr>
                <a:xfrm>
                  <a:off x="8247379" y="4279937"/>
                  <a:ext cx="320040" cy="320040"/>
                  <a:chOff x="5199858" y="2813721"/>
                  <a:chExt cx="320040" cy="320040"/>
                </a:xfrm>
              </p:grpSpPr>
              <p:cxnSp>
                <p:nvCxnSpPr>
                  <p:cNvPr id="240" name="Straight Connector 239"/>
                  <p:cNvCxnSpPr/>
                  <p:nvPr/>
                </p:nvCxnSpPr>
                <p:spPr>
                  <a:xfrm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a:off x="5245578" y="2859441"/>
                    <a:ext cx="228600"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p:cNvCxnSpPr/>
                  <p:nvPr/>
                </p:nvCxnSpPr>
                <p:spPr>
                  <a:xfrm rot="5400000"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5359878" y="2813721"/>
                    <a:ext cx="0" cy="1645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9" name="TextBox 238"/>
                <p:cNvSpPr txBox="1"/>
                <p:nvPr/>
              </p:nvSpPr>
              <p:spPr>
                <a:xfrm rot="16200000">
                  <a:off x="7982857" y="4087426"/>
                  <a:ext cx="849086" cy="215444"/>
                </a:xfrm>
                <a:prstGeom prst="rect">
                  <a:avLst/>
                </a:prstGeom>
                <a:noFill/>
              </p:spPr>
              <p:txBody>
                <a:bodyPr wrap="square" rtlCol="0">
                  <a:spAutoFit/>
                </a:bodyPr>
                <a:lstStyle/>
                <a:p>
                  <a:pPr algn="ctr"/>
                  <a:r>
                    <a:rPr lang="en-US" sz="800" dirty="0" smtClean="0">
                      <a:latin typeface="Arial" panose="020B0604020202020204" pitchFamily="34" charset="0"/>
                      <a:cs typeface="Arial" panose="020B0604020202020204" pitchFamily="34" charset="0"/>
                    </a:rPr>
                    <a:t>N</a:t>
                  </a:r>
                  <a:endParaRPr lang="en-US" sz="800" dirty="0">
                    <a:latin typeface="Arial" panose="020B0604020202020204" pitchFamily="34" charset="0"/>
                    <a:cs typeface="Arial" panose="020B0604020202020204" pitchFamily="34" charset="0"/>
                  </a:endParaRPr>
                </a:p>
              </p:txBody>
            </p:sp>
          </p:grpSp>
        </p:grpSp>
      </p:grpSp>
      <p:sp>
        <p:nvSpPr>
          <p:cNvPr id="245" name="Oval 244"/>
          <p:cNvSpPr>
            <a:spLocks noChangeAspect="1"/>
          </p:cNvSpPr>
          <p:nvPr/>
        </p:nvSpPr>
        <p:spPr>
          <a:xfrm>
            <a:off x="3389880" y="3741980"/>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115" descr="baylights01.jpg"/>
          <p:cNvPicPr>
            <a:picLocks noChangeAspect="1"/>
          </p:cNvPicPr>
          <p:nvPr/>
        </p:nvPicPr>
        <p:blipFill>
          <a:blip r:embed="rId5" cstate="print"/>
          <a:srcRect l="42129" t="7647" r="14142" b="14016"/>
          <a:stretch>
            <a:fillRect/>
          </a:stretch>
        </p:blipFill>
        <p:spPr>
          <a:xfrm>
            <a:off x="3434962" y="3800725"/>
            <a:ext cx="930303" cy="89849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4" name="Picture 153" descr="BlueLEDstriplight.jpg"/>
          <p:cNvPicPr>
            <a:picLocks noChangeAspect="1"/>
          </p:cNvPicPr>
          <p:nvPr/>
        </p:nvPicPr>
        <p:blipFill>
          <a:blip r:embed="rId6" cstate="print"/>
          <a:stretch>
            <a:fillRect/>
          </a:stretch>
        </p:blipFill>
        <p:spPr>
          <a:xfrm>
            <a:off x="4542681" y="3784820"/>
            <a:ext cx="922351" cy="9223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5" name="Picture 154" descr="17102011_1244511_light-green-crushed-glass1.jpg"/>
          <p:cNvPicPr>
            <a:picLocks noChangeAspect="1"/>
          </p:cNvPicPr>
          <p:nvPr/>
        </p:nvPicPr>
        <p:blipFill>
          <a:blip r:embed="rId7" cstate="print"/>
          <a:srcRect r="27564"/>
          <a:stretch>
            <a:fillRect/>
          </a:stretch>
        </p:blipFill>
        <p:spPr>
          <a:xfrm>
            <a:off x="5661329" y="3792773"/>
            <a:ext cx="898498" cy="93030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6" name="Picture 155" descr="stainless-blanchard-grinding.jpg"/>
          <p:cNvPicPr>
            <a:picLocks noChangeAspect="1"/>
          </p:cNvPicPr>
          <p:nvPr/>
        </p:nvPicPr>
        <p:blipFill>
          <a:blip r:embed="rId8" cstate="print"/>
          <a:srcRect l="49828" t="2235" r="10548" b="2600"/>
          <a:stretch>
            <a:fillRect/>
          </a:stretch>
        </p:blipFill>
        <p:spPr>
          <a:xfrm>
            <a:off x="6750658" y="3784822"/>
            <a:ext cx="918375" cy="90644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26997692"/>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i-275 and Fowler rendering concept 2.jpg"/>
          <p:cNvPicPr>
            <a:picLocks noChangeAspect="1"/>
          </p:cNvPicPr>
          <p:nvPr/>
        </p:nvPicPr>
        <p:blipFill>
          <a:blip r:embed="rId2" cstate="print"/>
          <a:srcRect l="23665" t="18000" r="33498" b="21092"/>
          <a:stretch>
            <a:fillRect/>
          </a:stretch>
        </p:blipFill>
        <p:spPr>
          <a:xfrm rot="5400000">
            <a:off x="2598597" y="-1701373"/>
            <a:ext cx="3983609" cy="8753974"/>
          </a:xfrm>
          <a:prstGeom prst="rect">
            <a:avLst/>
          </a:prstGeom>
        </p:spPr>
      </p:pic>
      <p:sp>
        <p:nvSpPr>
          <p:cNvPr id="11" name="TextBox 10"/>
          <p:cNvSpPr txBox="1"/>
          <p:nvPr/>
        </p:nvSpPr>
        <p:spPr>
          <a:xfrm>
            <a:off x="296358" y="188055"/>
            <a:ext cx="8826042" cy="461665"/>
          </a:xfrm>
          <a:prstGeom prst="rect">
            <a:avLst/>
          </a:prstGeom>
          <a:noFill/>
        </p:spPr>
        <p:txBody>
          <a:bodyPr wrap="square" rtlCol="0">
            <a:spAutoFit/>
          </a:bodyPr>
          <a:lstStyle/>
          <a:p>
            <a:r>
              <a:rPr lang="en-US" sz="2400" b="1" kern="3000" spc="-150" dirty="0" smtClean="0">
                <a:solidFill>
                  <a:schemeClr val="tx1">
                    <a:lumMod val="85000"/>
                    <a:lumOff val="15000"/>
                  </a:schemeClr>
                </a:solidFill>
                <a:latin typeface="Arial" pitchFamily="34" charset="0"/>
                <a:cs typeface="Arial" pitchFamily="34" charset="0"/>
              </a:rPr>
              <a:t>Concept 2 │ </a:t>
            </a:r>
            <a:r>
              <a:rPr lang="en-US" sz="2400" b="1" kern="3000" spc="-150" dirty="0" smtClean="0">
                <a:solidFill>
                  <a:srgbClr val="0081A4"/>
                </a:solidFill>
                <a:latin typeface="Arial" pitchFamily="34" charset="0"/>
                <a:cs typeface="Arial" pitchFamily="34" charset="0"/>
              </a:rPr>
              <a:t>Fowler Ave.                                                     </a:t>
            </a:r>
            <a:r>
              <a:rPr lang="en-US" sz="2400" b="1" kern="3000" spc="-150" dirty="0" err="1" smtClean="0">
                <a:solidFill>
                  <a:srgbClr val="0081A4"/>
                </a:solidFill>
                <a:latin typeface="Arial" pitchFamily="34" charset="0"/>
                <a:cs typeface="Arial" pitchFamily="34" charset="0"/>
              </a:rPr>
              <a:t>Bridgeway</a:t>
            </a:r>
            <a:r>
              <a:rPr lang="en-US" sz="2400" b="1" kern="3000" spc="-150" dirty="0" smtClean="0">
                <a:solidFill>
                  <a:srgbClr val="0081A4"/>
                </a:solidFill>
                <a:latin typeface="Arial" pitchFamily="34" charset="0"/>
                <a:cs typeface="Arial" pitchFamily="34" charset="0"/>
              </a:rPr>
              <a:t> Arch</a:t>
            </a:r>
            <a:endParaRPr lang="en-US" sz="2400" b="1" kern="3000" spc="-150" dirty="0">
              <a:solidFill>
                <a:srgbClr val="0081A4"/>
              </a:solidFill>
              <a:latin typeface="Arial" pitchFamily="34" charset="0"/>
              <a:cs typeface="Arial" pitchFamily="34" charset="0"/>
            </a:endParaRPr>
          </a:p>
        </p:txBody>
      </p:sp>
      <p:sp>
        <p:nvSpPr>
          <p:cNvPr id="106" name="Oval 105"/>
          <p:cNvSpPr>
            <a:spLocks noChangeAspect="1"/>
          </p:cNvSpPr>
          <p:nvPr/>
        </p:nvSpPr>
        <p:spPr>
          <a:xfrm>
            <a:off x="4495731" y="3741980"/>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5601582" y="3741980"/>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6708053" y="3718126"/>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213"/>
          <p:cNvGrpSpPr/>
          <p:nvPr/>
        </p:nvGrpSpPr>
        <p:grpSpPr>
          <a:xfrm>
            <a:off x="4971511" y="691890"/>
            <a:ext cx="2753273" cy="215444"/>
            <a:chOff x="5472969" y="649720"/>
            <a:chExt cx="3671031" cy="287259"/>
          </a:xfrm>
        </p:grpSpPr>
        <p:sp>
          <p:nvSpPr>
            <p:cNvPr id="255" name="Oval 254"/>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56" name="Rectangle 255"/>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A</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57" name="Rectangle 256"/>
            <p:cNvSpPr/>
            <p:nvPr/>
          </p:nvSpPr>
          <p:spPr>
            <a:xfrm>
              <a:off x="5707257" y="649720"/>
              <a:ext cx="3436743" cy="287259"/>
            </a:xfrm>
            <a:prstGeom prst="rect">
              <a:avLst/>
            </a:prstGeom>
          </p:spPr>
          <p:txBody>
            <a:bodyPr wrap="square">
              <a:spAutoFit/>
            </a:bodyPr>
            <a:lstStyle/>
            <a:p>
              <a:r>
                <a:rPr lang="en-US" sz="800" kern="3000" spc="30" dirty="0" err="1" smtClean="0">
                  <a:latin typeface="Arial" pitchFamily="34" charset="0"/>
                  <a:cs typeface="Arial" pitchFamily="34" charset="0"/>
                </a:rPr>
                <a:t>Bridgeway</a:t>
              </a:r>
              <a:r>
                <a:rPr lang="en-US" sz="800" kern="3000" spc="30" dirty="0" smtClean="0">
                  <a:latin typeface="Arial" pitchFamily="34" charset="0"/>
                  <a:cs typeface="Arial" pitchFamily="34" charset="0"/>
                </a:rPr>
                <a:t> Arch</a:t>
              </a:r>
              <a:endParaRPr lang="en-US" sz="800" kern="3000" spc="30" dirty="0">
                <a:latin typeface="Arial" pitchFamily="34" charset="0"/>
                <a:ea typeface="Adobe Gothic Std B" pitchFamily="34" charset="-128"/>
                <a:cs typeface="Arial" pitchFamily="34" charset="0"/>
              </a:endParaRPr>
            </a:p>
          </p:txBody>
        </p:sp>
      </p:grpSp>
      <p:grpSp>
        <p:nvGrpSpPr>
          <p:cNvPr id="215" name="Group 214"/>
          <p:cNvGrpSpPr/>
          <p:nvPr/>
        </p:nvGrpSpPr>
        <p:grpSpPr>
          <a:xfrm>
            <a:off x="4971511" y="902743"/>
            <a:ext cx="2753273" cy="215444"/>
            <a:chOff x="5472969" y="649720"/>
            <a:chExt cx="3671031" cy="287258"/>
          </a:xfrm>
        </p:grpSpPr>
        <p:sp>
          <p:nvSpPr>
            <p:cNvPr id="252" name="Oval 251"/>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53" name="Rectangle 252"/>
            <p:cNvSpPr/>
            <p:nvPr/>
          </p:nvSpPr>
          <p:spPr>
            <a:xfrm>
              <a:off x="5472969" y="649720"/>
              <a:ext cx="252227" cy="287258"/>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B</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54" name="Rectangle 253"/>
            <p:cNvSpPr/>
            <p:nvPr/>
          </p:nvSpPr>
          <p:spPr>
            <a:xfrm>
              <a:off x="5707257" y="649720"/>
              <a:ext cx="3436743" cy="287258"/>
            </a:xfrm>
            <a:prstGeom prst="rect">
              <a:avLst/>
            </a:prstGeom>
          </p:spPr>
          <p:txBody>
            <a:bodyPr wrap="square">
              <a:spAutoFit/>
            </a:bodyPr>
            <a:lstStyle/>
            <a:p>
              <a:r>
                <a:rPr lang="en-US" sz="800" kern="3000" spc="30" dirty="0" smtClean="0">
                  <a:latin typeface="Arial" pitchFamily="34" charset="0"/>
                  <a:cs typeface="Arial" pitchFamily="34" charset="0"/>
                </a:rPr>
                <a:t>Accent Retaining Wall</a:t>
              </a:r>
              <a:endParaRPr lang="en-US" sz="800" kern="3000" spc="30" dirty="0">
                <a:latin typeface="Arial" pitchFamily="34" charset="0"/>
                <a:ea typeface="Adobe Gothic Std B" pitchFamily="34" charset="-128"/>
                <a:cs typeface="Arial" pitchFamily="34" charset="0"/>
              </a:endParaRPr>
            </a:p>
          </p:txBody>
        </p:sp>
      </p:grpSp>
      <p:grpSp>
        <p:nvGrpSpPr>
          <p:cNvPr id="216" name="Group 215"/>
          <p:cNvGrpSpPr/>
          <p:nvPr/>
        </p:nvGrpSpPr>
        <p:grpSpPr>
          <a:xfrm>
            <a:off x="4971511" y="1324448"/>
            <a:ext cx="2753273" cy="215444"/>
            <a:chOff x="5472969" y="649720"/>
            <a:chExt cx="3671031" cy="287259"/>
          </a:xfrm>
        </p:grpSpPr>
        <p:sp>
          <p:nvSpPr>
            <p:cNvPr id="249" name="Oval 248"/>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50" name="Rectangle 249"/>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D</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51" name="Rectangle 250"/>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Native Groundcover Massing</a:t>
              </a:r>
              <a:endParaRPr lang="en-US" sz="800" kern="3000" spc="30" dirty="0">
                <a:latin typeface="Arial" pitchFamily="34" charset="0"/>
                <a:ea typeface="Adobe Gothic Std B" pitchFamily="34" charset="-128"/>
                <a:cs typeface="Arial" pitchFamily="34" charset="0"/>
              </a:endParaRPr>
            </a:p>
          </p:txBody>
        </p:sp>
      </p:grpSp>
      <p:grpSp>
        <p:nvGrpSpPr>
          <p:cNvPr id="217" name="Group 216"/>
          <p:cNvGrpSpPr/>
          <p:nvPr/>
        </p:nvGrpSpPr>
        <p:grpSpPr>
          <a:xfrm>
            <a:off x="4971511" y="1113596"/>
            <a:ext cx="2753273" cy="215444"/>
            <a:chOff x="5472969" y="649720"/>
            <a:chExt cx="3671031" cy="287259"/>
          </a:xfrm>
        </p:grpSpPr>
        <p:sp>
          <p:nvSpPr>
            <p:cNvPr id="246" name="Oval 245"/>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47" name="Rectangle 246"/>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C</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48" name="Rectangle 247"/>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Recycled Glass Rock under Arch</a:t>
              </a:r>
              <a:endParaRPr lang="en-US" sz="800" kern="3000" spc="30" dirty="0">
                <a:latin typeface="Arial" pitchFamily="34" charset="0"/>
                <a:ea typeface="Adobe Gothic Std B" pitchFamily="34" charset="-128"/>
                <a:cs typeface="Arial" pitchFamily="34" charset="0"/>
              </a:endParaRPr>
            </a:p>
          </p:txBody>
        </p:sp>
      </p:grpSp>
      <p:grpSp>
        <p:nvGrpSpPr>
          <p:cNvPr id="218" name="Group 217"/>
          <p:cNvGrpSpPr/>
          <p:nvPr/>
        </p:nvGrpSpPr>
        <p:grpSpPr>
          <a:xfrm>
            <a:off x="6911545" y="1550581"/>
            <a:ext cx="2753273" cy="215444"/>
            <a:chOff x="5472969" y="649720"/>
            <a:chExt cx="3671031" cy="287259"/>
          </a:xfrm>
        </p:grpSpPr>
        <p:sp>
          <p:nvSpPr>
            <p:cNvPr id="243" name="Oval 242"/>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44" name="Rectangle 243"/>
            <p:cNvSpPr/>
            <p:nvPr/>
          </p:nvSpPr>
          <p:spPr>
            <a:xfrm>
              <a:off x="5472969" y="649720"/>
              <a:ext cx="252227" cy="287259"/>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K</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45" name="Rectangle 244"/>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Sod</a:t>
              </a:r>
              <a:endParaRPr lang="en-US" sz="800" kern="3000" spc="30" dirty="0">
                <a:latin typeface="Arial" pitchFamily="34" charset="0"/>
                <a:ea typeface="Adobe Gothic Std B" pitchFamily="34" charset="-128"/>
                <a:cs typeface="Arial" pitchFamily="34" charset="0"/>
              </a:endParaRPr>
            </a:p>
          </p:txBody>
        </p:sp>
      </p:grpSp>
      <p:grpSp>
        <p:nvGrpSpPr>
          <p:cNvPr id="219" name="Group 218"/>
          <p:cNvGrpSpPr/>
          <p:nvPr/>
        </p:nvGrpSpPr>
        <p:grpSpPr>
          <a:xfrm>
            <a:off x="6911545" y="700682"/>
            <a:ext cx="3044994" cy="215444"/>
            <a:chOff x="6455783" y="2132946"/>
            <a:chExt cx="3044994" cy="215444"/>
          </a:xfrm>
        </p:grpSpPr>
        <p:sp>
          <p:nvSpPr>
            <p:cNvPr id="240" name="Oval 239"/>
            <p:cNvSpPr/>
            <p:nvPr/>
          </p:nvSpPr>
          <p:spPr>
            <a:xfrm>
              <a:off x="6455783" y="2152973"/>
              <a:ext cx="187723" cy="187723"/>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41" name="Rectangle 240"/>
            <p:cNvSpPr/>
            <p:nvPr/>
          </p:nvSpPr>
          <p:spPr>
            <a:xfrm>
              <a:off x="6455783" y="2132946"/>
              <a:ext cx="189170" cy="215444"/>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G</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42" name="Rectangle 241"/>
            <p:cNvSpPr/>
            <p:nvPr/>
          </p:nvSpPr>
          <p:spPr>
            <a:xfrm>
              <a:off x="6631499" y="2132946"/>
              <a:ext cx="2869278" cy="215444"/>
            </a:xfrm>
            <a:prstGeom prst="rect">
              <a:avLst/>
            </a:prstGeom>
          </p:spPr>
          <p:txBody>
            <a:bodyPr wrap="square">
              <a:spAutoFit/>
            </a:bodyPr>
            <a:lstStyle/>
            <a:p>
              <a:r>
                <a:rPr lang="en-US" sz="800" kern="3000" spc="30" dirty="0" smtClean="0">
                  <a:latin typeface="Arial" pitchFamily="34" charset="0"/>
                  <a:cs typeface="Arial" pitchFamily="34" charset="0"/>
                </a:rPr>
                <a:t>Streetscape Palm</a:t>
              </a:r>
              <a:endParaRPr lang="en-US" sz="800" kern="3000" spc="30" dirty="0">
                <a:latin typeface="Arial" pitchFamily="34" charset="0"/>
                <a:ea typeface="Adobe Gothic Std B" pitchFamily="34" charset="-128"/>
                <a:cs typeface="Arial" pitchFamily="34" charset="0"/>
              </a:endParaRPr>
            </a:p>
          </p:txBody>
        </p:sp>
      </p:grpSp>
      <p:grpSp>
        <p:nvGrpSpPr>
          <p:cNvPr id="220" name="Group 219"/>
          <p:cNvGrpSpPr/>
          <p:nvPr/>
        </p:nvGrpSpPr>
        <p:grpSpPr>
          <a:xfrm>
            <a:off x="4971511" y="1535235"/>
            <a:ext cx="2753273" cy="215445"/>
            <a:chOff x="5472969" y="649720"/>
            <a:chExt cx="3671031" cy="287260"/>
          </a:xfrm>
        </p:grpSpPr>
        <p:sp>
          <p:nvSpPr>
            <p:cNvPr id="237" name="Oval 236"/>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38" name="Rectangle 237"/>
            <p:cNvSpPr/>
            <p:nvPr/>
          </p:nvSpPr>
          <p:spPr>
            <a:xfrm>
              <a:off x="5472970" y="649721"/>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E</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39" name="Rectangle 238"/>
            <p:cNvSpPr/>
            <p:nvPr/>
          </p:nvSpPr>
          <p:spPr>
            <a:xfrm>
              <a:off x="5707257" y="649720"/>
              <a:ext cx="3436743" cy="287259"/>
            </a:xfrm>
            <a:prstGeom prst="rect">
              <a:avLst/>
            </a:prstGeom>
          </p:spPr>
          <p:txBody>
            <a:bodyPr wrap="square">
              <a:spAutoFit/>
            </a:bodyPr>
            <a:lstStyle/>
            <a:p>
              <a:r>
                <a:rPr lang="en-US" sz="800" kern="3000" spc="30" dirty="0" err="1" smtClean="0">
                  <a:latin typeface="Arial" pitchFamily="34" charset="0"/>
                  <a:cs typeface="Arial" pitchFamily="34" charset="0"/>
                </a:rPr>
                <a:t>Stormwater</a:t>
              </a:r>
              <a:r>
                <a:rPr lang="en-US" sz="800" kern="3000" spc="30" dirty="0" smtClean="0">
                  <a:latin typeface="Arial" pitchFamily="34" charset="0"/>
                  <a:cs typeface="Arial" pitchFamily="34" charset="0"/>
                </a:rPr>
                <a:t> Facility</a:t>
              </a:r>
              <a:endParaRPr lang="en-US" sz="800" kern="3000" spc="30" dirty="0">
                <a:latin typeface="Arial" pitchFamily="34" charset="0"/>
                <a:ea typeface="Adobe Gothic Std B" pitchFamily="34" charset="-128"/>
                <a:cs typeface="Arial" pitchFamily="34" charset="0"/>
              </a:endParaRPr>
            </a:p>
          </p:txBody>
        </p:sp>
      </p:grpSp>
      <p:grpSp>
        <p:nvGrpSpPr>
          <p:cNvPr id="221" name="Group 220"/>
          <p:cNvGrpSpPr/>
          <p:nvPr/>
        </p:nvGrpSpPr>
        <p:grpSpPr>
          <a:xfrm>
            <a:off x="4971511" y="1746088"/>
            <a:ext cx="2753273" cy="215444"/>
            <a:chOff x="5472969" y="649720"/>
            <a:chExt cx="3671031" cy="287259"/>
          </a:xfrm>
        </p:grpSpPr>
        <p:sp>
          <p:nvSpPr>
            <p:cNvPr id="234" name="Oval 233"/>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35" name="Rectangle 234"/>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F</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36" name="Rectangle 235"/>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Solar Panels</a:t>
              </a:r>
              <a:endParaRPr lang="en-US" sz="800" kern="3000" spc="30" dirty="0">
                <a:latin typeface="Arial" pitchFamily="34" charset="0"/>
                <a:ea typeface="Adobe Gothic Std B" pitchFamily="34" charset="-128"/>
                <a:cs typeface="Arial" pitchFamily="34" charset="0"/>
              </a:endParaRPr>
            </a:p>
          </p:txBody>
        </p:sp>
      </p:grpSp>
      <p:grpSp>
        <p:nvGrpSpPr>
          <p:cNvPr id="222" name="Group 221"/>
          <p:cNvGrpSpPr/>
          <p:nvPr/>
        </p:nvGrpSpPr>
        <p:grpSpPr>
          <a:xfrm>
            <a:off x="6911545" y="911535"/>
            <a:ext cx="2753273" cy="215444"/>
            <a:chOff x="5472969" y="649720"/>
            <a:chExt cx="3671031" cy="287259"/>
          </a:xfrm>
        </p:grpSpPr>
        <p:sp>
          <p:nvSpPr>
            <p:cNvPr id="231" name="Oval 230"/>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32" name="Rectangle 231"/>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H</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33" name="Rectangle 232"/>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Recycled Glass Rock Accent Band</a:t>
              </a:r>
              <a:endParaRPr lang="en-US" sz="800" kern="3000" spc="30" dirty="0">
                <a:latin typeface="Arial" pitchFamily="34" charset="0"/>
                <a:ea typeface="Adobe Gothic Std B" pitchFamily="34" charset="-128"/>
                <a:cs typeface="Arial" pitchFamily="34" charset="0"/>
              </a:endParaRPr>
            </a:p>
          </p:txBody>
        </p:sp>
      </p:grpSp>
      <p:grpSp>
        <p:nvGrpSpPr>
          <p:cNvPr id="223" name="Group 222"/>
          <p:cNvGrpSpPr/>
          <p:nvPr/>
        </p:nvGrpSpPr>
        <p:grpSpPr>
          <a:xfrm>
            <a:off x="6911545" y="1122388"/>
            <a:ext cx="2753273" cy="215444"/>
            <a:chOff x="5472969" y="649720"/>
            <a:chExt cx="3671031" cy="287259"/>
          </a:xfrm>
        </p:grpSpPr>
        <p:sp>
          <p:nvSpPr>
            <p:cNvPr id="228" name="Oval 227"/>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29" name="Rectangle 228"/>
            <p:cNvSpPr/>
            <p:nvPr/>
          </p:nvSpPr>
          <p:spPr>
            <a:xfrm>
              <a:off x="5472969" y="649720"/>
              <a:ext cx="252227" cy="287259"/>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I</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30" name="Rectangle 229"/>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Streetscape Palm</a:t>
              </a:r>
              <a:endParaRPr lang="en-US" sz="800" kern="3000" spc="30" dirty="0">
                <a:latin typeface="Arial" pitchFamily="34" charset="0"/>
                <a:ea typeface="Adobe Gothic Std B" pitchFamily="34" charset="-128"/>
                <a:cs typeface="Arial" pitchFamily="34" charset="0"/>
              </a:endParaRPr>
            </a:p>
          </p:txBody>
        </p:sp>
      </p:grpSp>
      <p:grpSp>
        <p:nvGrpSpPr>
          <p:cNvPr id="224" name="Group 223"/>
          <p:cNvGrpSpPr/>
          <p:nvPr/>
        </p:nvGrpSpPr>
        <p:grpSpPr>
          <a:xfrm>
            <a:off x="6911545" y="1333238"/>
            <a:ext cx="2753273" cy="215444"/>
            <a:chOff x="5472969" y="649720"/>
            <a:chExt cx="3671031" cy="287259"/>
          </a:xfrm>
        </p:grpSpPr>
        <p:sp>
          <p:nvSpPr>
            <p:cNvPr id="225" name="Oval 224"/>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26" name="Rectangle 225"/>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J</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27" name="Rectangle 226"/>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Canopy Tree</a:t>
              </a:r>
              <a:endParaRPr lang="en-US" sz="800" kern="3000" spc="30" dirty="0">
                <a:latin typeface="Arial" pitchFamily="34" charset="0"/>
                <a:ea typeface="Adobe Gothic Std B" pitchFamily="34" charset="-128"/>
                <a:cs typeface="Arial" pitchFamily="34" charset="0"/>
              </a:endParaRPr>
            </a:p>
          </p:txBody>
        </p:sp>
      </p:grpSp>
      <p:grpSp>
        <p:nvGrpSpPr>
          <p:cNvPr id="258" name="Group 257"/>
          <p:cNvGrpSpPr/>
          <p:nvPr/>
        </p:nvGrpSpPr>
        <p:grpSpPr>
          <a:xfrm>
            <a:off x="-30040" y="4102623"/>
            <a:ext cx="1284515" cy="623229"/>
            <a:chOff x="144882" y="4102623"/>
            <a:chExt cx="1284515" cy="623229"/>
          </a:xfrm>
        </p:grpSpPr>
        <p:sp>
          <p:nvSpPr>
            <p:cNvPr id="259" name="Rectangle 258"/>
            <p:cNvSpPr/>
            <p:nvPr/>
          </p:nvSpPr>
          <p:spPr>
            <a:xfrm>
              <a:off x="393192" y="4102623"/>
              <a:ext cx="787895" cy="62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259"/>
            <p:cNvGrpSpPr/>
            <p:nvPr/>
          </p:nvGrpSpPr>
          <p:grpSpPr>
            <a:xfrm>
              <a:off x="144882" y="4190939"/>
              <a:ext cx="1284515" cy="506082"/>
              <a:chOff x="7765142" y="4248995"/>
              <a:chExt cx="1284515" cy="506082"/>
            </a:xfrm>
          </p:grpSpPr>
          <p:sp>
            <p:nvSpPr>
              <p:cNvPr id="261" name="TextBox 260"/>
              <p:cNvSpPr txBox="1"/>
              <p:nvPr/>
            </p:nvSpPr>
            <p:spPr>
              <a:xfrm>
                <a:off x="7765142" y="4570411"/>
                <a:ext cx="1284515" cy="184666"/>
              </a:xfrm>
              <a:prstGeom prst="rect">
                <a:avLst/>
              </a:prstGeom>
              <a:noFill/>
            </p:spPr>
            <p:txBody>
              <a:bodyPr wrap="square" rtlCol="0">
                <a:spAutoFit/>
              </a:bodyPr>
              <a:lstStyle/>
              <a:p>
                <a:pPr algn="ctr"/>
                <a:r>
                  <a:rPr lang="en-US" sz="600" dirty="0" smtClean="0">
                    <a:latin typeface="Arial" panose="020B0604020202020204" pitchFamily="34" charset="0"/>
                    <a:cs typeface="Arial" panose="020B0604020202020204" pitchFamily="34" charset="0"/>
                  </a:rPr>
                  <a:t>NOT TO SCALE</a:t>
                </a:r>
                <a:endParaRPr lang="en-US" sz="600" dirty="0">
                  <a:latin typeface="Arial" panose="020B0604020202020204" pitchFamily="34" charset="0"/>
                  <a:cs typeface="Arial" panose="020B0604020202020204" pitchFamily="34" charset="0"/>
                </a:endParaRPr>
              </a:p>
            </p:txBody>
          </p:sp>
          <p:grpSp>
            <p:nvGrpSpPr>
              <p:cNvPr id="262" name="Group 261"/>
              <p:cNvGrpSpPr/>
              <p:nvPr/>
            </p:nvGrpSpPr>
            <p:grpSpPr>
              <a:xfrm rot="5400000">
                <a:off x="8439475" y="3984472"/>
                <a:ext cx="320040" cy="849086"/>
                <a:chOff x="8247379" y="3770605"/>
                <a:chExt cx="320040" cy="849086"/>
              </a:xfrm>
            </p:grpSpPr>
            <p:grpSp>
              <p:nvGrpSpPr>
                <p:cNvPr id="263" name="Group 262"/>
                <p:cNvGrpSpPr/>
                <p:nvPr/>
              </p:nvGrpSpPr>
              <p:grpSpPr>
                <a:xfrm>
                  <a:off x="8247379" y="4279937"/>
                  <a:ext cx="320040" cy="320040"/>
                  <a:chOff x="5199858" y="2813721"/>
                  <a:chExt cx="320040" cy="320040"/>
                </a:xfrm>
              </p:grpSpPr>
              <p:cxnSp>
                <p:nvCxnSpPr>
                  <p:cNvPr id="265" name="Straight Connector 264"/>
                  <p:cNvCxnSpPr/>
                  <p:nvPr/>
                </p:nvCxnSpPr>
                <p:spPr>
                  <a:xfrm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a:off x="5245578" y="2859441"/>
                    <a:ext cx="228600"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p:cNvCxnSpPr/>
                  <p:nvPr/>
                </p:nvCxnSpPr>
                <p:spPr>
                  <a:xfrm rot="5400000"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5359878" y="2813721"/>
                    <a:ext cx="0" cy="1645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4" name="TextBox 263"/>
                <p:cNvSpPr txBox="1"/>
                <p:nvPr/>
              </p:nvSpPr>
              <p:spPr>
                <a:xfrm rot="16200000">
                  <a:off x="7982857" y="4087426"/>
                  <a:ext cx="849086" cy="215444"/>
                </a:xfrm>
                <a:prstGeom prst="rect">
                  <a:avLst/>
                </a:prstGeom>
                <a:noFill/>
              </p:spPr>
              <p:txBody>
                <a:bodyPr wrap="square" rtlCol="0">
                  <a:spAutoFit/>
                </a:bodyPr>
                <a:lstStyle/>
                <a:p>
                  <a:pPr algn="ctr"/>
                  <a:r>
                    <a:rPr lang="en-US" sz="800" dirty="0" smtClean="0">
                      <a:latin typeface="Arial" panose="020B0604020202020204" pitchFamily="34" charset="0"/>
                      <a:cs typeface="Arial" panose="020B0604020202020204" pitchFamily="34" charset="0"/>
                    </a:rPr>
                    <a:t>N</a:t>
                  </a:r>
                  <a:endParaRPr lang="en-US" sz="800" dirty="0">
                    <a:latin typeface="Arial" panose="020B0604020202020204" pitchFamily="34" charset="0"/>
                    <a:cs typeface="Arial" panose="020B0604020202020204" pitchFamily="34" charset="0"/>
                  </a:endParaRPr>
                </a:p>
              </p:txBody>
            </p:sp>
          </p:grpSp>
        </p:grpSp>
      </p:grpSp>
      <p:grpSp>
        <p:nvGrpSpPr>
          <p:cNvPr id="269" name="Group 268"/>
          <p:cNvGrpSpPr/>
          <p:nvPr/>
        </p:nvGrpSpPr>
        <p:grpSpPr>
          <a:xfrm>
            <a:off x="3389880" y="3741980"/>
            <a:ext cx="1005840" cy="1005840"/>
            <a:chOff x="3389880" y="3741980"/>
            <a:chExt cx="1005840" cy="1005840"/>
          </a:xfrm>
        </p:grpSpPr>
        <p:sp>
          <p:nvSpPr>
            <p:cNvPr id="270" name="Oval 269"/>
            <p:cNvSpPr>
              <a:spLocks noChangeAspect="1"/>
            </p:cNvSpPr>
            <p:nvPr/>
          </p:nvSpPr>
          <p:spPr>
            <a:xfrm>
              <a:off x="3389880" y="3741980"/>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1" name="Picture 2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600" y="3787700"/>
              <a:ext cx="914400" cy="914400"/>
            </a:xfrm>
            <a:prstGeom prst="ellipse">
              <a:avLst/>
            </a:prstGeom>
          </p:spPr>
        </p:pic>
      </p:grpSp>
      <p:grpSp>
        <p:nvGrpSpPr>
          <p:cNvPr id="77" name="Group 76"/>
          <p:cNvGrpSpPr/>
          <p:nvPr/>
        </p:nvGrpSpPr>
        <p:grpSpPr>
          <a:xfrm>
            <a:off x="4664026" y="2162175"/>
            <a:ext cx="171692" cy="215444"/>
            <a:chOff x="1903471" y="3088088"/>
            <a:chExt cx="189170" cy="237375"/>
          </a:xfrm>
        </p:grpSpPr>
        <p:sp>
          <p:nvSpPr>
            <p:cNvPr id="78" name="Oval 77"/>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79" name="Rectangle 78"/>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A</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80" name="Group 79"/>
          <p:cNvGrpSpPr/>
          <p:nvPr/>
        </p:nvGrpSpPr>
        <p:grpSpPr>
          <a:xfrm>
            <a:off x="4275742" y="2020375"/>
            <a:ext cx="171692" cy="195539"/>
            <a:chOff x="1903471" y="3088088"/>
            <a:chExt cx="189170" cy="215444"/>
          </a:xfrm>
        </p:grpSpPr>
        <p:sp>
          <p:nvSpPr>
            <p:cNvPr id="81" name="Oval 80"/>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82" name="Rectangle 81"/>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B</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83" name="Group 82"/>
          <p:cNvGrpSpPr/>
          <p:nvPr/>
        </p:nvGrpSpPr>
        <p:grpSpPr>
          <a:xfrm>
            <a:off x="4379105" y="2394089"/>
            <a:ext cx="171692" cy="215444"/>
            <a:chOff x="1903471" y="3088088"/>
            <a:chExt cx="189170" cy="237375"/>
          </a:xfrm>
        </p:grpSpPr>
        <p:sp>
          <p:nvSpPr>
            <p:cNvPr id="84" name="Oval 83"/>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85" name="Rectangle 84"/>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C</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86" name="Group 85"/>
          <p:cNvGrpSpPr/>
          <p:nvPr/>
        </p:nvGrpSpPr>
        <p:grpSpPr>
          <a:xfrm>
            <a:off x="5102674" y="2728043"/>
            <a:ext cx="171692" cy="215444"/>
            <a:chOff x="1903471" y="3088088"/>
            <a:chExt cx="189170" cy="237375"/>
          </a:xfrm>
        </p:grpSpPr>
        <p:sp>
          <p:nvSpPr>
            <p:cNvPr id="87" name="Oval 86"/>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88" name="Rectangle 87"/>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D</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89" name="Group 88"/>
          <p:cNvGrpSpPr/>
          <p:nvPr/>
        </p:nvGrpSpPr>
        <p:grpSpPr>
          <a:xfrm>
            <a:off x="7743831" y="2840686"/>
            <a:ext cx="171692" cy="215444"/>
            <a:chOff x="1903471" y="3088088"/>
            <a:chExt cx="189170" cy="237375"/>
          </a:xfrm>
        </p:grpSpPr>
        <p:sp>
          <p:nvSpPr>
            <p:cNvPr id="90" name="Oval 89"/>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91" name="Rectangle 90"/>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K</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92" name="Group 91"/>
          <p:cNvGrpSpPr/>
          <p:nvPr/>
        </p:nvGrpSpPr>
        <p:grpSpPr>
          <a:xfrm>
            <a:off x="5455180" y="2945378"/>
            <a:ext cx="171692" cy="215444"/>
            <a:chOff x="1903471" y="3088088"/>
            <a:chExt cx="189170" cy="237375"/>
          </a:xfrm>
        </p:grpSpPr>
        <p:sp>
          <p:nvSpPr>
            <p:cNvPr id="93" name="Oval 92"/>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94" name="Rectangle 93"/>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E</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95" name="Group 94"/>
          <p:cNvGrpSpPr/>
          <p:nvPr/>
        </p:nvGrpSpPr>
        <p:grpSpPr>
          <a:xfrm>
            <a:off x="6790999" y="2690937"/>
            <a:ext cx="171692" cy="215444"/>
            <a:chOff x="1903471" y="3088088"/>
            <a:chExt cx="189170" cy="237375"/>
          </a:xfrm>
        </p:grpSpPr>
        <p:sp>
          <p:nvSpPr>
            <p:cNvPr id="96" name="Oval 95"/>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97" name="Rectangle 96"/>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F</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98" name="Group 97"/>
          <p:cNvGrpSpPr/>
          <p:nvPr/>
        </p:nvGrpSpPr>
        <p:grpSpPr>
          <a:xfrm>
            <a:off x="5820940" y="2372884"/>
            <a:ext cx="171692" cy="215444"/>
            <a:chOff x="1903471" y="3088088"/>
            <a:chExt cx="189170" cy="237375"/>
          </a:xfrm>
        </p:grpSpPr>
        <p:sp>
          <p:nvSpPr>
            <p:cNvPr id="99" name="Oval 98"/>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00" name="Rectangle 99"/>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G</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01" name="Group 100"/>
          <p:cNvGrpSpPr/>
          <p:nvPr/>
        </p:nvGrpSpPr>
        <p:grpSpPr>
          <a:xfrm>
            <a:off x="6003810" y="3144117"/>
            <a:ext cx="171692" cy="215444"/>
            <a:chOff x="1903471" y="3088088"/>
            <a:chExt cx="189170" cy="237375"/>
          </a:xfrm>
        </p:grpSpPr>
        <p:sp>
          <p:nvSpPr>
            <p:cNvPr id="102" name="Oval 101"/>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03" name="Rectangle 102"/>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J</a:t>
              </a:r>
              <a:endParaRPr lang="en-US" sz="800" b="1" kern="3000" spc="30" dirty="0">
                <a:solidFill>
                  <a:srgbClr val="0081A4"/>
                </a:solidFill>
                <a:latin typeface="Arial" pitchFamily="34" charset="0"/>
                <a:ea typeface="Adobe Gothic Std B" pitchFamily="34" charset="-128"/>
                <a:cs typeface="Arial" pitchFamily="34" charset="0"/>
              </a:endParaRPr>
            </a:p>
          </p:txBody>
        </p:sp>
      </p:grpSp>
      <p:pic>
        <p:nvPicPr>
          <p:cNvPr id="117" name="Picture 116" descr="4891685-Lighting.jpg"/>
          <p:cNvPicPr>
            <a:picLocks noChangeAspect="1"/>
          </p:cNvPicPr>
          <p:nvPr/>
        </p:nvPicPr>
        <p:blipFill>
          <a:blip r:embed="rId4" cstate="print"/>
          <a:srcRect l="14858" t="5604" r="17523"/>
          <a:stretch>
            <a:fillRect/>
          </a:stretch>
        </p:blipFill>
        <p:spPr>
          <a:xfrm>
            <a:off x="4540198" y="3784820"/>
            <a:ext cx="930304" cy="92069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9" name="Oval 118"/>
          <p:cNvSpPr>
            <a:spLocks noChangeAspect="1"/>
          </p:cNvSpPr>
          <p:nvPr/>
        </p:nvSpPr>
        <p:spPr>
          <a:xfrm>
            <a:off x="7798698" y="3703548"/>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117" descr="solar-panels.jpg"/>
          <p:cNvPicPr>
            <a:picLocks noChangeAspect="1"/>
          </p:cNvPicPr>
          <p:nvPr/>
        </p:nvPicPr>
        <p:blipFill>
          <a:blip r:embed="rId5" cstate="print"/>
          <a:srcRect l="8421" r="30595"/>
          <a:stretch>
            <a:fillRect/>
          </a:stretch>
        </p:blipFill>
        <p:spPr>
          <a:xfrm>
            <a:off x="6750664" y="3768916"/>
            <a:ext cx="930297" cy="9152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4" name="Picture 73" descr="Concrete-retaining-wall-design-idea-for-grass-terrace-with-contemporary-landscape-where-grass-planting-is-applied-on-the-simple-concrete-retaining-walls-to.jpg"/>
          <p:cNvPicPr>
            <a:picLocks noChangeAspect="1"/>
          </p:cNvPicPr>
          <p:nvPr/>
        </p:nvPicPr>
        <p:blipFill>
          <a:blip r:embed="rId6" cstate="print"/>
          <a:srcRect l="13749" t="17426" r="31983" b="24749"/>
          <a:stretch>
            <a:fillRect/>
          </a:stretch>
        </p:blipFill>
        <p:spPr>
          <a:xfrm>
            <a:off x="7839986" y="3753017"/>
            <a:ext cx="930303" cy="90644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0" name="Picture 119" descr="cypress.jpg"/>
          <p:cNvPicPr>
            <a:picLocks noChangeAspect="1"/>
          </p:cNvPicPr>
          <p:nvPr/>
        </p:nvPicPr>
        <p:blipFill>
          <a:blip r:embed="rId7" cstate="print"/>
          <a:srcRect t="19505" b="3959"/>
          <a:stretch>
            <a:fillRect/>
          </a:stretch>
        </p:blipFill>
        <p:spPr>
          <a:xfrm>
            <a:off x="5654901" y="3784823"/>
            <a:ext cx="901329" cy="9223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25" name="Group 124"/>
          <p:cNvGrpSpPr/>
          <p:nvPr/>
        </p:nvGrpSpPr>
        <p:grpSpPr>
          <a:xfrm>
            <a:off x="6912871" y="1767482"/>
            <a:ext cx="3044994" cy="338554"/>
            <a:chOff x="6455783" y="2132946"/>
            <a:chExt cx="3044994" cy="338554"/>
          </a:xfrm>
        </p:grpSpPr>
        <p:sp>
          <p:nvSpPr>
            <p:cNvPr id="126" name="Oval 125"/>
            <p:cNvSpPr/>
            <p:nvPr/>
          </p:nvSpPr>
          <p:spPr>
            <a:xfrm>
              <a:off x="6455783" y="2152973"/>
              <a:ext cx="187723" cy="187723"/>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27" name="Rectangle 126"/>
            <p:cNvSpPr/>
            <p:nvPr/>
          </p:nvSpPr>
          <p:spPr>
            <a:xfrm>
              <a:off x="6455783" y="2132946"/>
              <a:ext cx="189170" cy="215444"/>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L</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28" name="Rectangle 127"/>
            <p:cNvSpPr/>
            <p:nvPr/>
          </p:nvSpPr>
          <p:spPr>
            <a:xfrm>
              <a:off x="6631499" y="2132946"/>
              <a:ext cx="2869278" cy="338554"/>
            </a:xfrm>
            <a:prstGeom prst="rect">
              <a:avLst/>
            </a:prstGeom>
          </p:spPr>
          <p:txBody>
            <a:bodyPr wrap="square">
              <a:spAutoFit/>
            </a:bodyPr>
            <a:lstStyle/>
            <a:p>
              <a:r>
                <a:rPr lang="en-US" sz="800" kern="3000" spc="30" dirty="0" smtClean="0">
                  <a:latin typeface="Arial" pitchFamily="34" charset="0"/>
                  <a:ea typeface="Adobe Gothic Std B" pitchFamily="34" charset="-128"/>
                  <a:cs typeface="Arial" pitchFamily="34" charset="0"/>
                </a:rPr>
                <a:t>Streetscape Improvements Under </a:t>
              </a:r>
            </a:p>
            <a:p>
              <a:r>
                <a:rPr lang="en-US" sz="800" kern="3000" spc="30" dirty="0" smtClean="0">
                  <a:latin typeface="Arial" pitchFamily="34" charset="0"/>
                  <a:ea typeface="Adobe Gothic Std B" pitchFamily="34" charset="-128"/>
                  <a:cs typeface="Arial" pitchFamily="34" charset="0"/>
                </a:rPr>
                <a:t>Bridge</a:t>
              </a:r>
              <a:endParaRPr lang="en-US" sz="800" kern="3000" spc="30" dirty="0">
                <a:latin typeface="Arial" pitchFamily="34" charset="0"/>
                <a:ea typeface="Adobe Gothic Std B" pitchFamily="34" charset="-128"/>
                <a:cs typeface="Arial" pitchFamily="34" charset="0"/>
              </a:endParaRPr>
            </a:p>
          </p:txBody>
        </p:sp>
      </p:grpSp>
      <p:grpSp>
        <p:nvGrpSpPr>
          <p:cNvPr id="129" name="Group 128"/>
          <p:cNvGrpSpPr/>
          <p:nvPr/>
        </p:nvGrpSpPr>
        <p:grpSpPr>
          <a:xfrm>
            <a:off x="4674633" y="2618053"/>
            <a:ext cx="171692" cy="215444"/>
            <a:chOff x="1903471" y="3088088"/>
            <a:chExt cx="189170" cy="237375"/>
          </a:xfrm>
        </p:grpSpPr>
        <p:sp>
          <p:nvSpPr>
            <p:cNvPr id="130" name="Oval 129"/>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31" name="Rectangle 130"/>
            <p:cNvSpPr/>
            <p:nvPr/>
          </p:nvSpPr>
          <p:spPr>
            <a:xfrm>
              <a:off x="1903471" y="3088088"/>
              <a:ext cx="189170" cy="237375"/>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L</a:t>
              </a:r>
              <a:endParaRPr lang="en-US" sz="800" b="1" kern="3000" spc="30" dirty="0">
                <a:solidFill>
                  <a:srgbClr val="0081A4"/>
                </a:solidFill>
                <a:latin typeface="Arial" pitchFamily="34" charset="0"/>
                <a:ea typeface="Adobe Gothic Std B" pitchFamily="34" charset="-128"/>
                <a:cs typeface="Arial" pitchFamily="34" charset="0"/>
              </a:endParaRPr>
            </a:p>
          </p:txBody>
        </p:sp>
      </p:grpSp>
    </p:spTree>
    <p:extLst>
      <p:ext uri="{BB962C8B-B14F-4D97-AF65-F5344CB8AC3E}">
        <p14:creationId xmlns:p14="http://schemas.microsoft.com/office/powerpoint/2010/main" val="3106891461"/>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8608" b="4903"/>
          <a:stretch/>
        </p:blipFill>
        <p:spPr>
          <a:xfrm>
            <a:off x="914536" y="631371"/>
            <a:ext cx="7329862" cy="4114800"/>
          </a:xfrm>
          <a:prstGeom prst="rect">
            <a:avLst/>
          </a:prstGeom>
        </p:spPr>
      </p:pic>
      <p:sp>
        <p:nvSpPr>
          <p:cNvPr id="11" name="TextBox 10"/>
          <p:cNvSpPr txBox="1"/>
          <p:nvPr/>
        </p:nvSpPr>
        <p:spPr>
          <a:xfrm>
            <a:off x="296358" y="188055"/>
            <a:ext cx="8826042" cy="461665"/>
          </a:xfrm>
          <a:prstGeom prst="rect">
            <a:avLst/>
          </a:prstGeom>
          <a:noFill/>
        </p:spPr>
        <p:txBody>
          <a:bodyPr wrap="square" rtlCol="0">
            <a:spAutoFit/>
          </a:bodyPr>
          <a:lstStyle/>
          <a:p>
            <a:r>
              <a:rPr lang="en-US" sz="2400" b="1" kern="3000" spc="-150" dirty="0" smtClean="0">
                <a:solidFill>
                  <a:schemeClr val="tx1">
                    <a:lumMod val="85000"/>
                    <a:lumOff val="15000"/>
                  </a:schemeClr>
                </a:solidFill>
                <a:latin typeface="Arial" pitchFamily="34" charset="0"/>
                <a:cs typeface="Arial" pitchFamily="34" charset="0"/>
              </a:rPr>
              <a:t>Concept 2 │ </a:t>
            </a:r>
            <a:r>
              <a:rPr lang="en-US" sz="2400" b="1" kern="3000" spc="-150" dirty="0" smtClean="0">
                <a:solidFill>
                  <a:srgbClr val="0081A4"/>
                </a:solidFill>
                <a:latin typeface="Arial" pitchFamily="34" charset="0"/>
                <a:cs typeface="Arial" pitchFamily="34" charset="0"/>
              </a:rPr>
              <a:t>Character Sketch                                          </a:t>
            </a:r>
            <a:r>
              <a:rPr lang="en-US" sz="2400" b="1" kern="3000" spc="-150" dirty="0" err="1" smtClean="0">
                <a:solidFill>
                  <a:srgbClr val="0081A4"/>
                </a:solidFill>
                <a:latin typeface="Arial" pitchFamily="34" charset="0"/>
                <a:cs typeface="Arial" pitchFamily="34" charset="0"/>
              </a:rPr>
              <a:t>Bridgeway</a:t>
            </a:r>
            <a:r>
              <a:rPr lang="en-US" sz="2400" b="1" kern="3000" spc="-150" dirty="0" smtClean="0">
                <a:solidFill>
                  <a:srgbClr val="0081A4"/>
                </a:solidFill>
                <a:latin typeface="Arial" pitchFamily="34" charset="0"/>
                <a:cs typeface="Arial" pitchFamily="34" charset="0"/>
              </a:rPr>
              <a:t> Arch</a:t>
            </a:r>
            <a:endParaRPr lang="en-US" sz="2400" b="1" kern="3000" spc="-150" dirty="0">
              <a:solidFill>
                <a:srgbClr val="0081A4"/>
              </a:solidFill>
              <a:latin typeface="Arial" pitchFamily="34" charset="0"/>
              <a:cs typeface="Arial" pitchFamily="34" charset="0"/>
            </a:endParaRPr>
          </a:p>
        </p:txBody>
      </p:sp>
    </p:spTree>
    <p:extLst>
      <p:ext uri="{BB962C8B-B14F-4D97-AF65-F5344CB8AC3E}">
        <p14:creationId xmlns:p14="http://schemas.microsoft.com/office/powerpoint/2010/main" val="1128317514"/>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duotone>
              <a:schemeClr val="bg2">
                <a:shade val="45000"/>
                <a:satMod val="135000"/>
              </a:schemeClr>
              <a:prstClr val="white"/>
            </a:duotone>
          </a:blip>
          <a:srcRect t="31609" b="2119"/>
          <a:stretch/>
        </p:blipFill>
        <p:spPr>
          <a:xfrm>
            <a:off x="0" y="7258"/>
            <a:ext cx="9144000" cy="4542972"/>
          </a:xfrm>
          <a:prstGeom prst="rect">
            <a:avLst/>
          </a:prstGeom>
        </p:spPr>
      </p:pic>
      <p:pic>
        <p:nvPicPr>
          <p:cNvPr id="7" name="Picture 6"/>
          <p:cNvPicPr>
            <a:picLocks noChangeAspect="1"/>
          </p:cNvPicPr>
          <p:nvPr/>
        </p:nvPicPr>
        <p:blipFill>
          <a:blip r:embed="rId3" cstate="print">
            <a:duotone>
              <a:schemeClr val="bg2">
                <a:shade val="45000"/>
                <a:satMod val="135000"/>
              </a:schemeClr>
              <a:prstClr val="white"/>
            </a:duotone>
          </a:blip>
          <a:stretch>
            <a:fillRect/>
          </a:stretch>
        </p:blipFill>
        <p:spPr>
          <a:xfrm>
            <a:off x="252645" y="155752"/>
            <a:ext cx="8686800" cy="3539066"/>
          </a:xfrm>
          <a:prstGeom prst="rect">
            <a:avLst/>
          </a:prstGeom>
        </p:spPr>
      </p:pic>
      <p:sp>
        <p:nvSpPr>
          <p:cNvPr id="4" name="Rectangle 3"/>
          <p:cNvSpPr/>
          <p:nvPr/>
        </p:nvSpPr>
        <p:spPr>
          <a:xfrm>
            <a:off x="4532149" y="308103"/>
            <a:ext cx="4468728" cy="1569660"/>
          </a:xfrm>
          <a:prstGeom prst="rect">
            <a:avLst/>
          </a:prstGeom>
        </p:spPr>
        <p:txBody>
          <a:bodyPr wrap="square">
            <a:spAutoFit/>
          </a:bodyPr>
          <a:lstStyle/>
          <a:p>
            <a:r>
              <a:rPr lang="en-US" sz="1600" kern="3000" spc="30" dirty="0" smtClean="0">
                <a:latin typeface="Arial" pitchFamily="34" charset="0"/>
                <a:cs typeface="Arial" pitchFamily="34" charset="0"/>
              </a:rPr>
              <a:t>Comment Sheet:</a:t>
            </a:r>
          </a:p>
          <a:p>
            <a:pPr lvl="1">
              <a:buFont typeface="Arial" pitchFamily="34" charset="0"/>
              <a:buChar char="•"/>
            </a:pPr>
            <a:r>
              <a:rPr lang="en-US" sz="1600" kern="3000" spc="30" dirty="0" smtClean="0">
                <a:latin typeface="Arial" pitchFamily="34" charset="0"/>
                <a:ea typeface="Adobe Gothic Std B" pitchFamily="34" charset="-128"/>
                <a:cs typeface="Arial" pitchFamily="34" charset="0"/>
              </a:rPr>
              <a:t>  Overall which concept do you prefer?</a:t>
            </a:r>
          </a:p>
          <a:p>
            <a:pPr lvl="2">
              <a:buFont typeface="Arial" pitchFamily="34" charset="0"/>
              <a:buChar char="•"/>
            </a:pPr>
            <a:r>
              <a:rPr lang="en-US" sz="1600" kern="3000" spc="30" dirty="0" smtClean="0">
                <a:latin typeface="Arial" pitchFamily="34" charset="0"/>
                <a:ea typeface="Adobe Gothic Std B" pitchFamily="34" charset="-128"/>
                <a:cs typeface="Arial" pitchFamily="34" charset="0"/>
              </a:rPr>
              <a:t>  </a:t>
            </a:r>
            <a:r>
              <a:rPr lang="en-US" sz="1200" kern="3000" spc="30" dirty="0" smtClean="0">
                <a:latin typeface="Arial" pitchFamily="34" charset="0"/>
                <a:ea typeface="Adobe Gothic Std B" pitchFamily="34" charset="-128"/>
                <a:cs typeface="Arial" pitchFamily="34" charset="0"/>
              </a:rPr>
              <a:t>Concept 1: Art Sculpture</a:t>
            </a:r>
          </a:p>
          <a:p>
            <a:pPr lvl="2">
              <a:buFont typeface="Arial" pitchFamily="34" charset="0"/>
              <a:buChar char="•"/>
            </a:pPr>
            <a:r>
              <a:rPr lang="en-US" sz="1600" kern="3000" spc="30" dirty="0">
                <a:latin typeface="Arial" pitchFamily="34" charset="0"/>
                <a:ea typeface="Adobe Gothic Std B" pitchFamily="34" charset="-128"/>
                <a:cs typeface="Arial" pitchFamily="34" charset="0"/>
              </a:rPr>
              <a:t> </a:t>
            </a:r>
            <a:r>
              <a:rPr lang="en-US" sz="1600" kern="3000" spc="30" dirty="0" smtClean="0">
                <a:latin typeface="Arial" pitchFamily="34" charset="0"/>
                <a:ea typeface="Adobe Gothic Std B" pitchFamily="34" charset="-128"/>
                <a:cs typeface="Arial" pitchFamily="34" charset="0"/>
              </a:rPr>
              <a:t> </a:t>
            </a:r>
            <a:r>
              <a:rPr lang="en-US" sz="1200" kern="3000" spc="30" dirty="0" smtClean="0">
                <a:latin typeface="Arial" pitchFamily="34" charset="0"/>
                <a:ea typeface="Adobe Gothic Std B" pitchFamily="34" charset="-128"/>
                <a:cs typeface="Arial" pitchFamily="34" charset="0"/>
              </a:rPr>
              <a:t>Concept 2: </a:t>
            </a:r>
            <a:r>
              <a:rPr lang="en-US" sz="1200" kern="3000" spc="30" dirty="0" err="1" smtClean="0">
                <a:latin typeface="Arial" pitchFamily="34" charset="0"/>
                <a:ea typeface="Adobe Gothic Std B" pitchFamily="34" charset="-128"/>
                <a:cs typeface="Arial" pitchFamily="34" charset="0"/>
              </a:rPr>
              <a:t>Bridgeway</a:t>
            </a:r>
            <a:r>
              <a:rPr lang="en-US" sz="1200" kern="3000" spc="30" dirty="0" smtClean="0">
                <a:latin typeface="Arial" pitchFamily="34" charset="0"/>
                <a:ea typeface="Adobe Gothic Std B" pitchFamily="34" charset="-128"/>
                <a:cs typeface="Arial" pitchFamily="34" charset="0"/>
              </a:rPr>
              <a:t> Arch</a:t>
            </a:r>
          </a:p>
          <a:p>
            <a:pPr marL="461963" lvl="2">
              <a:buFont typeface="Arial" pitchFamily="34" charset="0"/>
              <a:buChar char="•"/>
            </a:pPr>
            <a:r>
              <a:rPr lang="en-US" sz="1600" kern="3000" spc="30" dirty="0" smtClean="0">
                <a:latin typeface="Arial" pitchFamily="34" charset="0"/>
                <a:ea typeface="Adobe Gothic Std B" pitchFamily="34" charset="-128"/>
                <a:cs typeface="Arial" pitchFamily="34" charset="0"/>
              </a:rPr>
              <a:t>  What elements did you like/dislike?</a:t>
            </a:r>
          </a:p>
          <a:p>
            <a:pPr marL="461963" lvl="2">
              <a:buFont typeface="Arial" pitchFamily="34" charset="0"/>
              <a:buChar char="•"/>
            </a:pPr>
            <a:r>
              <a:rPr lang="en-US" sz="1600" kern="3000" spc="30" dirty="0" smtClean="0">
                <a:latin typeface="Arial" pitchFamily="34" charset="0"/>
                <a:ea typeface="Adobe Gothic Std B" pitchFamily="34" charset="-128"/>
                <a:cs typeface="Arial" pitchFamily="34" charset="0"/>
              </a:rPr>
              <a:t>  Any additional comments?</a:t>
            </a:r>
          </a:p>
        </p:txBody>
      </p:sp>
      <p:sp>
        <p:nvSpPr>
          <p:cNvPr id="5" name="TextBox 4"/>
          <p:cNvSpPr txBox="1"/>
          <p:nvPr/>
        </p:nvSpPr>
        <p:spPr>
          <a:xfrm>
            <a:off x="317958" y="2568661"/>
            <a:ext cx="8446214" cy="1384995"/>
          </a:xfrm>
          <a:prstGeom prst="rect">
            <a:avLst/>
          </a:prstGeom>
          <a:noFill/>
        </p:spPr>
        <p:txBody>
          <a:bodyPr wrap="square" rtlCol="0">
            <a:spAutoFit/>
          </a:bodyPr>
          <a:lstStyle/>
          <a:p>
            <a:r>
              <a:rPr lang="en-US" sz="3600" b="1" kern="3000" spc="-300" dirty="0" smtClean="0">
                <a:solidFill>
                  <a:schemeClr val="tx1">
                    <a:lumMod val="85000"/>
                    <a:lumOff val="15000"/>
                  </a:schemeClr>
                </a:solidFill>
                <a:latin typeface="Arial" pitchFamily="34" charset="0"/>
                <a:cs typeface="Arial" pitchFamily="34" charset="0"/>
              </a:rPr>
              <a:t>Innovation District</a:t>
            </a:r>
          </a:p>
          <a:p>
            <a:r>
              <a:rPr lang="en-US" sz="4800" b="1" kern="3000" spc="-300" dirty="0" smtClean="0">
                <a:solidFill>
                  <a:srgbClr val="0081A4"/>
                </a:solidFill>
                <a:latin typeface="Arial" pitchFamily="34" charset="0"/>
                <a:cs typeface="Arial" pitchFamily="34" charset="0"/>
              </a:rPr>
              <a:t>Gateway Concept Study</a:t>
            </a:r>
            <a:endParaRPr lang="en-US" sz="4800" b="1" kern="3000" spc="-300" dirty="0">
              <a:solidFill>
                <a:srgbClr val="0081A4"/>
              </a:solidFill>
              <a:latin typeface="Arial" pitchFamily="34" charset="0"/>
              <a:cs typeface="Arial" pitchFamily="34" charset="0"/>
            </a:endParaRPr>
          </a:p>
        </p:txBody>
      </p:sp>
      <p:pic>
        <p:nvPicPr>
          <p:cNvPr id="15" name="Picture 14"/>
          <p:cNvPicPr>
            <a:picLocks noChangeAspect="1"/>
          </p:cNvPicPr>
          <p:nvPr/>
        </p:nvPicPr>
        <p:blipFill>
          <a:blip r:embed="rId4" cstate="print"/>
          <a:stretch>
            <a:fillRect/>
          </a:stretch>
        </p:blipFill>
        <p:spPr>
          <a:xfrm>
            <a:off x="2197730" y="1318461"/>
            <a:ext cx="723820" cy="731520"/>
          </a:xfrm>
          <a:prstGeom prst="rect">
            <a:avLst/>
          </a:prstGeom>
        </p:spPr>
      </p:pic>
    </p:spTree>
    <p:extLst>
      <p:ext uri="{BB962C8B-B14F-4D97-AF65-F5344CB8AC3E}">
        <p14:creationId xmlns:p14="http://schemas.microsoft.com/office/powerpoint/2010/main" val="124333645"/>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96358" y="188055"/>
            <a:ext cx="8826042" cy="461665"/>
          </a:xfrm>
          <a:prstGeom prst="rect">
            <a:avLst/>
          </a:prstGeom>
          <a:noFill/>
        </p:spPr>
        <p:txBody>
          <a:bodyPr wrap="square" rtlCol="0">
            <a:spAutoFit/>
          </a:bodyPr>
          <a:lstStyle/>
          <a:p>
            <a:r>
              <a:rPr lang="en-US" sz="2400" b="1" kern="3000" spc="-150" dirty="0" smtClean="0">
                <a:latin typeface="Arial" pitchFamily="34" charset="0"/>
                <a:cs typeface="Arial" pitchFamily="34" charset="0"/>
              </a:rPr>
              <a:t>Recap │ </a:t>
            </a:r>
            <a:r>
              <a:rPr lang="en-US" sz="2400" b="1" kern="3000" spc="-150" dirty="0" smtClean="0">
                <a:solidFill>
                  <a:srgbClr val="0081A4"/>
                </a:solidFill>
                <a:latin typeface="Arial" pitchFamily="34" charset="0"/>
                <a:cs typeface="Arial" pitchFamily="34" charset="0"/>
              </a:rPr>
              <a:t>Project Schedule </a:t>
            </a:r>
            <a:endParaRPr lang="en-US" sz="2400" b="1" kern="3000" spc="-150" dirty="0">
              <a:solidFill>
                <a:srgbClr val="0081A4"/>
              </a:solidFill>
              <a:latin typeface="Arial" pitchFamily="34" charset="0"/>
              <a:cs typeface="Arial" pitchFamily="34" charset="0"/>
            </a:endParaRPr>
          </a:p>
        </p:txBody>
      </p:sp>
      <p:sp>
        <p:nvSpPr>
          <p:cNvPr id="23" name="Rectangle 22"/>
          <p:cNvSpPr/>
          <p:nvPr/>
        </p:nvSpPr>
        <p:spPr>
          <a:xfrm>
            <a:off x="296358" y="989453"/>
            <a:ext cx="8454158" cy="2769989"/>
          </a:xfrm>
          <a:prstGeom prst="rect">
            <a:avLst/>
          </a:prstGeom>
        </p:spPr>
        <p:txBody>
          <a:bodyPr wrap="square">
            <a:spAutoFit/>
          </a:bodyPr>
          <a:lstStyle/>
          <a:p>
            <a:r>
              <a:rPr lang="en-US" sz="1600" b="1" kern="3000" spc="30" dirty="0" smtClean="0">
                <a:latin typeface="Arial" pitchFamily="34" charset="0"/>
                <a:cs typeface="Arial" pitchFamily="34" charset="0"/>
              </a:rPr>
              <a:t>September 21: </a:t>
            </a:r>
            <a:r>
              <a:rPr lang="en-US" sz="1600" kern="3000" spc="30" dirty="0" smtClean="0">
                <a:latin typeface="Arial" pitchFamily="34" charset="0"/>
                <a:cs typeface="Arial" pitchFamily="34" charset="0"/>
              </a:rPr>
              <a:t>Initial Inquiry Meeting FDOT D7</a:t>
            </a:r>
          </a:p>
          <a:p>
            <a:pPr marL="285750" indent="-285750">
              <a:buFont typeface="Arial" panose="020B0604020202020204" pitchFamily="34" charset="0"/>
              <a:buChar char="•"/>
            </a:pPr>
            <a:r>
              <a:rPr lang="en-US" sz="1400" kern="3000" spc="30" dirty="0" smtClean="0">
                <a:solidFill>
                  <a:srgbClr val="0081A4"/>
                </a:solidFill>
                <a:latin typeface="Arial" pitchFamily="34" charset="0"/>
                <a:ea typeface="Adobe Gothic Std B" pitchFamily="34" charset="-128"/>
                <a:cs typeface="Arial" pitchFamily="34" charset="0"/>
              </a:rPr>
              <a:t>PPM Chapter 9: Landscape and Community Aesthetic Features</a:t>
            </a:r>
          </a:p>
          <a:p>
            <a:pPr marL="285750" indent="-285750">
              <a:buFont typeface="Arial" panose="020B0604020202020204" pitchFamily="34" charset="0"/>
              <a:buChar char="•"/>
            </a:pPr>
            <a:r>
              <a:rPr lang="en-US" sz="1400" kern="3000" spc="30" dirty="0" smtClean="0">
                <a:solidFill>
                  <a:srgbClr val="0081A4"/>
                </a:solidFill>
                <a:latin typeface="Arial" pitchFamily="34" charset="0"/>
                <a:ea typeface="Adobe Gothic Std B" pitchFamily="34" charset="-128"/>
                <a:cs typeface="Arial" pitchFamily="34" charset="0"/>
              </a:rPr>
              <a:t>Public Art/Local ID Marker</a:t>
            </a:r>
          </a:p>
          <a:p>
            <a:pPr marL="285750" indent="-285750">
              <a:buFont typeface="Arial" panose="020B0604020202020204" pitchFamily="34" charset="0"/>
              <a:buChar char="•"/>
            </a:pPr>
            <a:r>
              <a:rPr lang="en-US" sz="1400" kern="3000" spc="30" dirty="0" smtClean="0">
                <a:solidFill>
                  <a:srgbClr val="0081A4"/>
                </a:solidFill>
                <a:latin typeface="Arial" pitchFamily="34" charset="0"/>
                <a:ea typeface="Adobe Gothic Std B" pitchFamily="34" charset="-128"/>
                <a:cs typeface="Arial" pitchFamily="34" charset="0"/>
              </a:rPr>
              <a:t>Maintenance by Local Government Entity</a:t>
            </a:r>
          </a:p>
          <a:p>
            <a:r>
              <a:rPr lang="en-US" sz="1600" b="1" kern="3000" spc="30" dirty="0" smtClean="0">
                <a:latin typeface="Arial" pitchFamily="34" charset="0"/>
                <a:ea typeface="Adobe Gothic Std B" pitchFamily="34" charset="-128"/>
                <a:cs typeface="Arial" pitchFamily="34" charset="0"/>
              </a:rPr>
              <a:t>September 24: </a:t>
            </a:r>
            <a:r>
              <a:rPr lang="en-US" sz="1600" kern="3000" spc="30" dirty="0" smtClean="0">
                <a:latin typeface="Arial" pitchFamily="34" charset="0"/>
                <a:ea typeface="Adobe Gothic Std B" pitchFamily="34" charset="-128"/>
                <a:cs typeface="Arial" pitchFamily="34" charset="0"/>
              </a:rPr>
              <a:t>Gateway Study Pre-Meeting City of Tampa</a:t>
            </a:r>
          </a:p>
          <a:p>
            <a:pPr marL="285750" indent="-285750">
              <a:buFont typeface="Arial" panose="020B0604020202020204" pitchFamily="34" charset="0"/>
              <a:buChar char="•"/>
            </a:pPr>
            <a:r>
              <a:rPr lang="en-US" sz="1400" kern="3000" spc="30" dirty="0" smtClean="0">
                <a:solidFill>
                  <a:srgbClr val="0081A4"/>
                </a:solidFill>
                <a:latin typeface="Arial" pitchFamily="34" charset="0"/>
                <a:ea typeface="Adobe Gothic Std B" pitchFamily="34" charset="-128"/>
                <a:cs typeface="Arial" pitchFamily="34" charset="0"/>
              </a:rPr>
              <a:t>“Lights on Tampa”</a:t>
            </a:r>
          </a:p>
          <a:p>
            <a:pPr marL="285750" indent="-285750">
              <a:buFont typeface="Arial" panose="020B0604020202020204" pitchFamily="34" charset="0"/>
              <a:buChar char="•"/>
            </a:pPr>
            <a:r>
              <a:rPr lang="en-US" sz="1400" kern="3000" spc="30" dirty="0" smtClean="0">
                <a:solidFill>
                  <a:srgbClr val="0081A4"/>
                </a:solidFill>
                <a:latin typeface="Arial" pitchFamily="34" charset="0"/>
                <a:ea typeface="Adobe Gothic Std B" pitchFamily="34" charset="-128"/>
                <a:cs typeface="Arial" pitchFamily="34" charset="0"/>
              </a:rPr>
              <a:t>Irrigation Access Available/Texas Phoenix Palm Decline</a:t>
            </a:r>
          </a:p>
          <a:p>
            <a:pPr marL="285750" indent="-285750">
              <a:buFont typeface="Arial" panose="020B0604020202020204" pitchFamily="34" charset="0"/>
              <a:buChar char="•"/>
            </a:pPr>
            <a:r>
              <a:rPr lang="en-US" sz="1400" kern="3000" spc="30" dirty="0" smtClean="0">
                <a:solidFill>
                  <a:srgbClr val="0081A4"/>
                </a:solidFill>
                <a:latin typeface="Arial" pitchFamily="34" charset="0"/>
                <a:ea typeface="Adobe Gothic Std B" pitchFamily="34" charset="-128"/>
                <a:cs typeface="Arial" pitchFamily="34" charset="0"/>
              </a:rPr>
              <a:t>Low Maintenance</a:t>
            </a:r>
            <a:endParaRPr lang="en-US" sz="1400" kern="3000" spc="30" dirty="0">
              <a:solidFill>
                <a:srgbClr val="0081A4"/>
              </a:solidFill>
              <a:latin typeface="Arial" pitchFamily="34" charset="0"/>
              <a:ea typeface="Adobe Gothic Std B" pitchFamily="34" charset="-128"/>
              <a:cs typeface="Arial" pitchFamily="34" charset="0"/>
            </a:endParaRPr>
          </a:p>
          <a:p>
            <a:r>
              <a:rPr lang="en-US" sz="1600" b="1" kern="3000" spc="30" dirty="0" smtClean="0">
                <a:latin typeface="Arial" pitchFamily="34" charset="0"/>
                <a:ea typeface="Adobe Gothic Std B" pitchFamily="34" charset="-128"/>
                <a:cs typeface="Arial" pitchFamily="34" charset="0"/>
              </a:rPr>
              <a:t>September 24: </a:t>
            </a:r>
            <a:r>
              <a:rPr lang="en-US" sz="1600" kern="3000" spc="30" dirty="0" smtClean="0">
                <a:latin typeface="Arial" pitchFamily="34" charset="0"/>
                <a:ea typeface="Adobe Gothic Std B" pitchFamily="34" charset="-128"/>
                <a:cs typeface="Arial" pitchFamily="34" charset="0"/>
              </a:rPr>
              <a:t>Innovation Alliance Kick-off Meeting</a:t>
            </a:r>
          </a:p>
          <a:p>
            <a:pPr marL="285750" indent="-285750">
              <a:buFont typeface="Arial" panose="020B0604020202020204" pitchFamily="34" charset="0"/>
              <a:buChar char="•"/>
            </a:pPr>
            <a:r>
              <a:rPr lang="en-US" sz="1400" kern="3000" spc="30" dirty="0" smtClean="0">
                <a:solidFill>
                  <a:srgbClr val="0081A4"/>
                </a:solidFill>
                <a:latin typeface="Arial" pitchFamily="34" charset="0"/>
                <a:ea typeface="Adobe Gothic Std B" pitchFamily="34" charset="-128"/>
                <a:cs typeface="Arial" pitchFamily="34" charset="0"/>
              </a:rPr>
              <a:t>Inspire People</a:t>
            </a:r>
          </a:p>
          <a:p>
            <a:pPr marL="285750" indent="-285750">
              <a:buFont typeface="Arial" panose="020B0604020202020204" pitchFamily="34" charset="0"/>
              <a:buChar char="•"/>
            </a:pPr>
            <a:r>
              <a:rPr lang="en-US" sz="1400" kern="3000" spc="30" dirty="0" smtClean="0">
                <a:solidFill>
                  <a:srgbClr val="0081A4"/>
                </a:solidFill>
                <a:latin typeface="Arial" pitchFamily="34" charset="0"/>
                <a:ea typeface="Adobe Gothic Std B" pitchFamily="34" charset="-128"/>
                <a:cs typeface="Arial" pitchFamily="34" charset="0"/>
              </a:rPr>
              <a:t>Sense of Arrival</a:t>
            </a:r>
          </a:p>
          <a:p>
            <a:pPr marL="285750" indent="-285750">
              <a:buFont typeface="Arial" panose="020B0604020202020204" pitchFamily="34" charset="0"/>
              <a:buChar char="•"/>
            </a:pPr>
            <a:r>
              <a:rPr lang="en-US" sz="1400" kern="3000" spc="30" dirty="0" smtClean="0">
                <a:solidFill>
                  <a:srgbClr val="0081A4"/>
                </a:solidFill>
                <a:latin typeface="Arial" pitchFamily="34" charset="0"/>
                <a:ea typeface="Adobe Gothic Std B" pitchFamily="34" charset="-128"/>
                <a:cs typeface="Arial" pitchFamily="34" charset="0"/>
              </a:rPr>
              <a:t>“Global Citizen” Theme</a:t>
            </a:r>
          </a:p>
        </p:txBody>
      </p:sp>
      <p:pic>
        <p:nvPicPr>
          <p:cNvPr id="10" name="Picture 9" descr="BridgeDesign_Broadway-Viaduct-Large-cropped.jpg"/>
          <p:cNvPicPr>
            <a:picLocks noChangeAspect="1"/>
          </p:cNvPicPr>
          <p:nvPr/>
        </p:nvPicPr>
        <p:blipFill>
          <a:blip r:embed="rId3" cstate="print"/>
          <a:stretch>
            <a:fillRect/>
          </a:stretch>
        </p:blipFill>
        <p:spPr>
          <a:xfrm>
            <a:off x="5937250" y="3516046"/>
            <a:ext cx="3079750" cy="1196852"/>
          </a:xfrm>
          <a:prstGeom prst="rect">
            <a:avLst/>
          </a:prstGeom>
        </p:spPr>
      </p:pic>
      <p:pic>
        <p:nvPicPr>
          <p:cNvPr id="17" name="Picture 16" descr="exit1columbusgaweb-cropped copy.jpg"/>
          <p:cNvPicPr>
            <a:picLocks noChangeAspect="1"/>
          </p:cNvPicPr>
          <p:nvPr/>
        </p:nvPicPr>
        <p:blipFill>
          <a:blip r:embed="rId4" cstate="print"/>
          <a:stretch>
            <a:fillRect/>
          </a:stretch>
        </p:blipFill>
        <p:spPr>
          <a:xfrm>
            <a:off x="5935648" y="1093304"/>
            <a:ext cx="3081131" cy="1213523"/>
          </a:xfrm>
          <a:prstGeom prst="rect">
            <a:avLst/>
          </a:prstGeom>
        </p:spPr>
      </p:pic>
      <p:pic>
        <p:nvPicPr>
          <p:cNvPr id="19" name="Picture 18" descr="route-66-blog-4 copy.jpg"/>
          <p:cNvPicPr>
            <a:picLocks noChangeAspect="1"/>
          </p:cNvPicPr>
          <p:nvPr/>
        </p:nvPicPr>
        <p:blipFill>
          <a:blip r:embed="rId5" cstate="print"/>
          <a:stretch>
            <a:fillRect/>
          </a:stretch>
        </p:blipFill>
        <p:spPr>
          <a:xfrm>
            <a:off x="5937250" y="127000"/>
            <a:ext cx="3078191" cy="980023"/>
          </a:xfrm>
          <a:prstGeom prst="rect">
            <a:avLst/>
          </a:prstGeom>
        </p:spPr>
      </p:pic>
      <p:pic>
        <p:nvPicPr>
          <p:cNvPr id="22" name="Picture 21" descr="GordonHuetherSculptureABQEastGateway_cropped copy.jpg"/>
          <p:cNvPicPr>
            <a:picLocks noChangeAspect="1"/>
          </p:cNvPicPr>
          <p:nvPr/>
        </p:nvPicPr>
        <p:blipFill>
          <a:blip r:embed="rId6" cstate="print"/>
          <a:stretch>
            <a:fillRect/>
          </a:stretch>
        </p:blipFill>
        <p:spPr>
          <a:xfrm>
            <a:off x="5934244" y="2286000"/>
            <a:ext cx="3082756" cy="1356436"/>
          </a:xfrm>
          <a:prstGeom prst="rect">
            <a:avLst/>
          </a:prstGeom>
        </p:spPr>
      </p:pic>
    </p:spTree>
    <p:extLst>
      <p:ext uri="{BB962C8B-B14F-4D97-AF65-F5344CB8AC3E}">
        <p14:creationId xmlns:p14="http://schemas.microsoft.com/office/powerpoint/2010/main" val="25778615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6358" y="989453"/>
            <a:ext cx="8454158" cy="3416320"/>
          </a:xfrm>
          <a:prstGeom prst="rect">
            <a:avLst/>
          </a:prstGeom>
        </p:spPr>
        <p:txBody>
          <a:bodyPr wrap="square">
            <a:spAutoFit/>
          </a:bodyPr>
          <a:lstStyle/>
          <a:p>
            <a:r>
              <a:rPr lang="en-US" sz="1600" b="1" kern="3000" spc="30" dirty="0" smtClean="0">
                <a:latin typeface="Arial" panose="020B0604020202020204" pitchFamily="34" charset="0"/>
                <a:cs typeface="Arial" pitchFamily="34" charset="0"/>
              </a:rPr>
              <a:t>Statement: </a:t>
            </a:r>
            <a:r>
              <a:rPr lang="en-US" sz="1600" dirty="0" smtClean="0">
                <a:latin typeface="Arial" panose="020B0604020202020204" pitchFamily="34" charset="0"/>
                <a:cs typeface="Arial" panose="020B0604020202020204" pitchFamily="34" charset="0"/>
              </a:rPr>
              <a:t>Combining </a:t>
            </a:r>
            <a:r>
              <a:rPr lang="en-US" sz="1600" dirty="0">
                <a:latin typeface="Arial" panose="020B0604020202020204" pitchFamily="34" charset="0"/>
                <a:cs typeface="Arial" panose="020B0604020202020204" pitchFamily="34" charset="0"/>
              </a:rPr>
              <a:t>the aspects of environmental stewardship and aesthetic/innovative design to create a large scale gateway that is visually stunning and sensitive to functionality</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pPr lvl="0"/>
            <a:r>
              <a:rPr lang="en-US" sz="1600" b="1" dirty="0" smtClean="0">
                <a:latin typeface="Arial" panose="020B0604020202020204" pitchFamily="34" charset="0"/>
                <a:cs typeface="Arial" panose="020B0604020202020204" pitchFamily="34" charset="0"/>
              </a:rPr>
              <a:t>What it means: </a:t>
            </a:r>
            <a:r>
              <a:rPr lang="en-US" sz="1600" dirty="0" smtClean="0">
                <a:latin typeface="Arial" panose="020B0604020202020204" pitchFamily="34" charset="0"/>
                <a:cs typeface="Arial" panose="020B0604020202020204" pitchFamily="34" charset="0"/>
              </a:rPr>
              <a:t>“…a way of living that recognizes our world is an increasingly complex web of connections and interdependencies. One in which our choices and actions may have repercussions for people and communities locally, nationally or internationally.” </a:t>
            </a:r>
            <a:r>
              <a:rPr lang="en-US" sz="1200" dirty="0" smtClean="0">
                <a:latin typeface="Arial" panose="020B0604020202020204" pitchFamily="34" charset="0"/>
                <a:cs typeface="Arial" panose="020B0604020202020204" pitchFamily="34" charset="0"/>
                <a:hlinkClick r:id="rId3"/>
              </a:rPr>
              <a:t>www.ideas-forum.org.uk</a:t>
            </a:r>
            <a:endParaRPr lang="en-US" sz="12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“…nurtures </a:t>
            </a:r>
            <a:r>
              <a:rPr lang="en-US" sz="1600" dirty="0">
                <a:latin typeface="Arial" panose="020B0604020202020204" pitchFamily="34" charset="0"/>
                <a:cs typeface="Arial" panose="020B0604020202020204" pitchFamily="34" charset="0"/>
              </a:rPr>
              <a:t>personal respect and respect for </a:t>
            </a:r>
            <a:r>
              <a:rPr lang="en-US" sz="1600" dirty="0" smtClean="0">
                <a:latin typeface="Arial" panose="020B0604020202020204" pitchFamily="34" charset="0"/>
                <a:cs typeface="Arial" panose="020B0604020202020204" pitchFamily="34" charset="0"/>
              </a:rPr>
              <a:t>others; encourages </a:t>
            </a:r>
            <a:r>
              <a:rPr lang="en-US" sz="1600" dirty="0">
                <a:latin typeface="Arial" panose="020B0604020202020204" pitchFamily="34" charset="0"/>
                <a:cs typeface="Arial" panose="020B0604020202020204" pitchFamily="34" charset="0"/>
              </a:rPr>
              <a:t>individuals to think deeply and critically about what is equitable and just, and what will minimize harm to our planet</a:t>
            </a:r>
            <a:r>
              <a:rPr lang="en-US" sz="16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hlinkClick r:id="rId3"/>
              </a:rPr>
              <a:t>www.ideas-forum.org.uk</a:t>
            </a:r>
            <a:endParaRPr lang="en-US" sz="12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“An ethic of care for the </a:t>
            </a:r>
            <a:r>
              <a:rPr lang="en-US" sz="1600" dirty="0" smtClean="0">
                <a:latin typeface="Arial" panose="020B0604020202020204" pitchFamily="34" charset="0"/>
                <a:cs typeface="Arial" panose="020B0604020202020204" pitchFamily="34" charset="0"/>
              </a:rPr>
              <a:t>world” </a:t>
            </a:r>
            <a:r>
              <a:rPr lang="en-US" sz="1600" i="1" dirty="0" smtClean="0">
                <a:latin typeface="Arial" panose="020B0604020202020204" pitchFamily="34" charset="0"/>
                <a:cs typeface="Arial" panose="020B0604020202020204" pitchFamily="34" charset="0"/>
              </a:rPr>
              <a:t>-Hannah Arendt  </a:t>
            </a:r>
            <a:endParaRPr lang="en-US" sz="1600" i="1" dirty="0">
              <a:latin typeface="Arial" panose="020B0604020202020204" pitchFamily="34" charset="0"/>
              <a:cs typeface="Arial" panose="020B0604020202020204" pitchFamily="34" charset="0"/>
            </a:endParaRPr>
          </a:p>
        </p:txBody>
      </p:sp>
      <p:sp>
        <p:nvSpPr>
          <p:cNvPr id="9" name="TextBox 8"/>
          <p:cNvSpPr txBox="1"/>
          <p:nvPr/>
        </p:nvSpPr>
        <p:spPr>
          <a:xfrm>
            <a:off x="296358" y="188055"/>
            <a:ext cx="8826042" cy="461665"/>
          </a:xfrm>
          <a:prstGeom prst="rect">
            <a:avLst/>
          </a:prstGeom>
          <a:noFill/>
        </p:spPr>
        <p:txBody>
          <a:bodyPr wrap="square" rtlCol="0">
            <a:spAutoFit/>
          </a:bodyPr>
          <a:lstStyle/>
          <a:p>
            <a:r>
              <a:rPr lang="en-US" sz="2400" b="1" kern="3000" spc="-150" dirty="0" smtClean="0">
                <a:latin typeface="Arial" pitchFamily="34" charset="0"/>
                <a:cs typeface="Arial" pitchFamily="34" charset="0"/>
              </a:rPr>
              <a:t>Theme │ </a:t>
            </a:r>
            <a:r>
              <a:rPr lang="en-US" sz="2400" b="1" kern="3000" spc="-150" dirty="0" smtClean="0">
                <a:solidFill>
                  <a:srgbClr val="0081A4"/>
                </a:solidFill>
                <a:latin typeface="Arial" pitchFamily="34" charset="0"/>
                <a:cs typeface="Arial" pitchFamily="34" charset="0"/>
              </a:rPr>
              <a:t>Global Citizen</a:t>
            </a:r>
          </a:p>
        </p:txBody>
      </p:sp>
    </p:spTree>
    <p:extLst>
      <p:ext uri="{BB962C8B-B14F-4D97-AF65-F5344CB8AC3E}">
        <p14:creationId xmlns:p14="http://schemas.microsoft.com/office/powerpoint/2010/main" val="41014151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96358" y="188055"/>
            <a:ext cx="8826042" cy="461665"/>
          </a:xfrm>
          <a:prstGeom prst="rect">
            <a:avLst/>
          </a:prstGeom>
          <a:noFill/>
        </p:spPr>
        <p:txBody>
          <a:bodyPr wrap="square" rtlCol="0">
            <a:spAutoFit/>
          </a:bodyPr>
          <a:lstStyle/>
          <a:p>
            <a:r>
              <a:rPr lang="en-US" sz="2400" b="1" kern="3000" spc="-150" dirty="0" smtClean="0">
                <a:latin typeface="Arial" pitchFamily="34" charset="0"/>
                <a:cs typeface="Arial" pitchFamily="34" charset="0"/>
              </a:rPr>
              <a:t>Boundary │ </a:t>
            </a:r>
            <a:r>
              <a:rPr lang="en-US" sz="2400" b="1" kern="3000" spc="-150" dirty="0" smtClean="0">
                <a:solidFill>
                  <a:srgbClr val="0081A4"/>
                </a:solidFill>
                <a:latin typeface="Arial" pitchFamily="34" charset="0"/>
                <a:cs typeface="Arial" pitchFamily="34" charset="0"/>
              </a:rPr>
              <a:t>Innovation District</a:t>
            </a:r>
          </a:p>
        </p:txBody>
      </p:sp>
      <p:pic>
        <p:nvPicPr>
          <p:cNvPr id="23" name="Content Placeholder 3"/>
          <p:cNvPicPr>
            <a:picLocks noChangeAspect="1"/>
          </p:cNvPicPr>
          <p:nvPr/>
        </p:nvPicPr>
        <p:blipFill>
          <a:blip r:embed="rId3" cstate="print"/>
          <a:stretch>
            <a:fillRect/>
          </a:stretch>
        </p:blipFill>
        <p:spPr>
          <a:xfrm>
            <a:off x="563188" y="755543"/>
            <a:ext cx="5955581" cy="3886200"/>
          </a:xfrm>
          <a:prstGeom prst="round2DiagRect">
            <a:avLst/>
          </a:prstGeom>
        </p:spPr>
      </p:pic>
      <p:grpSp>
        <p:nvGrpSpPr>
          <p:cNvPr id="3" name="Group 2"/>
          <p:cNvGrpSpPr/>
          <p:nvPr/>
        </p:nvGrpSpPr>
        <p:grpSpPr>
          <a:xfrm>
            <a:off x="6422571" y="3994350"/>
            <a:ext cx="1284515" cy="716931"/>
            <a:chOff x="7765142" y="4038146"/>
            <a:chExt cx="1284515" cy="716931"/>
          </a:xfrm>
        </p:grpSpPr>
        <p:sp>
          <p:nvSpPr>
            <p:cNvPr id="7" name="TextBox 6"/>
            <p:cNvSpPr txBox="1"/>
            <p:nvPr/>
          </p:nvSpPr>
          <p:spPr>
            <a:xfrm>
              <a:off x="7765142" y="4570411"/>
              <a:ext cx="1284515" cy="184666"/>
            </a:xfrm>
            <a:prstGeom prst="rect">
              <a:avLst/>
            </a:prstGeom>
            <a:noFill/>
          </p:spPr>
          <p:txBody>
            <a:bodyPr wrap="square" rtlCol="0">
              <a:spAutoFit/>
            </a:bodyPr>
            <a:lstStyle/>
            <a:p>
              <a:pPr algn="ctr"/>
              <a:r>
                <a:rPr lang="en-US" sz="600" dirty="0" smtClean="0">
                  <a:latin typeface="Arial" panose="020B0604020202020204" pitchFamily="34" charset="0"/>
                  <a:cs typeface="Arial" panose="020B0604020202020204" pitchFamily="34" charset="0"/>
                </a:rPr>
                <a:t>NOT TO SCALE</a:t>
              </a:r>
              <a:endParaRPr lang="en-US" sz="600" dirty="0">
                <a:latin typeface="Arial" panose="020B0604020202020204" pitchFamily="34" charset="0"/>
                <a:cs typeface="Arial" panose="020B0604020202020204" pitchFamily="34" charset="0"/>
              </a:endParaRPr>
            </a:p>
          </p:txBody>
        </p:sp>
        <p:grpSp>
          <p:nvGrpSpPr>
            <p:cNvPr id="8" name="Group 7"/>
            <p:cNvGrpSpPr/>
            <p:nvPr/>
          </p:nvGrpSpPr>
          <p:grpSpPr>
            <a:xfrm>
              <a:off x="7982856" y="4038146"/>
              <a:ext cx="849086" cy="512551"/>
              <a:chOff x="7982857" y="4087426"/>
              <a:chExt cx="849086" cy="512551"/>
            </a:xfrm>
          </p:grpSpPr>
          <p:grpSp>
            <p:nvGrpSpPr>
              <p:cNvPr id="9" name="Group 8"/>
              <p:cNvGrpSpPr/>
              <p:nvPr/>
            </p:nvGrpSpPr>
            <p:grpSpPr>
              <a:xfrm>
                <a:off x="8247379" y="4279937"/>
                <a:ext cx="320040" cy="320040"/>
                <a:chOff x="5199858" y="2813721"/>
                <a:chExt cx="320040" cy="320040"/>
              </a:xfrm>
            </p:grpSpPr>
            <p:cxnSp>
              <p:nvCxnSpPr>
                <p:cNvPr id="11" name="Straight Connector 10"/>
                <p:cNvCxnSpPr/>
                <p:nvPr/>
              </p:nvCxnSpPr>
              <p:spPr>
                <a:xfrm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245578" y="2859441"/>
                  <a:ext cx="228600"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5400000"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59878" y="2813721"/>
                  <a:ext cx="0" cy="1645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982857" y="4087426"/>
                <a:ext cx="849086" cy="215444"/>
              </a:xfrm>
              <a:prstGeom prst="rect">
                <a:avLst/>
              </a:prstGeom>
              <a:noFill/>
            </p:spPr>
            <p:txBody>
              <a:bodyPr wrap="square" rtlCol="0">
                <a:spAutoFit/>
              </a:bodyPr>
              <a:lstStyle/>
              <a:p>
                <a:pPr algn="ctr"/>
                <a:r>
                  <a:rPr lang="en-US" sz="800" dirty="0" smtClean="0">
                    <a:latin typeface="Arial" panose="020B0604020202020204" pitchFamily="34" charset="0"/>
                    <a:cs typeface="Arial" panose="020B0604020202020204" pitchFamily="34" charset="0"/>
                  </a:rPr>
                  <a:t>N</a:t>
                </a:r>
                <a:endParaRPr lang="en-US" sz="800" dirty="0">
                  <a:latin typeface="Arial" panose="020B0604020202020204" pitchFamily="34" charset="0"/>
                  <a:cs typeface="Arial" panose="020B0604020202020204" pitchFamily="34" charset="0"/>
                </a:endParaRPr>
              </a:p>
            </p:txBody>
          </p:sp>
        </p:grpSp>
      </p:grpSp>
      <p:pic>
        <p:nvPicPr>
          <p:cNvPr id="17" name="Picture 16"/>
          <p:cNvPicPr>
            <a:picLocks noChangeAspect="1"/>
          </p:cNvPicPr>
          <p:nvPr/>
        </p:nvPicPr>
        <p:blipFill>
          <a:blip r:embed="rId4" cstate="print"/>
          <a:stretch>
            <a:fillRect/>
          </a:stretch>
        </p:blipFill>
        <p:spPr>
          <a:xfrm>
            <a:off x="526938" y="2647786"/>
            <a:ext cx="558608" cy="544137"/>
          </a:xfrm>
          <a:prstGeom prst="rect">
            <a:avLst/>
          </a:prstGeom>
        </p:spPr>
      </p:pic>
      <p:pic>
        <p:nvPicPr>
          <p:cNvPr id="20" name="Picture 19"/>
          <p:cNvPicPr>
            <a:picLocks noChangeAspect="1"/>
          </p:cNvPicPr>
          <p:nvPr/>
        </p:nvPicPr>
        <p:blipFill>
          <a:blip r:embed="rId4" cstate="print"/>
          <a:stretch>
            <a:fillRect/>
          </a:stretch>
        </p:blipFill>
        <p:spPr>
          <a:xfrm>
            <a:off x="520312" y="3905417"/>
            <a:ext cx="558608" cy="544137"/>
          </a:xfrm>
          <a:prstGeom prst="rect">
            <a:avLst/>
          </a:prstGeom>
        </p:spPr>
      </p:pic>
    </p:spTree>
    <p:extLst>
      <p:ext uri="{BB962C8B-B14F-4D97-AF65-F5344CB8AC3E}">
        <p14:creationId xmlns:p14="http://schemas.microsoft.com/office/powerpoint/2010/main" val="4048033812"/>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3192" y="664320"/>
            <a:ext cx="8357616" cy="4032504"/>
          </a:xfrm>
          <a:prstGeom prst="round2DiagRect">
            <a:avLst/>
          </a:prstGeom>
        </p:spPr>
      </p:pic>
      <p:sp>
        <p:nvSpPr>
          <p:cNvPr id="24" name="TextBox 23"/>
          <p:cNvSpPr txBox="1"/>
          <p:nvPr/>
        </p:nvSpPr>
        <p:spPr>
          <a:xfrm>
            <a:off x="296358" y="188055"/>
            <a:ext cx="8826042" cy="461665"/>
          </a:xfrm>
          <a:prstGeom prst="rect">
            <a:avLst/>
          </a:prstGeom>
          <a:noFill/>
        </p:spPr>
        <p:txBody>
          <a:bodyPr wrap="square" rtlCol="0">
            <a:spAutoFit/>
          </a:bodyPr>
          <a:lstStyle/>
          <a:p>
            <a:r>
              <a:rPr lang="en-US" sz="2400" b="1" kern="3000" spc="-150" dirty="0" smtClean="0">
                <a:latin typeface="Arial" pitchFamily="34" charset="0"/>
                <a:cs typeface="Arial" pitchFamily="34" charset="0"/>
              </a:rPr>
              <a:t>Context </a:t>
            </a:r>
            <a:r>
              <a:rPr lang="el-GR" sz="2400" b="1" kern="3000" spc="-150" dirty="0" smtClean="0">
                <a:latin typeface="Arial" pitchFamily="34" charset="0"/>
                <a:cs typeface="Arial" pitchFamily="34" charset="0"/>
              </a:rPr>
              <a:t>│</a:t>
            </a:r>
            <a:r>
              <a:rPr lang="en-US" sz="2400" b="1" kern="3000" spc="-150" dirty="0" smtClean="0">
                <a:latin typeface="Arial" pitchFamily="34" charset="0"/>
                <a:cs typeface="Arial" pitchFamily="34" charset="0"/>
              </a:rPr>
              <a:t> </a:t>
            </a:r>
            <a:r>
              <a:rPr lang="en-US" sz="2400" b="1" kern="3000" spc="-150" dirty="0" smtClean="0">
                <a:solidFill>
                  <a:srgbClr val="0081A4"/>
                </a:solidFill>
                <a:latin typeface="Arial" pitchFamily="34" charset="0"/>
                <a:cs typeface="Arial" pitchFamily="34" charset="0"/>
              </a:rPr>
              <a:t>Busch Blvd.</a:t>
            </a:r>
            <a:endParaRPr lang="en-US" sz="2400" b="1" kern="3000" spc="-150" dirty="0">
              <a:solidFill>
                <a:srgbClr val="0081A4"/>
              </a:solidFill>
              <a:latin typeface="Arial" pitchFamily="34" charset="0"/>
              <a:cs typeface="Arial" pitchFamily="34" charset="0"/>
            </a:endParaRPr>
          </a:p>
        </p:txBody>
      </p:sp>
      <p:grpSp>
        <p:nvGrpSpPr>
          <p:cNvPr id="3" name="Group 2"/>
          <p:cNvGrpSpPr/>
          <p:nvPr/>
        </p:nvGrpSpPr>
        <p:grpSpPr>
          <a:xfrm>
            <a:off x="144882" y="4102623"/>
            <a:ext cx="1284515" cy="623229"/>
            <a:chOff x="144882" y="4102623"/>
            <a:chExt cx="1284515" cy="623229"/>
          </a:xfrm>
        </p:grpSpPr>
        <p:sp>
          <p:nvSpPr>
            <p:cNvPr id="19" name="Rectangle 18"/>
            <p:cNvSpPr/>
            <p:nvPr/>
          </p:nvSpPr>
          <p:spPr>
            <a:xfrm>
              <a:off x="393192" y="4102623"/>
              <a:ext cx="787895" cy="62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44882" y="4190939"/>
              <a:ext cx="1284515" cy="506082"/>
              <a:chOff x="7765142" y="4248995"/>
              <a:chExt cx="1284515" cy="506082"/>
            </a:xfrm>
          </p:grpSpPr>
          <p:sp>
            <p:nvSpPr>
              <p:cNvPr id="9" name="TextBox 8"/>
              <p:cNvSpPr txBox="1"/>
              <p:nvPr/>
            </p:nvSpPr>
            <p:spPr>
              <a:xfrm>
                <a:off x="7765142" y="4570411"/>
                <a:ext cx="1284515" cy="184666"/>
              </a:xfrm>
              <a:prstGeom prst="rect">
                <a:avLst/>
              </a:prstGeom>
              <a:noFill/>
            </p:spPr>
            <p:txBody>
              <a:bodyPr wrap="square" rtlCol="0">
                <a:spAutoFit/>
              </a:bodyPr>
              <a:lstStyle/>
              <a:p>
                <a:pPr algn="ctr"/>
                <a:r>
                  <a:rPr lang="en-US" sz="600" dirty="0" smtClean="0">
                    <a:latin typeface="Arial" panose="020B0604020202020204" pitchFamily="34" charset="0"/>
                    <a:cs typeface="Arial" panose="020B0604020202020204" pitchFamily="34" charset="0"/>
                  </a:rPr>
                  <a:t>NOT TO SCALE</a:t>
                </a:r>
                <a:endParaRPr lang="en-US" sz="600" dirty="0">
                  <a:latin typeface="Arial" panose="020B0604020202020204" pitchFamily="34" charset="0"/>
                  <a:cs typeface="Arial" panose="020B0604020202020204" pitchFamily="34" charset="0"/>
                </a:endParaRPr>
              </a:p>
            </p:txBody>
          </p:sp>
          <p:grpSp>
            <p:nvGrpSpPr>
              <p:cNvPr id="10" name="Group 9"/>
              <p:cNvGrpSpPr/>
              <p:nvPr/>
            </p:nvGrpSpPr>
            <p:grpSpPr>
              <a:xfrm rot="5400000">
                <a:off x="8439475" y="3984472"/>
                <a:ext cx="320040" cy="849086"/>
                <a:chOff x="8247379" y="3770605"/>
                <a:chExt cx="320040" cy="849086"/>
              </a:xfrm>
            </p:grpSpPr>
            <p:grpSp>
              <p:nvGrpSpPr>
                <p:cNvPr id="11" name="Group 10"/>
                <p:cNvGrpSpPr/>
                <p:nvPr/>
              </p:nvGrpSpPr>
              <p:grpSpPr>
                <a:xfrm>
                  <a:off x="8247379" y="4279937"/>
                  <a:ext cx="320040" cy="320040"/>
                  <a:chOff x="5199858" y="2813721"/>
                  <a:chExt cx="320040" cy="320040"/>
                </a:xfrm>
              </p:grpSpPr>
              <p:cxnSp>
                <p:nvCxnSpPr>
                  <p:cNvPr id="13" name="Straight Connector 12"/>
                  <p:cNvCxnSpPr/>
                  <p:nvPr/>
                </p:nvCxnSpPr>
                <p:spPr>
                  <a:xfrm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245578" y="2859441"/>
                    <a:ext cx="228600"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5400000"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59878" y="2813721"/>
                    <a:ext cx="0" cy="1645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rot="16200000">
                  <a:off x="7982857" y="4087426"/>
                  <a:ext cx="849086" cy="215444"/>
                </a:xfrm>
                <a:prstGeom prst="rect">
                  <a:avLst/>
                </a:prstGeom>
                <a:noFill/>
              </p:spPr>
              <p:txBody>
                <a:bodyPr wrap="square" rtlCol="0">
                  <a:spAutoFit/>
                </a:bodyPr>
                <a:lstStyle/>
                <a:p>
                  <a:pPr algn="ctr"/>
                  <a:r>
                    <a:rPr lang="en-US" sz="800" dirty="0" smtClean="0">
                      <a:latin typeface="Arial" panose="020B0604020202020204" pitchFamily="34" charset="0"/>
                      <a:cs typeface="Arial" panose="020B0604020202020204" pitchFamily="34" charset="0"/>
                    </a:rPr>
                    <a:t>N</a:t>
                  </a:r>
                  <a:endParaRPr lang="en-US" sz="800" dirty="0">
                    <a:latin typeface="Arial" panose="020B0604020202020204" pitchFamily="34" charset="0"/>
                    <a:cs typeface="Arial" panose="020B0604020202020204" pitchFamily="34" charset="0"/>
                  </a:endParaRPr>
                </a:p>
              </p:txBody>
            </p:sp>
          </p:grpSp>
        </p:grpSp>
      </p:grpSp>
      <p:sp>
        <p:nvSpPr>
          <p:cNvPr id="2" name="TextBox 1"/>
          <p:cNvSpPr txBox="1"/>
          <p:nvPr/>
        </p:nvSpPr>
        <p:spPr>
          <a:xfrm rot="16200000">
            <a:off x="1620308" y="1377449"/>
            <a:ext cx="1672480" cy="246221"/>
          </a:xfrm>
          <a:prstGeom prst="rect">
            <a:avLst/>
          </a:prstGeom>
          <a:noFill/>
          <a:effectLst/>
        </p:spPr>
        <p:txBody>
          <a:bodyPr wrap="square" rtlCol="0">
            <a:spAutoFit/>
          </a:bodyPr>
          <a:lstStyle/>
          <a:p>
            <a:pPr algn="ctr"/>
            <a:r>
              <a:rPr lang="en-US" sz="1000" b="1" dirty="0" smtClean="0">
                <a:latin typeface="Arial" panose="020B0604020202020204" pitchFamily="34" charset="0"/>
                <a:cs typeface="Arial" panose="020B0604020202020204" pitchFamily="34" charset="0"/>
              </a:rPr>
              <a:t>Busch Blvd.</a:t>
            </a:r>
            <a:endParaRPr lang="en-US" sz="1000" b="1" dirty="0">
              <a:latin typeface="Arial" panose="020B0604020202020204" pitchFamily="34" charset="0"/>
              <a:cs typeface="Arial" panose="020B0604020202020204" pitchFamily="34" charset="0"/>
            </a:endParaRPr>
          </a:p>
        </p:txBody>
      </p:sp>
      <p:sp>
        <p:nvSpPr>
          <p:cNvPr id="17" name="TextBox 16"/>
          <p:cNvSpPr txBox="1"/>
          <p:nvPr/>
        </p:nvSpPr>
        <p:spPr>
          <a:xfrm>
            <a:off x="395020" y="2418087"/>
            <a:ext cx="2268352" cy="246221"/>
          </a:xfrm>
          <a:prstGeom prst="rect">
            <a:avLst/>
          </a:prstGeom>
          <a:noFill/>
          <a:effectLst/>
        </p:spPr>
        <p:txBody>
          <a:bodyPr wrap="square" rtlCol="0">
            <a:spAutoFit/>
          </a:bodyPr>
          <a:lstStyle/>
          <a:p>
            <a:pPr algn="ctr"/>
            <a:r>
              <a:rPr lang="en-US" sz="1000" b="1" dirty="0" smtClean="0">
                <a:latin typeface="Arial" panose="020B0604020202020204" pitchFamily="34" charset="0"/>
                <a:cs typeface="Arial" panose="020B0604020202020204" pitchFamily="34" charset="0"/>
              </a:rPr>
              <a:t>I-275</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520010"/>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358" y="188055"/>
            <a:ext cx="8826042" cy="461665"/>
          </a:xfrm>
          <a:prstGeom prst="rect">
            <a:avLst/>
          </a:prstGeom>
          <a:noFill/>
        </p:spPr>
        <p:txBody>
          <a:bodyPr wrap="square" rtlCol="0">
            <a:spAutoFit/>
          </a:bodyPr>
          <a:lstStyle/>
          <a:p>
            <a:r>
              <a:rPr lang="en-US" sz="2400" b="1" kern="3000" spc="-150" dirty="0" smtClean="0">
                <a:latin typeface="Arial" pitchFamily="34" charset="0"/>
                <a:cs typeface="Arial" pitchFamily="34" charset="0"/>
              </a:rPr>
              <a:t>Existing Conditions │ </a:t>
            </a:r>
            <a:r>
              <a:rPr lang="en-US" sz="2400" b="1" kern="3000" spc="-150" dirty="0" smtClean="0">
                <a:solidFill>
                  <a:srgbClr val="0081A4"/>
                </a:solidFill>
                <a:latin typeface="Arial" pitchFamily="34" charset="0"/>
                <a:cs typeface="Arial" pitchFamily="34" charset="0"/>
              </a:rPr>
              <a:t>Busch Blvd.</a:t>
            </a:r>
            <a:endParaRPr lang="en-US" sz="2400" b="1" kern="3000" spc="-150" dirty="0">
              <a:solidFill>
                <a:srgbClr val="0081A4"/>
              </a:solidFill>
              <a:latin typeface="Arial" pitchFamily="34" charset="0"/>
              <a:cs typeface="Arial" pitchFamily="34" charset="0"/>
            </a:endParaRPr>
          </a:p>
        </p:txBody>
      </p:sp>
      <p:pic>
        <p:nvPicPr>
          <p:cNvPr id="15" name="Picture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2477" r="2477" b="4700"/>
          <a:stretch/>
        </p:blipFill>
        <p:spPr>
          <a:xfrm>
            <a:off x="408173" y="884870"/>
            <a:ext cx="4114800" cy="1475866"/>
          </a:xfrm>
          <a:prstGeom prst="round2Diag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4788" y="2834312"/>
            <a:ext cx="4114800" cy="1471923"/>
          </a:xfrm>
          <a:prstGeom prst="round2DiagRect">
            <a:avLst/>
          </a:prstGeom>
        </p:spPr>
      </p:pic>
      <p:sp>
        <p:nvSpPr>
          <p:cNvPr id="20" name="Rectangle 19"/>
          <p:cNvSpPr/>
          <p:nvPr/>
        </p:nvSpPr>
        <p:spPr>
          <a:xfrm>
            <a:off x="408174" y="4320749"/>
            <a:ext cx="4114800" cy="276999"/>
          </a:xfrm>
          <a:prstGeom prst="rect">
            <a:avLst/>
          </a:prstGeom>
        </p:spPr>
        <p:txBody>
          <a:bodyPr wrap="square">
            <a:spAutoFit/>
          </a:bodyPr>
          <a:lstStyle/>
          <a:p>
            <a:r>
              <a:rPr lang="en-US" sz="1200" kern="3000" spc="30" dirty="0" smtClean="0">
                <a:latin typeface="Arial" pitchFamily="34" charset="0"/>
                <a:cs typeface="Arial" pitchFamily="34" charset="0"/>
              </a:rPr>
              <a:t>     Eastbound Busch Blvd. at I-275 Overpass</a:t>
            </a:r>
            <a:endParaRPr lang="en-US" sz="1200" kern="3000" spc="30" dirty="0">
              <a:latin typeface="Arial" pitchFamily="34" charset="0"/>
              <a:ea typeface="Adobe Gothic Std B" pitchFamily="34" charset="-128"/>
              <a:cs typeface="Arial" pitchFamily="34" charset="0"/>
            </a:endParaRPr>
          </a:p>
        </p:txBody>
      </p:sp>
      <p:sp>
        <p:nvSpPr>
          <p:cNvPr id="21" name="Rectangle 20"/>
          <p:cNvSpPr/>
          <p:nvPr/>
        </p:nvSpPr>
        <p:spPr>
          <a:xfrm>
            <a:off x="4634787" y="2371306"/>
            <a:ext cx="4226615" cy="276999"/>
          </a:xfrm>
          <a:prstGeom prst="rect">
            <a:avLst/>
          </a:prstGeom>
        </p:spPr>
        <p:txBody>
          <a:bodyPr wrap="square">
            <a:spAutoFit/>
          </a:bodyPr>
          <a:lstStyle/>
          <a:p>
            <a:r>
              <a:rPr lang="en-US" sz="1200" kern="3000" spc="30" dirty="0" smtClean="0">
                <a:latin typeface="Arial" pitchFamily="34" charset="0"/>
                <a:cs typeface="Arial" pitchFamily="34" charset="0"/>
              </a:rPr>
              <a:t>     Eastbound Busch Blvd. approaching I-275 Overpass</a:t>
            </a:r>
            <a:endParaRPr lang="en-US" sz="1200" kern="3000" spc="30" dirty="0">
              <a:latin typeface="Arial" pitchFamily="34" charset="0"/>
              <a:ea typeface="Adobe Gothic Std B" pitchFamily="34" charset="-128"/>
              <a:cs typeface="Arial" pitchFamily="34" charset="0"/>
            </a:endParaRPr>
          </a:p>
        </p:txBody>
      </p:sp>
      <p:sp>
        <p:nvSpPr>
          <p:cNvPr id="22" name="Rectangle 21"/>
          <p:cNvSpPr/>
          <p:nvPr/>
        </p:nvSpPr>
        <p:spPr>
          <a:xfrm>
            <a:off x="4634788" y="4320749"/>
            <a:ext cx="4114800" cy="276999"/>
          </a:xfrm>
          <a:prstGeom prst="rect">
            <a:avLst/>
          </a:prstGeom>
        </p:spPr>
        <p:txBody>
          <a:bodyPr wrap="square">
            <a:spAutoFit/>
          </a:bodyPr>
          <a:lstStyle/>
          <a:p>
            <a:r>
              <a:rPr lang="en-US" sz="1200" kern="3000" spc="30" dirty="0" smtClean="0">
                <a:latin typeface="Arial" pitchFamily="34" charset="0"/>
                <a:cs typeface="Arial" pitchFamily="34" charset="0"/>
              </a:rPr>
              <a:t>     Eastbound Busch Blvd. under I-275 Overpass</a:t>
            </a:r>
            <a:endParaRPr lang="en-US" sz="1200" kern="3000" spc="30" dirty="0">
              <a:latin typeface="Arial" pitchFamily="34" charset="0"/>
              <a:ea typeface="Adobe Gothic Std B" pitchFamily="34" charset="-128"/>
              <a:cs typeface="Arial" pitchFamily="34" charset="0"/>
            </a:endParaRPr>
          </a:p>
        </p:txBody>
      </p:sp>
      <p:pic>
        <p:nvPicPr>
          <p:cNvPr id="24" name="Picture Placeholder 2"/>
          <p:cNvPicPr>
            <a:picLocks noChangeAspect="1"/>
          </p:cNvPicPr>
          <p:nvPr/>
        </p:nvPicPr>
        <p:blipFill>
          <a:blip r:embed="rId4" cstate="print">
            <a:extLst>
              <a:ext uri="{28A0092B-C50C-407E-A947-70E740481C1C}">
                <a14:useLocalDpi xmlns:a14="http://schemas.microsoft.com/office/drawing/2010/main" val="0"/>
              </a:ext>
            </a:extLst>
          </a:blip>
          <a:srcRect l="10012" r="10012"/>
          <a:stretch>
            <a:fillRect/>
          </a:stretch>
        </p:blipFill>
        <p:spPr>
          <a:xfrm>
            <a:off x="408174" y="2834312"/>
            <a:ext cx="4114800" cy="1471923"/>
          </a:xfrm>
          <a:prstGeom prst="round2DiagRect">
            <a:avLst/>
          </a:prstGeom>
        </p:spPr>
      </p:pic>
      <p:sp>
        <p:nvSpPr>
          <p:cNvPr id="19" name="Rectangle 18"/>
          <p:cNvSpPr/>
          <p:nvPr/>
        </p:nvSpPr>
        <p:spPr>
          <a:xfrm>
            <a:off x="408173" y="2371306"/>
            <a:ext cx="4114800" cy="276999"/>
          </a:xfrm>
          <a:prstGeom prst="rect">
            <a:avLst/>
          </a:prstGeom>
        </p:spPr>
        <p:txBody>
          <a:bodyPr wrap="square">
            <a:spAutoFit/>
          </a:bodyPr>
          <a:lstStyle/>
          <a:p>
            <a:r>
              <a:rPr lang="en-US" sz="1200" kern="3000" spc="30" dirty="0" smtClean="0">
                <a:latin typeface="Arial" pitchFamily="34" charset="0"/>
                <a:cs typeface="Arial" pitchFamily="34" charset="0"/>
              </a:rPr>
              <a:t>     Eastbound Busch Blvd. at Exit Ramp Intersection</a:t>
            </a:r>
            <a:endParaRPr lang="en-US" sz="1200" kern="3000" spc="30" dirty="0">
              <a:latin typeface="Arial" pitchFamily="34" charset="0"/>
              <a:ea typeface="Adobe Gothic Std B" pitchFamily="34" charset="-128"/>
              <a:cs typeface="Arial" pitchFamily="34" charset="0"/>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4788" y="884869"/>
            <a:ext cx="4114800" cy="1471923"/>
          </a:xfrm>
          <a:prstGeom prst="round2DiagRect">
            <a:avLst/>
          </a:prstGeom>
        </p:spPr>
      </p:pic>
      <p:grpSp>
        <p:nvGrpSpPr>
          <p:cNvPr id="6" name="Group 5"/>
          <p:cNvGrpSpPr/>
          <p:nvPr/>
        </p:nvGrpSpPr>
        <p:grpSpPr>
          <a:xfrm>
            <a:off x="408173" y="2375009"/>
            <a:ext cx="252227" cy="276999"/>
            <a:chOff x="408173" y="2375009"/>
            <a:chExt cx="252227" cy="276999"/>
          </a:xfrm>
        </p:grpSpPr>
        <p:sp>
          <p:nvSpPr>
            <p:cNvPr id="4" name="Oval 3"/>
            <p:cNvSpPr/>
            <p:nvPr/>
          </p:nvSpPr>
          <p:spPr>
            <a:xfrm>
              <a:off x="409138" y="2398436"/>
              <a:ext cx="250297" cy="250297"/>
            </a:xfrm>
            <a:prstGeom prst="ellipse">
              <a:avLst/>
            </a:prstGeom>
            <a:noFill/>
            <a:ln>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1A4"/>
                </a:solidFill>
              </a:endParaRPr>
            </a:p>
          </p:txBody>
        </p:sp>
        <p:sp>
          <p:nvSpPr>
            <p:cNvPr id="12" name="Rectangle 11"/>
            <p:cNvSpPr/>
            <p:nvPr/>
          </p:nvSpPr>
          <p:spPr>
            <a:xfrm>
              <a:off x="408173" y="2375009"/>
              <a:ext cx="252227" cy="276999"/>
            </a:xfrm>
            <a:prstGeom prst="rect">
              <a:avLst/>
            </a:prstGeom>
          </p:spPr>
          <p:txBody>
            <a:bodyPr wrap="square">
              <a:spAutoFit/>
            </a:bodyPr>
            <a:lstStyle/>
            <a:p>
              <a:pPr algn="ctr"/>
              <a:r>
                <a:rPr lang="en-US" sz="1200" kern="3000" spc="30" dirty="0" smtClean="0">
                  <a:solidFill>
                    <a:srgbClr val="0081A4"/>
                  </a:solidFill>
                  <a:latin typeface="Arial" pitchFamily="34" charset="0"/>
                  <a:cs typeface="Arial" pitchFamily="34" charset="0"/>
                </a:rPr>
                <a:t>▲</a:t>
              </a:r>
              <a:endParaRPr lang="en-US" sz="1200" kern="3000" spc="30" dirty="0">
                <a:solidFill>
                  <a:srgbClr val="0081A4"/>
                </a:solidFill>
                <a:latin typeface="Arial" pitchFamily="34" charset="0"/>
                <a:ea typeface="Adobe Gothic Std B" pitchFamily="34" charset="-128"/>
                <a:cs typeface="Arial" pitchFamily="34" charset="0"/>
              </a:endParaRPr>
            </a:p>
          </p:txBody>
        </p:sp>
      </p:grpSp>
      <p:grpSp>
        <p:nvGrpSpPr>
          <p:cNvPr id="25" name="Group 24"/>
          <p:cNvGrpSpPr/>
          <p:nvPr/>
        </p:nvGrpSpPr>
        <p:grpSpPr>
          <a:xfrm>
            <a:off x="4634787" y="2375009"/>
            <a:ext cx="252227" cy="276999"/>
            <a:chOff x="408173" y="2375009"/>
            <a:chExt cx="252227" cy="276999"/>
          </a:xfrm>
        </p:grpSpPr>
        <p:sp>
          <p:nvSpPr>
            <p:cNvPr id="26" name="Oval 25"/>
            <p:cNvSpPr/>
            <p:nvPr/>
          </p:nvSpPr>
          <p:spPr>
            <a:xfrm>
              <a:off x="409138" y="2398436"/>
              <a:ext cx="250297" cy="250297"/>
            </a:xfrm>
            <a:prstGeom prst="ellipse">
              <a:avLst/>
            </a:prstGeom>
            <a:noFill/>
            <a:ln>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1A4"/>
                </a:solidFill>
              </a:endParaRPr>
            </a:p>
          </p:txBody>
        </p:sp>
        <p:sp>
          <p:nvSpPr>
            <p:cNvPr id="27" name="Rectangle 26"/>
            <p:cNvSpPr/>
            <p:nvPr/>
          </p:nvSpPr>
          <p:spPr>
            <a:xfrm>
              <a:off x="408173" y="2375009"/>
              <a:ext cx="252227" cy="276999"/>
            </a:xfrm>
            <a:prstGeom prst="rect">
              <a:avLst/>
            </a:prstGeom>
          </p:spPr>
          <p:txBody>
            <a:bodyPr wrap="square">
              <a:spAutoFit/>
            </a:bodyPr>
            <a:lstStyle/>
            <a:p>
              <a:pPr algn="ctr"/>
              <a:r>
                <a:rPr lang="en-US" sz="1200" kern="3000" spc="30" dirty="0" smtClean="0">
                  <a:solidFill>
                    <a:srgbClr val="0081A4"/>
                  </a:solidFill>
                  <a:latin typeface="Arial" pitchFamily="34" charset="0"/>
                  <a:cs typeface="Arial" pitchFamily="34" charset="0"/>
                </a:rPr>
                <a:t>▲</a:t>
              </a:r>
              <a:endParaRPr lang="en-US" sz="1200" kern="3000" spc="30" dirty="0">
                <a:solidFill>
                  <a:srgbClr val="0081A4"/>
                </a:solidFill>
                <a:latin typeface="Arial" pitchFamily="34" charset="0"/>
                <a:ea typeface="Adobe Gothic Std B" pitchFamily="34" charset="-128"/>
                <a:cs typeface="Arial" pitchFamily="34" charset="0"/>
              </a:endParaRPr>
            </a:p>
          </p:txBody>
        </p:sp>
      </p:grpSp>
      <p:grpSp>
        <p:nvGrpSpPr>
          <p:cNvPr id="30" name="Group 29"/>
          <p:cNvGrpSpPr/>
          <p:nvPr/>
        </p:nvGrpSpPr>
        <p:grpSpPr>
          <a:xfrm>
            <a:off x="408173" y="4324452"/>
            <a:ext cx="252227" cy="276999"/>
            <a:chOff x="408173" y="2375009"/>
            <a:chExt cx="252227" cy="276999"/>
          </a:xfrm>
        </p:grpSpPr>
        <p:sp>
          <p:nvSpPr>
            <p:cNvPr id="34" name="Oval 33"/>
            <p:cNvSpPr/>
            <p:nvPr/>
          </p:nvSpPr>
          <p:spPr>
            <a:xfrm>
              <a:off x="409138" y="2398436"/>
              <a:ext cx="250297" cy="250297"/>
            </a:xfrm>
            <a:prstGeom prst="ellipse">
              <a:avLst/>
            </a:prstGeom>
            <a:noFill/>
            <a:ln>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1A4"/>
                </a:solidFill>
              </a:endParaRPr>
            </a:p>
          </p:txBody>
        </p:sp>
        <p:sp>
          <p:nvSpPr>
            <p:cNvPr id="35" name="Rectangle 34"/>
            <p:cNvSpPr/>
            <p:nvPr/>
          </p:nvSpPr>
          <p:spPr>
            <a:xfrm>
              <a:off x="408173" y="2375009"/>
              <a:ext cx="252227" cy="276999"/>
            </a:xfrm>
            <a:prstGeom prst="rect">
              <a:avLst/>
            </a:prstGeom>
          </p:spPr>
          <p:txBody>
            <a:bodyPr wrap="square">
              <a:spAutoFit/>
            </a:bodyPr>
            <a:lstStyle/>
            <a:p>
              <a:pPr algn="ctr"/>
              <a:r>
                <a:rPr lang="en-US" sz="1200" kern="3000" spc="30" dirty="0" smtClean="0">
                  <a:solidFill>
                    <a:srgbClr val="0081A4"/>
                  </a:solidFill>
                  <a:latin typeface="Arial" pitchFamily="34" charset="0"/>
                  <a:cs typeface="Arial" pitchFamily="34" charset="0"/>
                </a:rPr>
                <a:t>▲</a:t>
              </a:r>
              <a:endParaRPr lang="en-US" sz="1200" kern="3000" spc="30" dirty="0">
                <a:solidFill>
                  <a:srgbClr val="0081A4"/>
                </a:solidFill>
                <a:latin typeface="Arial" pitchFamily="34" charset="0"/>
                <a:ea typeface="Adobe Gothic Std B" pitchFamily="34" charset="-128"/>
                <a:cs typeface="Arial" pitchFamily="34" charset="0"/>
              </a:endParaRPr>
            </a:p>
          </p:txBody>
        </p:sp>
      </p:grpSp>
      <p:grpSp>
        <p:nvGrpSpPr>
          <p:cNvPr id="31" name="Group 30"/>
          <p:cNvGrpSpPr/>
          <p:nvPr/>
        </p:nvGrpSpPr>
        <p:grpSpPr>
          <a:xfrm>
            <a:off x="4634787" y="4324452"/>
            <a:ext cx="252227" cy="276999"/>
            <a:chOff x="408173" y="2375009"/>
            <a:chExt cx="252227" cy="276999"/>
          </a:xfrm>
        </p:grpSpPr>
        <p:sp>
          <p:nvSpPr>
            <p:cNvPr id="32" name="Oval 31"/>
            <p:cNvSpPr/>
            <p:nvPr/>
          </p:nvSpPr>
          <p:spPr>
            <a:xfrm>
              <a:off x="409138" y="2398436"/>
              <a:ext cx="250297" cy="250297"/>
            </a:xfrm>
            <a:prstGeom prst="ellipse">
              <a:avLst/>
            </a:prstGeom>
            <a:noFill/>
            <a:ln>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1A4"/>
                </a:solidFill>
              </a:endParaRPr>
            </a:p>
          </p:txBody>
        </p:sp>
        <p:sp>
          <p:nvSpPr>
            <p:cNvPr id="33" name="Rectangle 32"/>
            <p:cNvSpPr/>
            <p:nvPr/>
          </p:nvSpPr>
          <p:spPr>
            <a:xfrm>
              <a:off x="408173" y="2375009"/>
              <a:ext cx="252227" cy="276999"/>
            </a:xfrm>
            <a:prstGeom prst="rect">
              <a:avLst/>
            </a:prstGeom>
          </p:spPr>
          <p:txBody>
            <a:bodyPr wrap="square">
              <a:spAutoFit/>
            </a:bodyPr>
            <a:lstStyle/>
            <a:p>
              <a:pPr algn="ctr"/>
              <a:r>
                <a:rPr lang="en-US" sz="1200" kern="3000" spc="30" dirty="0" smtClean="0">
                  <a:solidFill>
                    <a:srgbClr val="0081A4"/>
                  </a:solidFill>
                  <a:latin typeface="Arial" pitchFamily="34" charset="0"/>
                  <a:cs typeface="Arial" pitchFamily="34" charset="0"/>
                </a:rPr>
                <a:t>▲</a:t>
              </a:r>
              <a:endParaRPr lang="en-US" sz="1200" kern="3000" spc="30" dirty="0">
                <a:solidFill>
                  <a:srgbClr val="0081A4"/>
                </a:solidFill>
                <a:latin typeface="Arial" pitchFamily="34" charset="0"/>
                <a:ea typeface="Adobe Gothic Std B" pitchFamily="34" charset="-128"/>
                <a:cs typeface="Arial" pitchFamily="34" charset="0"/>
              </a:endParaRPr>
            </a:p>
          </p:txBody>
        </p:sp>
      </p:grpSp>
    </p:spTree>
    <p:extLst>
      <p:ext uri="{BB962C8B-B14F-4D97-AF65-F5344CB8AC3E}">
        <p14:creationId xmlns:p14="http://schemas.microsoft.com/office/powerpoint/2010/main" val="3791397580"/>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3192" y="664517"/>
            <a:ext cx="8357616" cy="4032504"/>
          </a:xfrm>
          <a:prstGeom prst="round2DiagRect">
            <a:avLst/>
          </a:prstGeom>
        </p:spPr>
      </p:pic>
      <p:sp>
        <p:nvSpPr>
          <p:cNvPr id="24" name="TextBox 23"/>
          <p:cNvSpPr txBox="1"/>
          <p:nvPr/>
        </p:nvSpPr>
        <p:spPr>
          <a:xfrm>
            <a:off x="296358" y="192024"/>
            <a:ext cx="8826042" cy="461665"/>
          </a:xfrm>
          <a:prstGeom prst="rect">
            <a:avLst/>
          </a:prstGeom>
          <a:noFill/>
        </p:spPr>
        <p:txBody>
          <a:bodyPr wrap="square" rtlCol="0">
            <a:spAutoFit/>
          </a:bodyPr>
          <a:lstStyle/>
          <a:p>
            <a:r>
              <a:rPr lang="en-US" sz="2400" b="1" kern="3000" spc="-150" dirty="0" smtClean="0">
                <a:latin typeface="Arial" pitchFamily="34" charset="0"/>
                <a:cs typeface="Arial" pitchFamily="34" charset="0"/>
              </a:rPr>
              <a:t>Context </a:t>
            </a:r>
            <a:r>
              <a:rPr lang="en-US" sz="2400" b="1" kern="3000" spc="-150" dirty="0">
                <a:latin typeface="Arial" pitchFamily="34" charset="0"/>
                <a:cs typeface="Arial" pitchFamily="34" charset="0"/>
              </a:rPr>
              <a:t>│</a:t>
            </a:r>
            <a:r>
              <a:rPr lang="en-US" sz="2400" b="1" kern="3000" spc="-150" dirty="0" smtClean="0">
                <a:latin typeface="Arial" pitchFamily="34" charset="0"/>
                <a:cs typeface="Arial" pitchFamily="34" charset="0"/>
              </a:rPr>
              <a:t> </a:t>
            </a:r>
            <a:r>
              <a:rPr lang="en-US" sz="2400" b="1" kern="3000" spc="-150" dirty="0" smtClean="0">
                <a:solidFill>
                  <a:srgbClr val="0081A4"/>
                </a:solidFill>
                <a:latin typeface="Arial" pitchFamily="34" charset="0"/>
                <a:cs typeface="Arial" pitchFamily="34" charset="0"/>
              </a:rPr>
              <a:t>Fowler Ave.</a:t>
            </a:r>
            <a:endParaRPr lang="en-US" sz="2400" b="1" kern="3000" spc="-150" dirty="0">
              <a:solidFill>
                <a:srgbClr val="0081A4"/>
              </a:solidFill>
              <a:latin typeface="Arial" pitchFamily="34" charset="0"/>
              <a:cs typeface="Arial" pitchFamily="34" charset="0"/>
            </a:endParaRPr>
          </a:p>
        </p:txBody>
      </p:sp>
      <p:sp>
        <p:nvSpPr>
          <p:cNvPr id="19" name="TextBox 18"/>
          <p:cNvSpPr txBox="1"/>
          <p:nvPr/>
        </p:nvSpPr>
        <p:spPr>
          <a:xfrm rot="16200000">
            <a:off x="3702473" y="1439962"/>
            <a:ext cx="1797112" cy="246221"/>
          </a:xfrm>
          <a:prstGeom prst="rect">
            <a:avLst/>
          </a:prstGeom>
          <a:noFill/>
          <a:effectLst/>
        </p:spPr>
        <p:txBody>
          <a:bodyPr wrap="square" rtlCol="0">
            <a:spAutoFit/>
          </a:bodyPr>
          <a:lstStyle/>
          <a:p>
            <a:pPr algn="ctr"/>
            <a:r>
              <a:rPr lang="en-US" sz="1000" b="1" dirty="0" smtClean="0">
                <a:latin typeface="Arial" panose="020B0604020202020204" pitchFamily="34" charset="0"/>
                <a:cs typeface="Arial" panose="020B0604020202020204" pitchFamily="34" charset="0"/>
              </a:rPr>
              <a:t>Fowler Ave.</a:t>
            </a:r>
            <a:endParaRPr lang="en-US" sz="1000" b="1" dirty="0">
              <a:latin typeface="Arial" panose="020B0604020202020204" pitchFamily="34" charset="0"/>
              <a:cs typeface="Arial" panose="020B0604020202020204" pitchFamily="34" charset="0"/>
            </a:endParaRPr>
          </a:p>
        </p:txBody>
      </p:sp>
      <p:sp>
        <p:nvSpPr>
          <p:cNvPr id="20" name="TextBox 19"/>
          <p:cNvSpPr txBox="1"/>
          <p:nvPr/>
        </p:nvSpPr>
        <p:spPr>
          <a:xfrm>
            <a:off x="387763" y="2461629"/>
            <a:ext cx="4156942" cy="246221"/>
          </a:xfrm>
          <a:prstGeom prst="rect">
            <a:avLst/>
          </a:prstGeom>
          <a:noFill/>
          <a:effectLst/>
        </p:spPr>
        <p:txBody>
          <a:bodyPr wrap="square" rtlCol="0">
            <a:spAutoFit/>
          </a:bodyPr>
          <a:lstStyle/>
          <a:p>
            <a:pPr algn="ctr"/>
            <a:r>
              <a:rPr lang="en-US" sz="1000" b="1" dirty="0" smtClean="0">
                <a:latin typeface="Arial" panose="020B0604020202020204" pitchFamily="34" charset="0"/>
                <a:cs typeface="Arial" panose="020B0604020202020204" pitchFamily="34" charset="0"/>
              </a:rPr>
              <a:t>I-275</a:t>
            </a:r>
            <a:endParaRPr lang="en-US" sz="1000" b="1" dirty="0">
              <a:latin typeface="Arial" panose="020B0604020202020204" pitchFamily="34" charset="0"/>
              <a:cs typeface="Arial" panose="020B0604020202020204" pitchFamily="34" charset="0"/>
            </a:endParaRPr>
          </a:p>
        </p:txBody>
      </p:sp>
      <p:grpSp>
        <p:nvGrpSpPr>
          <p:cNvPr id="21" name="Group 20"/>
          <p:cNvGrpSpPr/>
          <p:nvPr/>
        </p:nvGrpSpPr>
        <p:grpSpPr>
          <a:xfrm>
            <a:off x="144882" y="4102623"/>
            <a:ext cx="1284515" cy="623229"/>
            <a:chOff x="144882" y="4102623"/>
            <a:chExt cx="1284515" cy="623229"/>
          </a:xfrm>
        </p:grpSpPr>
        <p:sp>
          <p:nvSpPr>
            <p:cNvPr id="22" name="Rectangle 21"/>
            <p:cNvSpPr/>
            <p:nvPr/>
          </p:nvSpPr>
          <p:spPr>
            <a:xfrm>
              <a:off x="393192" y="4102623"/>
              <a:ext cx="787895" cy="62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44882" y="4190939"/>
              <a:ext cx="1284515" cy="506082"/>
              <a:chOff x="7765142" y="4248995"/>
              <a:chExt cx="1284515" cy="506082"/>
            </a:xfrm>
          </p:grpSpPr>
          <p:sp>
            <p:nvSpPr>
              <p:cNvPr id="25" name="TextBox 24"/>
              <p:cNvSpPr txBox="1"/>
              <p:nvPr/>
            </p:nvSpPr>
            <p:spPr>
              <a:xfrm>
                <a:off x="7765142" y="4570411"/>
                <a:ext cx="1284515" cy="184666"/>
              </a:xfrm>
              <a:prstGeom prst="rect">
                <a:avLst/>
              </a:prstGeom>
              <a:noFill/>
            </p:spPr>
            <p:txBody>
              <a:bodyPr wrap="square" rtlCol="0">
                <a:spAutoFit/>
              </a:bodyPr>
              <a:lstStyle/>
              <a:p>
                <a:pPr algn="ctr"/>
                <a:r>
                  <a:rPr lang="en-US" sz="600" dirty="0" smtClean="0">
                    <a:latin typeface="Arial" panose="020B0604020202020204" pitchFamily="34" charset="0"/>
                    <a:cs typeface="Arial" panose="020B0604020202020204" pitchFamily="34" charset="0"/>
                  </a:rPr>
                  <a:t>NOT TO SCALE</a:t>
                </a:r>
                <a:endParaRPr lang="en-US" sz="600" dirty="0">
                  <a:latin typeface="Arial" panose="020B0604020202020204" pitchFamily="34" charset="0"/>
                  <a:cs typeface="Arial" panose="020B0604020202020204" pitchFamily="34" charset="0"/>
                </a:endParaRPr>
              </a:p>
            </p:txBody>
          </p:sp>
          <p:grpSp>
            <p:nvGrpSpPr>
              <p:cNvPr id="26" name="Group 25"/>
              <p:cNvGrpSpPr/>
              <p:nvPr/>
            </p:nvGrpSpPr>
            <p:grpSpPr>
              <a:xfrm rot="5400000">
                <a:off x="8439475" y="3984472"/>
                <a:ext cx="320040" cy="849086"/>
                <a:chOff x="8247379" y="3770605"/>
                <a:chExt cx="320040" cy="849086"/>
              </a:xfrm>
            </p:grpSpPr>
            <p:grpSp>
              <p:nvGrpSpPr>
                <p:cNvPr id="27" name="Group 26"/>
                <p:cNvGrpSpPr/>
                <p:nvPr/>
              </p:nvGrpSpPr>
              <p:grpSpPr>
                <a:xfrm>
                  <a:off x="8247379" y="4279937"/>
                  <a:ext cx="320040" cy="320040"/>
                  <a:chOff x="5199858" y="2813721"/>
                  <a:chExt cx="320040" cy="320040"/>
                </a:xfrm>
              </p:grpSpPr>
              <p:cxnSp>
                <p:nvCxnSpPr>
                  <p:cNvPr id="29" name="Straight Connector 28"/>
                  <p:cNvCxnSpPr/>
                  <p:nvPr/>
                </p:nvCxnSpPr>
                <p:spPr>
                  <a:xfrm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245578" y="2859441"/>
                    <a:ext cx="228600"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5400000"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59878" y="2813721"/>
                    <a:ext cx="0" cy="1645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rot="16200000">
                  <a:off x="7982857" y="4087426"/>
                  <a:ext cx="849086" cy="215444"/>
                </a:xfrm>
                <a:prstGeom prst="rect">
                  <a:avLst/>
                </a:prstGeom>
                <a:noFill/>
              </p:spPr>
              <p:txBody>
                <a:bodyPr wrap="square" rtlCol="0">
                  <a:spAutoFit/>
                </a:bodyPr>
                <a:lstStyle/>
                <a:p>
                  <a:pPr algn="ctr"/>
                  <a:r>
                    <a:rPr lang="en-US" sz="800" dirty="0" smtClean="0">
                      <a:latin typeface="Arial" panose="020B0604020202020204" pitchFamily="34" charset="0"/>
                      <a:cs typeface="Arial" panose="020B0604020202020204" pitchFamily="34" charset="0"/>
                    </a:rPr>
                    <a:t>N</a:t>
                  </a:r>
                  <a:endParaRPr lang="en-US" sz="800" dirty="0">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2458322506"/>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358" y="188055"/>
            <a:ext cx="8826042" cy="461665"/>
          </a:xfrm>
          <a:prstGeom prst="rect">
            <a:avLst/>
          </a:prstGeom>
          <a:noFill/>
        </p:spPr>
        <p:txBody>
          <a:bodyPr wrap="square" rtlCol="0">
            <a:spAutoFit/>
          </a:bodyPr>
          <a:lstStyle/>
          <a:p>
            <a:r>
              <a:rPr lang="en-US" sz="2400" b="1" kern="3000" spc="-150" dirty="0" smtClean="0">
                <a:latin typeface="Arial" pitchFamily="34" charset="0"/>
                <a:cs typeface="Arial" pitchFamily="34" charset="0"/>
              </a:rPr>
              <a:t>Existing Conditions │ </a:t>
            </a:r>
            <a:r>
              <a:rPr lang="en-US" sz="2400" b="1" kern="3000" spc="-150" dirty="0" smtClean="0">
                <a:solidFill>
                  <a:srgbClr val="0081A4"/>
                </a:solidFill>
                <a:latin typeface="Arial" pitchFamily="34" charset="0"/>
                <a:cs typeface="Arial" pitchFamily="34" charset="0"/>
              </a:rPr>
              <a:t>Fowler Ave.</a:t>
            </a:r>
            <a:endParaRPr lang="en-US" sz="2400" b="1" kern="3000" spc="-150" dirty="0">
              <a:solidFill>
                <a:srgbClr val="0081A4"/>
              </a:solidFill>
              <a:latin typeface="Arial" pitchFamily="34" charset="0"/>
              <a:cs typeface="Arial" pitchFamily="34" charset="0"/>
            </a:endParaRPr>
          </a:p>
        </p:txBody>
      </p:sp>
      <p:sp>
        <p:nvSpPr>
          <p:cNvPr id="20" name="Rectangle 19"/>
          <p:cNvSpPr/>
          <p:nvPr/>
        </p:nvSpPr>
        <p:spPr>
          <a:xfrm>
            <a:off x="408174" y="4320749"/>
            <a:ext cx="4114800" cy="276999"/>
          </a:xfrm>
          <a:prstGeom prst="rect">
            <a:avLst/>
          </a:prstGeom>
        </p:spPr>
        <p:txBody>
          <a:bodyPr wrap="square">
            <a:spAutoFit/>
          </a:bodyPr>
          <a:lstStyle/>
          <a:p>
            <a:r>
              <a:rPr lang="en-US" sz="1200" kern="3000" spc="30" dirty="0" smtClean="0">
                <a:latin typeface="Arial" pitchFamily="34" charset="0"/>
                <a:cs typeface="Arial" pitchFamily="34" charset="0"/>
              </a:rPr>
              <a:t>     Eastbound Fowler Ave. at I-275 Overpass</a:t>
            </a:r>
            <a:endParaRPr lang="en-US" sz="1200" kern="3000" spc="30" dirty="0">
              <a:latin typeface="Arial" pitchFamily="34" charset="0"/>
              <a:ea typeface="Adobe Gothic Std B" pitchFamily="34" charset="-128"/>
              <a:cs typeface="Arial" pitchFamily="34" charset="0"/>
            </a:endParaRPr>
          </a:p>
        </p:txBody>
      </p:sp>
      <p:sp>
        <p:nvSpPr>
          <p:cNvPr id="19" name="Rectangle 18"/>
          <p:cNvSpPr/>
          <p:nvPr/>
        </p:nvSpPr>
        <p:spPr>
          <a:xfrm>
            <a:off x="408173" y="2371306"/>
            <a:ext cx="4299186" cy="276999"/>
          </a:xfrm>
          <a:prstGeom prst="rect">
            <a:avLst/>
          </a:prstGeom>
        </p:spPr>
        <p:txBody>
          <a:bodyPr wrap="square">
            <a:spAutoFit/>
          </a:bodyPr>
          <a:lstStyle/>
          <a:p>
            <a:r>
              <a:rPr lang="en-US" sz="1200" kern="3000" spc="30" dirty="0" smtClean="0">
                <a:latin typeface="Arial" pitchFamily="34" charset="0"/>
                <a:cs typeface="Arial" pitchFamily="34" charset="0"/>
              </a:rPr>
              <a:t>     Eastbound Fowler Ave. near Central Ave. Intersection</a:t>
            </a:r>
            <a:endParaRPr lang="en-US" sz="1200" kern="3000" spc="30" dirty="0">
              <a:latin typeface="Arial" pitchFamily="34" charset="0"/>
              <a:ea typeface="Adobe Gothic Std B" pitchFamily="34" charset="-128"/>
              <a:cs typeface="Arial" pitchFamily="34" charset="0"/>
            </a:endParaRPr>
          </a:p>
        </p:txBody>
      </p:sp>
      <p:sp>
        <p:nvSpPr>
          <p:cNvPr id="21" name="Rectangle 20"/>
          <p:cNvSpPr/>
          <p:nvPr/>
        </p:nvSpPr>
        <p:spPr>
          <a:xfrm>
            <a:off x="4634788" y="2371306"/>
            <a:ext cx="4114800" cy="276999"/>
          </a:xfrm>
          <a:prstGeom prst="rect">
            <a:avLst/>
          </a:prstGeom>
        </p:spPr>
        <p:txBody>
          <a:bodyPr wrap="square">
            <a:spAutoFit/>
          </a:bodyPr>
          <a:lstStyle/>
          <a:p>
            <a:r>
              <a:rPr lang="en-US" sz="1200" kern="3000" spc="30" dirty="0" smtClean="0">
                <a:latin typeface="Arial" pitchFamily="34" charset="0"/>
                <a:cs typeface="Arial" pitchFamily="34" charset="0"/>
              </a:rPr>
              <a:t>     Eastbound Fowler Ave. at Central Ave. Intersection</a:t>
            </a:r>
            <a:endParaRPr lang="en-US" sz="1200" kern="3000" spc="30" dirty="0">
              <a:latin typeface="Arial" pitchFamily="34" charset="0"/>
              <a:ea typeface="Adobe Gothic Std B" pitchFamily="34" charset="-128"/>
              <a:cs typeface="Arial" pitchFamily="34" charset="0"/>
            </a:endParaRPr>
          </a:p>
        </p:txBody>
      </p:sp>
      <p:sp>
        <p:nvSpPr>
          <p:cNvPr id="22" name="Rectangle 21"/>
          <p:cNvSpPr/>
          <p:nvPr/>
        </p:nvSpPr>
        <p:spPr>
          <a:xfrm>
            <a:off x="4634788" y="4320749"/>
            <a:ext cx="4114800" cy="276999"/>
          </a:xfrm>
          <a:prstGeom prst="rect">
            <a:avLst/>
          </a:prstGeom>
        </p:spPr>
        <p:txBody>
          <a:bodyPr wrap="square">
            <a:spAutoFit/>
          </a:bodyPr>
          <a:lstStyle/>
          <a:p>
            <a:r>
              <a:rPr lang="en-US" sz="1200" kern="3000" spc="30" dirty="0" smtClean="0">
                <a:latin typeface="Arial" pitchFamily="34" charset="0"/>
                <a:cs typeface="Arial" pitchFamily="34" charset="0"/>
              </a:rPr>
              <a:t>     Eastbound Fowler Ave. under I-275 Overpass</a:t>
            </a:r>
            <a:endParaRPr lang="en-US" sz="1200" kern="3000" spc="30" dirty="0">
              <a:latin typeface="Arial" pitchFamily="34" charset="0"/>
              <a:ea typeface="Adobe Gothic Std B" pitchFamily="34" charset="-128"/>
              <a:cs typeface="Arial"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4788" y="884869"/>
            <a:ext cx="4114800" cy="1471923"/>
          </a:xfrm>
          <a:prstGeom prst="round2DiagRect">
            <a:avLst/>
          </a:prstGeom>
        </p:spPr>
      </p:pic>
      <p:pic>
        <p:nvPicPr>
          <p:cNvPr id="13" name="Picture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73" y="884870"/>
            <a:ext cx="4114800" cy="1471923"/>
          </a:xfrm>
          <a:prstGeom prst="round2DiagRect">
            <a:avLst/>
          </a:prstGeom>
        </p:spPr>
      </p:pic>
      <p:pic>
        <p:nvPicPr>
          <p:cNvPr id="23" name="Picture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174" y="2834312"/>
            <a:ext cx="4114800" cy="1471923"/>
          </a:xfrm>
          <a:prstGeom prst="round2Diag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4788" y="2834312"/>
            <a:ext cx="4114800" cy="1471923"/>
          </a:xfrm>
          <a:prstGeom prst="round2DiagRect">
            <a:avLst/>
          </a:prstGeom>
        </p:spPr>
      </p:pic>
      <p:grpSp>
        <p:nvGrpSpPr>
          <p:cNvPr id="11" name="Group 10"/>
          <p:cNvGrpSpPr/>
          <p:nvPr/>
        </p:nvGrpSpPr>
        <p:grpSpPr>
          <a:xfrm>
            <a:off x="408173" y="2375009"/>
            <a:ext cx="252227" cy="276999"/>
            <a:chOff x="408173" y="2375009"/>
            <a:chExt cx="252227" cy="276999"/>
          </a:xfrm>
        </p:grpSpPr>
        <p:sp>
          <p:nvSpPr>
            <p:cNvPr id="12" name="Oval 11"/>
            <p:cNvSpPr/>
            <p:nvPr/>
          </p:nvSpPr>
          <p:spPr>
            <a:xfrm>
              <a:off x="409138" y="2398436"/>
              <a:ext cx="250297" cy="250297"/>
            </a:xfrm>
            <a:prstGeom prst="ellipse">
              <a:avLst/>
            </a:prstGeom>
            <a:noFill/>
            <a:ln>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1A4"/>
                </a:solidFill>
              </a:endParaRPr>
            </a:p>
          </p:txBody>
        </p:sp>
        <p:sp>
          <p:nvSpPr>
            <p:cNvPr id="15" name="Rectangle 14"/>
            <p:cNvSpPr/>
            <p:nvPr/>
          </p:nvSpPr>
          <p:spPr>
            <a:xfrm>
              <a:off x="408173" y="2375009"/>
              <a:ext cx="252227" cy="276999"/>
            </a:xfrm>
            <a:prstGeom prst="rect">
              <a:avLst/>
            </a:prstGeom>
          </p:spPr>
          <p:txBody>
            <a:bodyPr wrap="square">
              <a:spAutoFit/>
            </a:bodyPr>
            <a:lstStyle/>
            <a:p>
              <a:pPr algn="ctr"/>
              <a:r>
                <a:rPr lang="en-US" sz="1200" kern="3000" spc="30" dirty="0" smtClean="0">
                  <a:solidFill>
                    <a:srgbClr val="0081A4"/>
                  </a:solidFill>
                  <a:latin typeface="Arial" pitchFamily="34" charset="0"/>
                  <a:cs typeface="Arial" pitchFamily="34" charset="0"/>
                </a:rPr>
                <a:t>▲</a:t>
              </a:r>
              <a:endParaRPr lang="en-US" sz="1200" kern="3000" spc="30" dirty="0">
                <a:solidFill>
                  <a:srgbClr val="0081A4"/>
                </a:solidFill>
                <a:latin typeface="Arial" pitchFamily="34" charset="0"/>
                <a:ea typeface="Adobe Gothic Std B" pitchFamily="34" charset="-128"/>
                <a:cs typeface="Arial" pitchFamily="34" charset="0"/>
              </a:endParaRPr>
            </a:p>
          </p:txBody>
        </p:sp>
      </p:grpSp>
      <p:grpSp>
        <p:nvGrpSpPr>
          <p:cNvPr id="16" name="Group 15"/>
          <p:cNvGrpSpPr/>
          <p:nvPr/>
        </p:nvGrpSpPr>
        <p:grpSpPr>
          <a:xfrm>
            <a:off x="4634787" y="2375009"/>
            <a:ext cx="252227" cy="276999"/>
            <a:chOff x="408173" y="2375009"/>
            <a:chExt cx="252227" cy="276999"/>
          </a:xfrm>
        </p:grpSpPr>
        <p:sp>
          <p:nvSpPr>
            <p:cNvPr id="17" name="Oval 16"/>
            <p:cNvSpPr/>
            <p:nvPr/>
          </p:nvSpPr>
          <p:spPr>
            <a:xfrm>
              <a:off x="409138" y="2398436"/>
              <a:ext cx="250297" cy="250297"/>
            </a:xfrm>
            <a:prstGeom prst="ellipse">
              <a:avLst/>
            </a:prstGeom>
            <a:noFill/>
            <a:ln>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1A4"/>
                </a:solidFill>
              </a:endParaRPr>
            </a:p>
          </p:txBody>
        </p:sp>
        <p:sp>
          <p:nvSpPr>
            <p:cNvPr id="18" name="Rectangle 17"/>
            <p:cNvSpPr/>
            <p:nvPr/>
          </p:nvSpPr>
          <p:spPr>
            <a:xfrm>
              <a:off x="408173" y="2375009"/>
              <a:ext cx="252227" cy="276999"/>
            </a:xfrm>
            <a:prstGeom prst="rect">
              <a:avLst/>
            </a:prstGeom>
          </p:spPr>
          <p:txBody>
            <a:bodyPr wrap="square">
              <a:spAutoFit/>
            </a:bodyPr>
            <a:lstStyle/>
            <a:p>
              <a:pPr algn="ctr"/>
              <a:r>
                <a:rPr lang="en-US" sz="1200" kern="3000" spc="30" dirty="0" smtClean="0">
                  <a:solidFill>
                    <a:srgbClr val="0081A4"/>
                  </a:solidFill>
                  <a:latin typeface="Arial" pitchFamily="34" charset="0"/>
                  <a:cs typeface="Arial" pitchFamily="34" charset="0"/>
                </a:rPr>
                <a:t>▲</a:t>
              </a:r>
              <a:endParaRPr lang="en-US" sz="1200" kern="3000" spc="30" dirty="0">
                <a:solidFill>
                  <a:srgbClr val="0081A4"/>
                </a:solidFill>
                <a:latin typeface="Arial" pitchFamily="34" charset="0"/>
                <a:ea typeface="Adobe Gothic Std B" pitchFamily="34" charset="-128"/>
                <a:cs typeface="Arial" pitchFamily="34" charset="0"/>
              </a:endParaRPr>
            </a:p>
          </p:txBody>
        </p:sp>
      </p:grpSp>
      <p:grpSp>
        <p:nvGrpSpPr>
          <p:cNvPr id="25" name="Group 24"/>
          <p:cNvGrpSpPr/>
          <p:nvPr/>
        </p:nvGrpSpPr>
        <p:grpSpPr>
          <a:xfrm>
            <a:off x="408173" y="4324452"/>
            <a:ext cx="252227" cy="276999"/>
            <a:chOff x="408173" y="2375009"/>
            <a:chExt cx="252227" cy="276999"/>
          </a:xfrm>
        </p:grpSpPr>
        <p:sp>
          <p:nvSpPr>
            <p:cNvPr id="26" name="Oval 25"/>
            <p:cNvSpPr/>
            <p:nvPr/>
          </p:nvSpPr>
          <p:spPr>
            <a:xfrm>
              <a:off x="409138" y="2398436"/>
              <a:ext cx="250297" cy="250297"/>
            </a:xfrm>
            <a:prstGeom prst="ellipse">
              <a:avLst/>
            </a:prstGeom>
            <a:noFill/>
            <a:ln>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1A4"/>
                </a:solidFill>
              </a:endParaRPr>
            </a:p>
          </p:txBody>
        </p:sp>
        <p:sp>
          <p:nvSpPr>
            <p:cNvPr id="27" name="Rectangle 26"/>
            <p:cNvSpPr/>
            <p:nvPr/>
          </p:nvSpPr>
          <p:spPr>
            <a:xfrm>
              <a:off x="408173" y="2375009"/>
              <a:ext cx="252227" cy="276999"/>
            </a:xfrm>
            <a:prstGeom prst="rect">
              <a:avLst/>
            </a:prstGeom>
          </p:spPr>
          <p:txBody>
            <a:bodyPr wrap="square">
              <a:spAutoFit/>
            </a:bodyPr>
            <a:lstStyle/>
            <a:p>
              <a:pPr algn="ctr"/>
              <a:r>
                <a:rPr lang="en-US" sz="1200" kern="3000" spc="30" dirty="0" smtClean="0">
                  <a:solidFill>
                    <a:srgbClr val="0081A4"/>
                  </a:solidFill>
                  <a:latin typeface="Arial" pitchFamily="34" charset="0"/>
                  <a:cs typeface="Arial" pitchFamily="34" charset="0"/>
                </a:rPr>
                <a:t>▲</a:t>
              </a:r>
              <a:endParaRPr lang="en-US" sz="1200" kern="3000" spc="30" dirty="0">
                <a:solidFill>
                  <a:srgbClr val="0081A4"/>
                </a:solidFill>
                <a:latin typeface="Arial" pitchFamily="34" charset="0"/>
                <a:ea typeface="Adobe Gothic Std B" pitchFamily="34" charset="-128"/>
                <a:cs typeface="Arial" pitchFamily="34" charset="0"/>
              </a:endParaRPr>
            </a:p>
          </p:txBody>
        </p:sp>
      </p:grpSp>
      <p:grpSp>
        <p:nvGrpSpPr>
          <p:cNvPr id="28" name="Group 27"/>
          <p:cNvGrpSpPr/>
          <p:nvPr/>
        </p:nvGrpSpPr>
        <p:grpSpPr>
          <a:xfrm>
            <a:off x="4634787" y="4324452"/>
            <a:ext cx="252227" cy="276999"/>
            <a:chOff x="408173" y="2375009"/>
            <a:chExt cx="252227" cy="276999"/>
          </a:xfrm>
        </p:grpSpPr>
        <p:sp>
          <p:nvSpPr>
            <p:cNvPr id="29" name="Oval 28"/>
            <p:cNvSpPr/>
            <p:nvPr/>
          </p:nvSpPr>
          <p:spPr>
            <a:xfrm>
              <a:off x="409138" y="2398436"/>
              <a:ext cx="250297" cy="250297"/>
            </a:xfrm>
            <a:prstGeom prst="ellipse">
              <a:avLst/>
            </a:prstGeom>
            <a:noFill/>
            <a:ln>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1A4"/>
                </a:solidFill>
              </a:endParaRPr>
            </a:p>
          </p:txBody>
        </p:sp>
        <p:sp>
          <p:nvSpPr>
            <p:cNvPr id="30" name="Rectangle 29"/>
            <p:cNvSpPr/>
            <p:nvPr/>
          </p:nvSpPr>
          <p:spPr>
            <a:xfrm>
              <a:off x="408173" y="2375009"/>
              <a:ext cx="252227" cy="276999"/>
            </a:xfrm>
            <a:prstGeom prst="rect">
              <a:avLst/>
            </a:prstGeom>
          </p:spPr>
          <p:txBody>
            <a:bodyPr wrap="square">
              <a:spAutoFit/>
            </a:bodyPr>
            <a:lstStyle/>
            <a:p>
              <a:pPr algn="ctr"/>
              <a:r>
                <a:rPr lang="en-US" sz="1200" kern="3000" spc="30" dirty="0" smtClean="0">
                  <a:solidFill>
                    <a:srgbClr val="0081A4"/>
                  </a:solidFill>
                  <a:latin typeface="Arial" pitchFamily="34" charset="0"/>
                  <a:cs typeface="Arial" pitchFamily="34" charset="0"/>
                </a:rPr>
                <a:t>▲</a:t>
              </a:r>
              <a:endParaRPr lang="en-US" sz="1200" kern="3000" spc="30" dirty="0">
                <a:solidFill>
                  <a:srgbClr val="0081A4"/>
                </a:solidFill>
                <a:latin typeface="Arial" pitchFamily="34" charset="0"/>
                <a:ea typeface="Adobe Gothic Std B" pitchFamily="34" charset="-128"/>
                <a:cs typeface="Arial" pitchFamily="34" charset="0"/>
              </a:endParaRPr>
            </a:p>
          </p:txBody>
        </p:sp>
      </p:grpSp>
    </p:spTree>
    <p:extLst>
      <p:ext uri="{BB962C8B-B14F-4D97-AF65-F5344CB8AC3E}">
        <p14:creationId xmlns:p14="http://schemas.microsoft.com/office/powerpoint/2010/main" val="1531699523"/>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23" descr="i-275 and Busch rendering concept 1.jpg"/>
          <p:cNvPicPr>
            <a:picLocks noChangeAspect="1"/>
          </p:cNvPicPr>
          <p:nvPr/>
        </p:nvPicPr>
        <p:blipFill>
          <a:blip r:embed="rId2" cstate="print"/>
          <a:srcRect l="18551" t="3267" r="18522" b="3979"/>
          <a:stretch>
            <a:fillRect/>
          </a:stretch>
        </p:blipFill>
        <p:spPr>
          <a:xfrm rot="5400000">
            <a:off x="2584178" y="-1701574"/>
            <a:ext cx="4023361" cy="8778231"/>
          </a:xfrm>
          <a:prstGeom prst="rect">
            <a:avLst/>
          </a:prstGeom>
        </p:spPr>
      </p:pic>
      <p:grpSp>
        <p:nvGrpSpPr>
          <p:cNvPr id="14" name="Group 13"/>
          <p:cNvGrpSpPr/>
          <p:nvPr/>
        </p:nvGrpSpPr>
        <p:grpSpPr>
          <a:xfrm>
            <a:off x="6707433" y="3741980"/>
            <a:ext cx="1005840" cy="1005840"/>
            <a:chOff x="6799504" y="3749237"/>
            <a:chExt cx="1005840" cy="1005840"/>
          </a:xfrm>
        </p:grpSpPr>
        <p:sp>
          <p:nvSpPr>
            <p:cNvPr id="136" name="Oval 135"/>
            <p:cNvSpPr>
              <a:spLocks noChangeAspect="1"/>
            </p:cNvSpPr>
            <p:nvPr/>
          </p:nvSpPr>
          <p:spPr>
            <a:xfrm>
              <a:off x="6799504" y="3749237"/>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t="13690" b="11308"/>
            <a:stretch/>
          </p:blipFill>
          <p:spPr>
            <a:xfrm>
              <a:off x="6845224" y="3794957"/>
              <a:ext cx="914400" cy="914400"/>
            </a:xfrm>
            <a:prstGeom prst="ellipse">
              <a:avLst/>
            </a:prstGeom>
          </p:spPr>
        </p:pic>
      </p:grpSp>
      <p:grpSp>
        <p:nvGrpSpPr>
          <p:cNvPr id="12" name="Group 11"/>
          <p:cNvGrpSpPr/>
          <p:nvPr/>
        </p:nvGrpSpPr>
        <p:grpSpPr>
          <a:xfrm>
            <a:off x="4495731" y="3741980"/>
            <a:ext cx="1005840" cy="1005840"/>
            <a:chOff x="4771944" y="3749237"/>
            <a:chExt cx="1005840" cy="1005840"/>
          </a:xfrm>
        </p:grpSpPr>
        <p:sp>
          <p:nvSpPr>
            <p:cNvPr id="8" name="Oval 7"/>
            <p:cNvSpPr>
              <a:spLocks noChangeAspect="1"/>
            </p:cNvSpPr>
            <p:nvPr/>
          </p:nvSpPr>
          <p:spPr>
            <a:xfrm>
              <a:off x="4771944" y="3749237"/>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rotWithShape="1">
            <a:blip r:embed="rId4" cstate="print">
              <a:extLst>
                <a:ext uri="{28A0092B-C50C-407E-A947-70E740481C1C}">
                  <a14:useLocalDpi xmlns:a14="http://schemas.microsoft.com/office/drawing/2010/main" val="0"/>
                </a:ext>
              </a:extLst>
            </a:blip>
            <a:srcRect l="37367" r="12853"/>
            <a:stretch/>
          </p:blipFill>
          <p:spPr>
            <a:xfrm>
              <a:off x="4818639" y="3794957"/>
              <a:ext cx="913425" cy="914400"/>
            </a:xfrm>
            <a:prstGeom prst="ellipse">
              <a:avLst/>
            </a:prstGeom>
          </p:spPr>
        </p:pic>
      </p:grpSp>
      <p:grpSp>
        <p:nvGrpSpPr>
          <p:cNvPr id="11" name="Group 10"/>
          <p:cNvGrpSpPr/>
          <p:nvPr/>
        </p:nvGrpSpPr>
        <p:grpSpPr>
          <a:xfrm>
            <a:off x="3389880" y="3741980"/>
            <a:ext cx="1005840" cy="1005840"/>
            <a:chOff x="3758164" y="3749237"/>
            <a:chExt cx="1005840" cy="1005840"/>
          </a:xfrm>
        </p:grpSpPr>
        <p:sp>
          <p:nvSpPr>
            <p:cNvPr id="127" name="Oval 126"/>
            <p:cNvSpPr>
              <a:spLocks noChangeAspect="1"/>
            </p:cNvSpPr>
            <p:nvPr/>
          </p:nvSpPr>
          <p:spPr>
            <a:xfrm>
              <a:off x="3758164" y="3749237"/>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rotWithShape="1">
            <a:blip r:embed="rId5" cstate="print">
              <a:extLst>
                <a:ext uri="{28A0092B-C50C-407E-A947-70E740481C1C}">
                  <a14:useLocalDpi xmlns:a14="http://schemas.microsoft.com/office/drawing/2010/main" val="0"/>
                </a:ext>
              </a:extLst>
            </a:blip>
            <a:srcRect t="14383" b="10396"/>
            <a:stretch/>
          </p:blipFill>
          <p:spPr>
            <a:xfrm>
              <a:off x="3804622" y="3794957"/>
              <a:ext cx="913662" cy="914400"/>
            </a:xfrm>
            <a:prstGeom prst="ellipse">
              <a:avLst/>
            </a:prstGeom>
          </p:spPr>
        </p:pic>
      </p:grpSp>
      <p:grpSp>
        <p:nvGrpSpPr>
          <p:cNvPr id="13" name="Group 12"/>
          <p:cNvGrpSpPr/>
          <p:nvPr/>
        </p:nvGrpSpPr>
        <p:grpSpPr>
          <a:xfrm>
            <a:off x="5601582" y="3741980"/>
            <a:ext cx="1005840" cy="1005840"/>
            <a:chOff x="5785724" y="3749237"/>
            <a:chExt cx="1005840" cy="1005840"/>
          </a:xfrm>
        </p:grpSpPr>
        <p:sp>
          <p:nvSpPr>
            <p:cNvPr id="133" name="Oval 132"/>
            <p:cNvSpPr>
              <a:spLocks noChangeAspect="1"/>
            </p:cNvSpPr>
            <p:nvPr/>
          </p:nvSpPr>
          <p:spPr>
            <a:xfrm>
              <a:off x="5785724" y="3749237"/>
              <a:ext cx="1005840"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rotWithShape="1">
            <a:blip r:embed="rId6" cstate="print">
              <a:extLst>
                <a:ext uri="{28A0092B-C50C-407E-A947-70E740481C1C}">
                  <a14:useLocalDpi xmlns:a14="http://schemas.microsoft.com/office/drawing/2010/main" val="0"/>
                </a:ext>
              </a:extLst>
            </a:blip>
            <a:srcRect t="3618" b="2"/>
            <a:stretch/>
          </p:blipFill>
          <p:spPr>
            <a:xfrm>
              <a:off x="5829196" y="3794957"/>
              <a:ext cx="916648" cy="914400"/>
            </a:xfrm>
            <a:prstGeom prst="ellipse">
              <a:avLst/>
            </a:prstGeom>
          </p:spPr>
        </p:pic>
      </p:grpSp>
      <p:sp>
        <p:nvSpPr>
          <p:cNvPr id="25" name="TextBox 24"/>
          <p:cNvSpPr txBox="1"/>
          <p:nvPr/>
        </p:nvSpPr>
        <p:spPr>
          <a:xfrm rot="16200000">
            <a:off x="775144" y="3908805"/>
            <a:ext cx="1396045" cy="215444"/>
          </a:xfrm>
          <a:prstGeom prst="rect">
            <a:avLst/>
          </a:prstGeom>
          <a:noFill/>
          <a:effectLst/>
        </p:spPr>
        <p:txBody>
          <a:bodyPr wrap="square" rtlCol="0">
            <a:spAutoFit/>
          </a:bodyPr>
          <a:lstStyle/>
          <a:p>
            <a:pPr algn="ctr"/>
            <a:r>
              <a:rPr lang="en-US" sz="800" b="1" dirty="0" smtClean="0">
                <a:latin typeface="Arial" panose="020B0604020202020204" pitchFamily="34" charset="0"/>
                <a:cs typeface="Arial" panose="020B0604020202020204" pitchFamily="34" charset="0"/>
              </a:rPr>
              <a:t>Busch Blvd.</a:t>
            </a:r>
            <a:endParaRPr lang="en-US" sz="800" b="1" dirty="0">
              <a:latin typeface="Arial" panose="020B0604020202020204" pitchFamily="34" charset="0"/>
              <a:cs typeface="Arial" panose="020B0604020202020204" pitchFamily="34" charset="0"/>
            </a:endParaRPr>
          </a:p>
        </p:txBody>
      </p:sp>
      <p:sp>
        <p:nvSpPr>
          <p:cNvPr id="26" name="TextBox 25"/>
          <p:cNvSpPr txBox="1"/>
          <p:nvPr/>
        </p:nvSpPr>
        <p:spPr>
          <a:xfrm>
            <a:off x="3584187" y="2444126"/>
            <a:ext cx="986858" cy="215444"/>
          </a:xfrm>
          <a:prstGeom prst="rect">
            <a:avLst/>
          </a:prstGeom>
          <a:noFill/>
          <a:effectLst/>
        </p:spPr>
        <p:txBody>
          <a:bodyPr wrap="square" rtlCol="0">
            <a:spAutoFit/>
          </a:bodyPr>
          <a:lstStyle/>
          <a:p>
            <a:pPr algn="ctr"/>
            <a:r>
              <a:rPr lang="en-US" sz="800" b="1" dirty="0" smtClean="0">
                <a:latin typeface="Arial" panose="020B0604020202020204" pitchFamily="34" charset="0"/>
                <a:cs typeface="Arial" panose="020B0604020202020204" pitchFamily="34" charset="0"/>
              </a:rPr>
              <a:t>I-275</a:t>
            </a:r>
            <a:endParaRPr lang="en-US" sz="800" b="1" dirty="0">
              <a:latin typeface="Arial" panose="020B0604020202020204" pitchFamily="34" charset="0"/>
              <a:cs typeface="Arial" panose="020B0604020202020204" pitchFamily="34" charset="0"/>
            </a:endParaRPr>
          </a:p>
        </p:txBody>
      </p:sp>
      <p:grpSp>
        <p:nvGrpSpPr>
          <p:cNvPr id="148" name="Group 147"/>
          <p:cNvGrpSpPr/>
          <p:nvPr/>
        </p:nvGrpSpPr>
        <p:grpSpPr>
          <a:xfrm>
            <a:off x="2245505" y="1170885"/>
            <a:ext cx="189170" cy="215444"/>
            <a:chOff x="1903471" y="3088088"/>
            <a:chExt cx="189170" cy="215444"/>
          </a:xfrm>
        </p:grpSpPr>
        <p:sp>
          <p:nvSpPr>
            <p:cNvPr id="149" name="Oval 148"/>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50" name="Rectangle 149"/>
            <p:cNvSpPr/>
            <p:nvPr/>
          </p:nvSpPr>
          <p:spPr>
            <a:xfrm>
              <a:off x="1903471" y="3088088"/>
              <a:ext cx="189170" cy="215444"/>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K</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51" name="Group 150"/>
          <p:cNvGrpSpPr/>
          <p:nvPr/>
        </p:nvGrpSpPr>
        <p:grpSpPr>
          <a:xfrm>
            <a:off x="2950661" y="1039172"/>
            <a:ext cx="189170" cy="215444"/>
            <a:chOff x="1903471" y="3088088"/>
            <a:chExt cx="189170" cy="215444"/>
          </a:xfrm>
        </p:grpSpPr>
        <p:sp>
          <p:nvSpPr>
            <p:cNvPr id="152" name="Oval 151"/>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53" name="Rectangle 152"/>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B</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54" name="Group 153"/>
          <p:cNvGrpSpPr/>
          <p:nvPr/>
        </p:nvGrpSpPr>
        <p:grpSpPr>
          <a:xfrm>
            <a:off x="2538323" y="1513697"/>
            <a:ext cx="189170" cy="215444"/>
            <a:chOff x="1903471" y="3088088"/>
            <a:chExt cx="189170" cy="215444"/>
          </a:xfrm>
        </p:grpSpPr>
        <p:sp>
          <p:nvSpPr>
            <p:cNvPr id="155" name="Oval 154"/>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56" name="Rectangle 155"/>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E</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57" name="Group 156"/>
          <p:cNvGrpSpPr/>
          <p:nvPr/>
        </p:nvGrpSpPr>
        <p:grpSpPr>
          <a:xfrm>
            <a:off x="2249953" y="2243757"/>
            <a:ext cx="189170" cy="215444"/>
            <a:chOff x="1903471" y="3088088"/>
            <a:chExt cx="189170" cy="215444"/>
          </a:xfrm>
        </p:grpSpPr>
        <p:sp>
          <p:nvSpPr>
            <p:cNvPr id="158" name="Oval 157"/>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59" name="Rectangle 158"/>
            <p:cNvSpPr/>
            <p:nvPr/>
          </p:nvSpPr>
          <p:spPr>
            <a:xfrm>
              <a:off x="1903471" y="3088088"/>
              <a:ext cx="189170" cy="215444"/>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D</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60" name="Group 159"/>
          <p:cNvGrpSpPr/>
          <p:nvPr/>
        </p:nvGrpSpPr>
        <p:grpSpPr>
          <a:xfrm>
            <a:off x="4463733" y="2072007"/>
            <a:ext cx="189170" cy="215444"/>
            <a:chOff x="1903471" y="3088088"/>
            <a:chExt cx="189170" cy="215444"/>
          </a:xfrm>
        </p:grpSpPr>
        <p:sp>
          <p:nvSpPr>
            <p:cNvPr id="161" name="Oval 160"/>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62" name="Rectangle 161"/>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F</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66" name="Group 165"/>
          <p:cNvGrpSpPr/>
          <p:nvPr/>
        </p:nvGrpSpPr>
        <p:grpSpPr>
          <a:xfrm>
            <a:off x="4093050" y="3306938"/>
            <a:ext cx="189170" cy="215444"/>
            <a:chOff x="1903471" y="3088088"/>
            <a:chExt cx="189170" cy="215444"/>
          </a:xfrm>
        </p:grpSpPr>
        <p:sp>
          <p:nvSpPr>
            <p:cNvPr id="167" name="Oval 166"/>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68" name="Rectangle 167"/>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G</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69" name="Group 168"/>
          <p:cNvGrpSpPr/>
          <p:nvPr/>
        </p:nvGrpSpPr>
        <p:grpSpPr>
          <a:xfrm>
            <a:off x="3728523" y="2987753"/>
            <a:ext cx="189170" cy="215444"/>
            <a:chOff x="1903471" y="3088088"/>
            <a:chExt cx="189170" cy="215444"/>
          </a:xfrm>
        </p:grpSpPr>
        <p:sp>
          <p:nvSpPr>
            <p:cNvPr id="170" name="Oval 169"/>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71" name="Rectangle 170"/>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H</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72" name="Group 171"/>
          <p:cNvGrpSpPr/>
          <p:nvPr/>
        </p:nvGrpSpPr>
        <p:grpSpPr>
          <a:xfrm>
            <a:off x="5455851" y="2927044"/>
            <a:ext cx="189170" cy="215444"/>
            <a:chOff x="1903471" y="3088088"/>
            <a:chExt cx="189170" cy="215444"/>
          </a:xfrm>
        </p:grpSpPr>
        <p:sp>
          <p:nvSpPr>
            <p:cNvPr id="173" name="Oval 172"/>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74" name="Rectangle 173"/>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I</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75" name="Group 174"/>
          <p:cNvGrpSpPr/>
          <p:nvPr/>
        </p:nvGrpSpPr>
        <p:grpSpPr>
          <a:xfrm>
            <a:off x="2681112" y="4029456"/>
            <a:ext cx="189170" cy="215444"/>
            <a:chOff x="1903471" y="3088088"/>
            <a:chExt cx="189170" cy="215444"/>
          </a:xfrm>
        </p:grpSpPr>
        <p:sp>
          <p:nvSpPr>
            <p:cNvPr id="176" name="Oval 175"/>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77" name="Rectangle 176"/>
            <p:cNvSpPr/>
            <p:nvPr/>
          </p:nvSpPr>
          <p:spPr>
            <a:xfrm>
              <a:off x="1903471" y="3088088"/>
              <a:ext cx="189170" cy="215444"/>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J</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78" name="Group 177"/>
          <p:cNvGrpSpPr/>
          <p:nvPr/>
        </p:nvGrpSpPr>
        <p:grpSpPr>
          <a:xfrm>
            <a:off x="1737791" y="3349765"/>
            <a:ext cx="189170" cy="215444"/>
            <a:chOff x="1903471" y="3088088"/>
            <a:chExt cx="189170" cy="215444"/>
          </a:xfrm>
        </p:grpSpPr>
        <p:sp>
          <p:nvSpPr>
            <p:cNvPr id="179" name="Oval 178"/>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80" name="Rectangle 179"/>
            <p:cNvSpPr/>
            <p:nvPr/>
          </p:nvSpPr>
          <p:spPr>
            <a:xfrm>
              <a:off x="1903471" y="3088088"/>
              <a:ext cx="189170" cy="215444"/>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L</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181" name="Group 180"/>
          <p:cNvGrpSpPr/>
          <p:nvPr/>
        </p:nvGrpSpPr>
        <p:grpSpPr>
          <a:xfrm>
            <a:off x="1921388" y="2719294"/>
            <a:ext cx="189170" cy="215444"/>
            <a:chOff x="1903471" y="3088088"/>
            <a:chExt cx="189170" cy="215444"/>
          </a:xfrm>
        </p:grpSpPr>
        <p:sp>
          <p:nvSpPr>
            <p:cNvPr id="182" name="Oval 181"/>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83" name="Rectangle 182"/>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A</a:t>
              </a:r>
              <a:endParaRPr lang="en-US" sz="800" b="1" kern="3000" spc="30" dirty="0">
                <a:solidFill>
                  <a:srgbClr val="0081A4"/>
                </a:solidFill>
                <a:latin typeface="Arial" pitchFamily="34" charset="0"/>
                <a:ea typeface="Adobe Gothic Std B" pitchFamily="34" charset="-128"/>
                <a:cs typeface="Arial" pitchFamily="34" charset="0"/>
              </a:endParaRPr>
            </a:p>
          </p:txBody>
        </p:sp>
      </p:grpSp>
      <p:sp>
        <p:nvSpPr>
          <p:cNvPr id="184" name="TextBox 183"/>
          <p:cNvSpPr txBox="1"/>
          <p:nvPr/>
        </p:nvSpPr>
        <p:spPr>
          <a:xfrm rot="16200000">
            <a:off x="371098" y="3623888"/>
            <a:ext cx="1458686" cy="215444"/>
          </a:xfrm>
          <a:prstGeom prst="rect">
            <a:avLst/>
          </a:prstGeom>
          <a:noFill/>
          <a:effectLst/>
        </p:spPr>
        <p:txBody>
          <a:bodyPr wrap="square" rtlCol="0">
            <a:spAutoFit/>
          </a:bodyPr>
          <a:lstStyle/>
          <a:p>
            <a:pPr algn="r"/>
            <a:r>
              <a:rPr lang="en-US" sz="800" b="1" dirty="0" smtClean="0">
                <a:latin typeface="Arial" panose="020B0604020202020204" pitchFamily="34" charset="0"/>
                <a:cs typeface="Arial" panose="020B0604020202020204" pitchFamily="34" charset="0"/>
              </a:rPr>
              <a:t>CSX Rail</a:t>
            </a:r>
            <a:endParaRPr lang="en-US" sz="800" b="1" dirty="0">
              <a:latin typeface="Arial" panose="020B0604020202020204" pitchFamily="34" charset="0"/>
              <a:cs typeface="Arial" panose="020B0604020202020204" pitchFamily="34" charset="0"/>
            </a:endParaRPr>
          </a:p>
        </p:txBody>
      </p:sp>
      <p:grpSp>
        <p:nvGrpSpPr>
          <p:cNvPr id="3" name="Group 2"/>
          <p:cNvGrpSpPr/>
          <p:nvPr/>
        </p:nvGrpSpPr>
        <p:grpSpPr>
          <a:xfrm>
            <a:off x="6920071" y="1759808"/>
            <a:ext cx="2753270" cy="215444"/>
            <a:chOff x="5472969" y="649720"/>
            <a:chExt cx="3671031" cy="287259"/>
          </a:xfrm>
        </p:grpSpPr>
        <p:sp>
          <p:nvSpPr>
            <p:cNvPr id="29" name="Oval 28"/>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30" name="Rectangle 29"/>
            <p:cNvSpPr/>
            <p:nvPr/>
          </p:nvSpPr>
          <p:spPr>
            <a:xfrm>
              <a:off x="5472969" y="649720"/>
              <a:ext cx="252227" cy="287259"/>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F</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71" name="Rectangle 70"/>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Pond Retaining Wall</a:t>
              </a:r>
              <a:endParaRPr lang="en-US" sz="800" kern="3000" spc="30" dirty="0">
                <a:latin typeface="Arial" pitchFamily="34" charset="0"/>
                <a:ea typeface="Adobe Gothic Std B" pitchFamily="34" charset="-128"/>
                <a:cs typeface="Arial" pitchFamily="34" charset="0"/>
              </a:endParaRPr>
            </a:p>
          </p:txBody>
        </p:sp>
      </p:grpSp>
      <p:grpSp>
        <p:nvGrpSpPr>
          <p:cNvPr id="72" name="Group 71"/>
          <p:cNvGrpSpPr/>
          <p:nvPr/>
        </p:nvGrpSpPr>
        <p:grpSpPr>
          <a:xfrm>
            <a:off x="6920071" y="1970661"/>
            <a:ext cx="2753270" cy="215444"/>
            <a:chOff x="5472969" y="649720"/>
            <a:chExt cx="3671031" cy="287258"/>
          </a:xfrm>
        </p:grpSpPr>
        <p:sp>
          <p:nvSpPr>
            <p:cNvPr id="73" name="Oval 72"/>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74" name="Rectangle 73"/>
            <p:cNvSpPr/>
            <p:nvPr/>
          </p:nvSpPr>
          <p:spPr>
            <a:xfrm>
              <a:off x="5472969" y="649720"/>
              <a:ext cx="252227" cy="287258"/>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G</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75" name="Rectangle 74"/>
            <p:cNvSpPr/>
            <p:nvPr/>
          </p:nvSpPr>
          <p:spPr>
            <a:xfrm>
              <a:off x="5707257" y="649720"/>
              <a:ext cx="3436743" cy="287258"/>
            </a:xfrm>
            <a:prstGeom prst="rect">
              <a:avLst/>
            </a:prstGeom>
          </p:spPr>
          <p:txBody>
            <a:bodyPr wrap="square">
              <a:spAutoFit/>
            </a:bodyPr>
            <a:lstStyle/>
            <a:p>
              <a:r>
                <a:rPr lang="en-US" sz="800" kern="3000" spc="30" dirty="0" err="1" smtClean="0">
                  <a:latin typeface="Arial" pitchFamily="34" charset="0"/>
                  <a:cs typeface="Arial" pitchFamily="34" charset="0"/>
                </a:rPr>
                <a:t>Stormwater</a:t>
              </a:r>
              <a:r>
                <a:rPr lang="en-US" sz="800" kern="3000" spc="30" dirty="0" smtClean="0">
                  <a:latin typeface="Arial" pitchFamily="34" charset="0"/>
                  <a:cs typeface="Arial" pitchFamily="34" charset="0"/>
                </a:rPr>
                <a:t> Pond Fountain</a:t>
              </a:r>
              <a:endParaRPr lang="en-US" sz="800" kern="3000" spc="30" dirty="0">
                <a:latin typeface="Arial" pitchFamily="34" charset="0"/>
                <a:ea typeface="Adobe Gothic Std B" pitchFamily="34" charset="-128"/>
                <a:cs typeface="Arial" pitchFamily="34" charset="0"/>
              </a:endParaRPr>
            </a:p>
          </p:txBody>
        </p:sp>
      </p:grpSp>
      <p:grpSp>
        <p:nvGrpSpPr>
          <p:cNvPr id="76" name="Group 75"/>
          <p:cNvGrpSpPr/>
          <p:nvPr/>
        </p:nvGrpSpPr>
        <p:grpSpPr>
          <a:xfrm>
            <a:off x="6920071" y="2392366"/>
            <a:ext cx="2753270" cy="215444"/>
            <a:chOff x="5472969" y="649720"/>
            <a:chExt cx="3671031" cy="287259"/>
          </a:xfrm>
        </p:grpSpPr>
        <p:sp>
          <p:nvSpPr>
            <p:cNvPr id="77" name="Oval 76"/>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78" name="Rectangle 77"/>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I</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79" name="Rectangle 78"/>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Cypress Tree Stand</a:t>
              </a:r>
              <a:endParaRPr lang="en-US" sz="800" kern="3000" spc="30" dirty="0">
                <a:latin typeface="Arial" pitchFamily="34" charset="0"/>
                <a:ea typeface="Adobe Gothic Std B" pitchFamily="34" charset="-128"/>
                <a:cs typeface="Arial" pitchFamily="34" charset="0"/>
              </a:endParaRPr>
            </a:p>
          </p:txBody>
        </p:sp>
      </p:grpSp>
      <p:grpSp>
        <p:nvGrpSpPr>
          <p:cNvPr id="80" name="Group 79"/>
          <p:cNvGrpSpPr/>
          <p:nvPr/>
        </p:nvGrpSpPr>
        <p:grpSpPr>
          <a:xfrm>
            <a:off x="6920071" y="2181514"/>
            <a:ext cx="2753270" cy="215444"/>
            <a:chOff x="5472969" y="649720"/>
            <a:chExt cx="3671031" cy="287259"/>
          </a:xfrm>
        </p:grpSpPr>
        <p:sp>
          <p:nvSpPr>
            <p:cNvPr id="81" name="Oval 80"/>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82" name="Rectangle 81"/>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H</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83" name="Rectangle 82"/>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Solar Panels</a:t>
              </a:r>
              <a:endParaRPr lang="en-US" sz="800" kern="3000" spc="30" dirty="0">
                <a:latin typeface="Arial" pitchFamily="34" charset="0"/>
                <a:ea typeface="Adobe Gothic Std B" pitchFamily="34" charset="-128"/>
                <a:cs typeface="Arial" pitchFamily="34" charset="0"/>
              </a:endParaRPr>
            </a:p>
          </p:txBody>
        </p:sp>
      </p:grpSp>
      <p:grpSp>
        <p:nvGrpSpPr>
          <p:cNvPr id="84" name="Group 83"/>
          <p:cNvGrpSpPr/>
          <p:nvPr/>
        </p:nvGrpSpPr>
        <p:grpSpPr>
          <a:xfrm>
            <a:off x="6920071" y="2603219"/>
            <a:ext cx="2753270" cy="215444"/>
            <a:chOff x="5472969" y="649720"/>
            <a:chExt cx="3671031" cy="287259"/>
          </a:xfrm>
        </p:grpSpPr>
        <p:sp>
          <p:nvSpPr>
            <p:cNvPr id="85" name="Oval 84"/>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86" name="Rectangle 85"/>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J</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87" name="Rectangle 86"/>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Streetscape Palm</a:t>
              </a:r>
              <a:endParaRPr lang="en-US" sz="800" kern="3000" spc="30" dirty="0">
                <a:latin typeface="Arial" pitchFamily="34" charset="0"/>
                <a:ea typeface="Adobe Gothic Std B" pitchFamily="34" charset="-128"/>
                <a:cs typeface="Arial" pitchFamily="34" charset="0"/>
              </a:endParaRPr>
            </a:p>
          </p:txBody>
        </p:sp>
      </p:grpSp>
      <p:grpSp>
        <p:nvGrpSpPr>
          <p:cNvPr id="88" name="Group 87"/>
          <p:cNvGrpSpPr/>
          <p:nvPr/>
        </p:nvGrpSpPr>
        <p:grpSpPr>
          <a:xfrm>
            <a:off x="6920075" y="2814072"/>
            <a:ext cx="2753273" cy="215444"/>
            <a:chOff x="5472969" y="649720"/>
            <a:chExt cx="3671031" cy="287259"/>
          </a:xfrm>
        </p:grpSpPr>
        <p:sp>
          <p:nvSpPr>
            <p:cNvPr id="89" name="Oval 88"/>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90" name="Rectangle 89"/>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K</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91" name="Rectangle 90"/>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Accent Retaining Wall</a:t>
              </a:r>
              <a:endParaRPr lang="en-US" sz="800" kern="3000" spc="30" dirty="0">
                <a:latin typeface="Arial" pitchFamily="34" charset="0"/>
                <a:ea typeface="Adobe Gothic Std B" pitchFamily="34" charset="-128"/>
                <a:cs typeface="Arial" pitchFamily="34" charset="0"/>
              </a:endParaRPr>
            </a:p>
          </p:txBody>
        </p:sp>
      </p:grpSp>
      <p:grpSp>
        <p:nvGrpSpPr>
          <p:cNvPr id="92" name="Group 91"/>
          <p:cNvGrpSpPr/>
          <p:nvPr/>
        </p:nvGrpSpPr>
        <p:grpSpPr>
          <a:xfrm>
            <a:off x="6920075" y="3024925"/>
            <a:ext cx="2753273" cy="215444"/>
            <a:chOff x="5472969" y="649720"/>
            <a:chExt cx="3671031" cy="287259"/>
          </a:xfrm>
        </p:grpSpPr>
        <p:sp>
          <p:nvSpPr>
            <p:cNvPr id="93" name="Oval 92"/>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94" name="Rectangle 93"/>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L</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95" name="Rectangle 94"/>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Sod</a:t>
              </a:r>
            </a:p>
          </p:txBody>
        </p:sp>
      </p:grpSp>
      <p:grpSp>
        <p:nvGrpSpPr>
          <p:cNvPr id="239" name="Group 238"/>
          <p:cNvGrpSpPr/>
          <p:nvPr/>
        </p:nvGrpSpPr>
        <p:grpSpPr>
          <a:xfrm>
            <a:off x="6920071" y="1502566"/>
            <a:ext cx="3044994" cy="276999"/>
            <a:chOff x="7080429" y="1560024"/>
            <a:chExt cx="3044994" cy="276999"/>
          </a:xfrm>
        </p:grpSpPr>
        <p:sp>
          <p:nvSpPr>
            <p:cNvPr id="97" name="Oval 96"/>
            <p:cNvSpPr/>
            <p:nvPr/>
          </p:nvSpPr>
          <p:spPr>
            <a:xfrm>
              <a:off x="7080429" y="1623593"/>
              <a:ext cx="187723" cy="187723"/>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98" name="Rectangle 97"/>
            <p:cNvSpPr/>
            <p:nvPr/>
          </p:nvSpPr>
          <p:spPr>
            <a:xfrm>
              <a:off x="7080429" y="1603566"/>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E</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99" name="Rectangle 98"/>
            <p:cNvSpPr/>
            <p:nvPr/>
          </p:nvSpPr>
          <p:spPr>
            <a:xfrm>
              <a:off x="7256145" y="1560024"/>
              <a:ext cx="2869278" cy="276999"/>
            </a:xfrm>
            <a:prstGeom prst="rect">
              <a:avLst/>
            </a:prstGeom>
          </p:spPr>
          <p:txBody>
            <a:bodyPr wrap="square">
              <a:spAutoFit/>
            </a:bodyPr>
            <a:lstStyle/>
            <a:p>
              <a:pPr>
                <a:lnSpc>
                  <a:spcPct val="150000"/>
                </a:lnSpc>
              </a:pPr>
              <a:r>
                <a:rPr lang="en-US" sz="800" kern="3000" spc="30" dirty="0" err="1" smtClean="0">
                  <a:latin typeface="Arial" pitchFamily="34" charset="0"/>
                  <a:cs typeface="Arial" pitchFamily="34" charset="0"/>
                </a:rPr>
                <a:t>Stormwater</a:t>
              </a:r>
              <a:r>
                <a:rPr lang="en-US" sz="800" kern="3000" spc="30" dirty="0" smtClean="0">
                  <a:latin typeface="Arial" pitchFamily="34" charset="0"/>
                  <a:cs typeface="Arial" pitchFamily="34" charset="0"/>
                </a:rPr>
                <a:t> w/ Underground Cistern</a:t>
              </a:r>
              <a:endParaRPr lang="en-US" sz="800" kern="3000" spc="30" dirty="0">
                <a:latin typeface="Arial" pitchFamily="34" charset="0"/>
                <a:ea typeface="Adobe Gothic Std B" pitchFamily="34" charset="-128"/>
                <a:cs typeface="Arial" pitchFamily="34" charset="0"/>
              </a:endParaRPr>
            </a:p>
          </p:txBody>
        </p:sp>
      </p:grpSp>
      <p:grpSp>
        <p:nvGrpSpPr>
          <p:cNvPr id="188" name="Group 187"/>
          <p:cNvGrpSpPr/>
          <p:nvPr/>
        </p:nvGrpSpPr>
        <p:grpSpPr>
          <a:xfrm>
            <a:off x="6920071" y="695440"/>
            <a:ext cx="2753273" cy="215444"/>
            <a:chOff x="5472969" y="649720"/>
            <a:chExt cx="3671031" cy="287259"/>
          </a:xfrm>
        </p:grpSpPr>
        <p:sp>
          <p:nvSpPr>
            <p:cNvPr id="229" name="Oval 228"/>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30" name="Rectangle 229"/>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A</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31" name="Rectangle 230"/>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A</a:t>
              </a:r>
              <a:r>
                <a:rPr lang="en-US" sz="800" kern="3000" spc="30" dirty="0" smtClean="0">
                  <a:latin typeface="Arial" pitchFamily="34" charset="0"/>
                  <a:ea typeface="Adobe Gothic Std B" pitchFamily="34" charset="-128"/>
                  <a:cs typeface="Arial" pitchFamily="34" charset="0"/>
                </a:rPr>
                <a:t>rt Sculpture</a:t>
              </a:r>
              <a:endParaRPr lang="en-US" sz="800" kern="3000" spc="30" dirty="0">
                <a:latin typeface="Arial" pitchFamily="34" charset="0"/>
                <a:ea typeface="Adobe Gothic Std B" pitchFamily="34" charset="-128"/>
                <a:cs typeface="Arial" pitchFamily="34" charset="0"/>
              </a:endParaRPr>
            </a:p>
          </p:txBody>
        </p:sp>
      </p:grpSp>
      <p:grpSp>
        <p:nvGrpSpPr>
          <p:cNvPr id="189" name="Group 188"/>
          <p:cNvGrpSpPr/>
          <p:nvPr/>
        </p:nvGrpSpPr>
        <p:grpSpPr>
          <a:xfrm>
            <a:off x="6920071" y="906293"/>
            <a:ext cx="2753273" cy="215444"/>
            <a:chOff x="5472969" y="649720"/>
            <a:chExt cx="3671031" cy="287258"/>
          </a:xfrm>
        </p:grpSpPr>
        <p:sp>
          <p:nvSpPr>
            <p:cNvPr id="226" name="Oval 225"/>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27" name="Rectangle 226"/>
            <p:cNvSpPr/>
            <p:nvPr/>
          </p:nvSpPr>
          <p:spPr>
            <a:xfrm>
              <a:off x="5472969" y="649720"/>
              <a:ext cx="252227" cy="287258"/>
            </a:xfrm>
            <a:prstGeom prst="rect">
              <a:avLst/>
            </a:prstGeom>
          </p:spPr>
          <p:txBody>
            <a:bodyPr wrap="square">
              <a:spAutoFit/>
            </a:bodyPr>
            <a:lstStyle/>
            <a:p>
              <a:pPr algn="ctr"/>
              <a:r>
                <a:rPr lang="en-US" sz="800" b="1" kern="3000" spc="30" dirty="0">
                  <a:solidFill>
                    <a:srgbClr val="0081A4"/>
                  </a:solidFill>
                  <a:latin typeface="Arial" pitchFamily="34" charset="0"/>
                  <a:cs typeface="Arial" pitchFamily="34" charset="0"/>
                </a:rPr>
                <a:t>B</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28" name="Rectangle 227"/>
            <p:cNvSpPr/>
            <p:nvPr/>
          </p:nvSpPr>
          <p:spPr>
            <a:xfrm>
              <a:off x="5707257" y="649720"/>
              <a:ext cx="3436743" cy="287258"/>
            </a:xfrm>
            <a:prstGeom prst="rect">
              <a:avLst/>
            </a:prstGeom>
          </p:spPr>
          <p:txBody>
            <a:bodyPr wrap="square">
              <a:spAutoFit/>
            </a:bodyPr>
            <a:lstStyle/>
            <a:p>
              <a:r>
                <a:rPr lang="en-US" sz="800" kern="3000" spc="30" dirty="0" smtClean="0">
                  <a:latin typeface="Arial" pitchFamily="34" charset="0"/>
                  <a:cs typeface="Arial" pitchFamily="34" charset="0"/>
                </a:rPr>
                <a:t>Recycled Glass Rock Gabion Feature</a:t>
              </a:r>
              <a:endParaRPr lang="en-US" sz="800" kern="3000" spc="30" dirty="0">
                <a:latin typeface="Arial" pitchFamily="34" charset="0"/>
                <a:ea typeface="Adobe Gothic Std B" pitchFamily="34" charset="-128"/>
                <a:cs typeface="Arial" pitchFamily="34" charset="0"/>
              </a:endParaRPr>
            </a:p>
          </p:txBody>
        </p:sp>
      </p:grpSp>
      <p:grpSp>
        <p:nvGrpSpPr>
          <p:cNvPr id="190" name="Group 189"/>
          <p:cNvGrpSpPr/>
          <p:nvPr/>
        </p:nvGrpSpPr>
        <p:grpSpPr>
          <a:xfrm>
            <a:off x="6920071" y="1327998"/>
            <a:ext cx="2753273" cy="215444"/>
            <a:chOff x="5472969" y="649720"/>
            <a:chExt cx="3671031" cy="287259"/>
          </a:xfrm>
        </p:grpSpPr>
        <p:sp>
          <p:nvSpPr>
            <p:cNvPr id="223" name="Oval 222"/>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24" name="Rectangle 223"/>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D</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25" name="Rectangle 224"/>
            <p:cNvSpPr/>
            <p:nvPr/>
          </p:nvSpPr>
          <p:spPr>
            <a:xfrm>
              <a:off x="5707257" y="649720"/>
              <a:ext cx="3436743" cy="287259"/>
            </a:xfrm>
            <a:prstGeom prst="rect">
              <a:avLst/>
            </a:prstGeom>
          </p:spPr>
          <p:txBody>
            <a:bodyPr wrap="square">
              <a:spAutoFit/>
            </a:bodyPr>
            <a:lstStyle/>
            <a:p>
              <a:r>
                <a:rPr lang="en-US" sz="800" kern="3000" spc="30" dirty="0" smtClean="0">
                  <a:latin typeface="Arial" pitchFamily="34" charset="0"/>
                  <a:cs typeface="Arial" pitchFamily="34" charset="0"/>
                </a:rPr>
                <a:t>Native Groundcover Massing</a:t>
              </a:r>
              <a:endParaRPr lang="en-US" sz="800" kern="3000" spc="30" dirty="0">
                <a:latin typeface="Arial" pitchFamily="34" charset="0"/>
                <a:ea typeface="Adobe Gothic Std B" pitchFamily="34" charset="-128"/>
                <a:cs typeface="Arial" pitchFamily="34" charset="0"/>
              </a:endParaRPr>
            </a:p>
          </p:txBody>
        </p:sp>
      </p:grpSp>
      <p:grpSp>
        <p:nvGrpSpPr>
          <p:cNvPr id="191" name="Group 190"/>
          <p:cNvGrpSpPr/>
          <p:nvPr/>
        </p:nvGrpSpPr>
        <p:grpSpPr>
          <a:xfrm>
            <a:off x="6920071" y="1117146"/>
            <a:ext cx="2753273" cy="215444"/>
            <a:chOff x="5472969" y="649720"/>
            <a:chExt cx="3671031" cy="287259"/>
          </a:xfrm>
        </p:grpSpPr>
        <p:sp>
          <p:nvSpPr>
            <p:cNvPr id="220" name="Oval 219"/>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21" name="Rectangle 220"/>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C</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222" name="Rectangle 221"/>
            <p:cNvSpPr/>
            <p:nvPr/>
          </p:nvSpPr>
          <p:spPr>
            <a:xfrm>
              <a:off x="5707257" y="649720"/>
              <a:ext cx="3436743" cy="287259"/>
            </a:xfrm>
            <a:prstGeom prst="rect">
              <a:avLst/>
            </a:prstGeom>
          </p:spPr>
          <p:txBody>
            <a:bodyPr wrap="square">
              <a:spAutoFit/>
            </a:bodyPr>
            <a:lstStyle/>
            <a:p>
              <a:r>
                <a:rPr lang="en-US" sz="800" kern="3000" spc="30" dirty="0" err="1" smtClean="0">
                  <a:latin typeface="Arial" pitchFamily="34" charset="0"/>
                  <a:cs typeface="Arial" pitchFamily="34" charset="0"/>
                </a:rPr>
                <a:t>Groundplane</a:t>
              </a:r>
              <a:r>
                <a:rPr lang="en-US" sz="800" kern="3000" spc="30" dirty="0" smtClean="0">
                  <a:latin typeface="Arial" pitchFamily="34" charset="0"/>
                  <a:cs typeface="Arial" pitchFamily="34" charset="0"/>
                </a:rPr>
                <a:t> Concrete Band</a:t>
              </a:r>
              <a:endParaRPr lang="en-US" sz="800" kern="3000" spc="30" dirty="0">
                <a:latin typeface="Arial" pitchFamily="34" charset="0"/>
                <a:ea typeface="Adobe Gothic Std B" pitchFamily="34" charset="-128"/>
                <a:cs typeface="Arial" pitchFamily="34" charset="0"/>
              </a:endParaRPr>
            </a:p>
          </p:txBody>
        </p:sp>
      </p:grpSp>
      <p:grpSp>
        <p:nvGrpSpPr>
          <p:cNvPr id="240" name="Group 239"/>
          <p:cNvGrpSpPr/>
          <p:nvPr/>
        </p:nvGrpSpPr>
        <p:grpSpPr>
          <a:xfrm>
            <a:off x="2852931" y="1521909"/>
            <a:ext cx="189170" cy="215444"/>
            <a:chOff x="1903471" y="3088088"/>
            <a:chExt cx="189170" cy="215444"/>
          </a:xfrm>
        </p:grpSpPr>
        <p:sp>
          <p:nvSpPr>
            <p:cNvPr id="241" name="Oval 240"/>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42" name="Rectangle 241"/>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C</a:t>
              </a:r>
              <a:endParaRPr lang="en-US" sz="800" b="1" kern="3000" spc="30" dirty="0">
                <a:solidFill>
                  <a:srgbClr val="0081A4"/>
                </a:solidFill>
                <a:latin typeface="Arial" pitchFamily="34" charset="0"/>
                <a:ea typeface="Adobe Gothic Std B" pitchFamily="34" charset="-128"/>
                <a:cs typeface="Arial" pitchFamily="34" charset="0"/>
              </a:endParaRPr>
            </a:p>
          </p:txBody>
        </p:sp>
      </p:grpSp>
      <p:grpSp>
        <p:nvGrpSpPr>
          <p:cNvPr id="247" name="Group 246"/>
          <p:cNvGrpSpPr/>
          <p:nvPr/>
        </p:nvGrpSpPr>
        <p:grpSpPr>
          <a:xfrm>
            <a:off x="-37991" y="4078770"/>
            <a:ext cx="1284515" cy="623229"/>
            <a:chOff x="144882" y="4102623"/>
            <a:chExt cx="1284515" cy="623229"/>
          </a:xfrm>
        </p:grpSpPr>
        <p:sp>
          <p:nvSpPr>
            <p:cNvPr id="248" name="Rectangle 247"/>
            <p:cNvSpPr/>
            <p:nvPr/>
          </p:nvSpPr>
          <p:spPr>
            <a:xfrm>
              <a:off x="393192" y="4102623"/>
              <a:ext cx="787895" cy="62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p:cNvGrpSpPr/>
            <p:nvPr/>
          </p:nvGrpSpPr>
          <p:grpSpPr>
            <a:xfrm>
              <a:off x="144882" y="4190939"/>
              <a:ext cx="1284515" cy="506082"/>
              <a:chOff x="7765142" y="4248995"/>
              <a:chExt cx="1284515" cy="506082"/>
            </a:xfrm>
          </p:grpSpPr>
          <p:sp>
            <p:nvSpPr>
              <p:cNvPr id="250" name="TextBox 249"/>
              <p:cNvSpPr txBox="1"/>
              <p:nvPr/>
            </p:nvSpPr>
            <p:spPr>
              <a:xfrm>
                <a:off x="7765142" y="4570411"/>
                <a:ext cx="1284515" cy="184666"/>
              </a:xfrm>
              <a:prstGeom prst="rect">
                <a:avLst/>
              </a:prstGeom>
              <a:noFill/>
            </p:spPr>
            <p:txBody>
              <a:bodyPr wrap="square" rtlCol="0">
                <a:spAutoFit/>
              </a:bodyPr>
              <a:lstStyle/>
              <a:p>
                <a:pPr algn="ctr"/>
                <a:r>
                  <a:rPr lang="en-US" sz="600" dirty="0" smtClean="0">
                    <a:latin typeface="Arial" panose="020B0604020202020204" pitchFamily="34" charset="0"/>
                    <a:cs typeface="Arial" panose="020B0604020202020204" pitchFamily="34" charset="0"/>
                  </a:rPr>
                  <a:t>NOT TO SCALE</a:t>
                </a:r>
                <a:endParaRPr lang="en-US" sz="600" dirty="0">
                  <a:latin typeface="Arial" panose="020B0604020202020204" pitchFamily="34" charset="0"/>
                  <a:cs typeface="Arial" panose="020B0604020202020204" pitchFamily="34" charset="0"/>
                </a:endParaRPr>
              </a:p>
            </p:txBody>
          </p:sp>
          <p:grpSp>
            <p:nvGrpSpPr>
              <p:cNvPr id="251" name="Group 250"/>
              <p:cNvGrpSpPr/>
              <p:nvPr/>
            </p:nvGrpSpPr>
            <p:grpSpPr>
              <a:xfrm rot="5400000">
                <a:off x="8439475" y="3984472"/>
                <a:ext cx="320040" cy="849086"/>
                <a:chOff x="8247379" y="3770605"/>
                <a:chExt cx="320040" cy="849086"/>
              </a:xfrm>
            </p:grpSpPr>
            <p:grpSp>
              <p:nvGrpSpPr>
                <p:cNvPr id="252" name="Group 251"/>
                <p:cNvGrpSpPr/>
                <p:nvPr/>
              </p:nvGrpSpPr>
              <p:grpSpPr>
                <a:xfrm>
                  <a:off x="8247379" y="4279937"/>
                  <a:ext cx="320040" cy="320040"/>
                  <a:chOff x="5199858" y="2813721"/>
                  <a:chExt cx="320040" cy="320040"/>
                </a:xfrm>
              </p:grpSpPr>
              <p:cxnSp>
                <p:nvCxnSpPr>
                  <p:cNvPr id="254" name="Straight Connector 253"/>
                  <p:cNvCxnSpPr/>
                  <p:nvPr/>
                </p:nvCxnSpPr>
                <p:spPr>
                  <a:xfrm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5245578" y="2859441"/>
                    <a:ext cx="228600"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p:nvPr/>
                </p:nvCxnSpPr>
                <p:spPr>
                  <a:xfrm rot="5400000" flipV="1">
                    <a:off x="5359878" y="2813721"/>
                    <a:ext cx="0" cy="3200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5359878" y="2813721"/>
                    <a:ext cx="0" cy="1645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3" name="TextBox 252"/>
                <p:cNvSpPr txBox="1"/>
                <p:nvPr/>
              </p:nvSpPr>
              <p:spPr>
                <a:xfrm rot="16200000">
                  <a:off x="7982857" y="4087426"/>
                  <a:ext cx="849086" cy="215444"/>
                </a:xfrm>
                <a:prstGeom prst="rect">
                  <a:avLst/>
                </a:prstGeom>
                <a:noFill/>
              </p:spPr>
              <p:txBody>
                <a:bodyPr wrap="square" rtlCol="0">
                  <a:spAutoFit/>
                </a:bodyPr>
                <a:lstStyle/>
                <a:p>
                  <a:pPr algn="ctr"/>
                  <a:r>
                    <a:rPr lang="en-US" sz="800" dirty="0" smtClean="0">
                      <a:latin typeface="Arial" panose="020B0604020202020204" pitchFamily="34" charset="0"/>
                      <a:cs typeface="Arial" panose="020B0604020202020204" pitchFamily="34" charset="0"/>
                    </a:rPr>
                    <a:t>N</a:t>
                  </a:r>
                  <a:endParaRPr lang="en-US" sz="800" dirty="0">
                    <a:latin typeface="Arial" panose="020B0604020202020204" pitchFamily="34" charset="0"/>
                    <a:cs typeface="Arial" panose="020B0604020202020204" pitchFamily="34" charset="0"/>
                  </a:endParaRPr>
                </a:p>
              </p:txBody>
            </p:sp>
          </p:grpSp>
        </p:grpSp>
      </p:grpSp>
      <p:pic>
        <p:nvPicPr>
          <p:cNvPr id="116" name="Picture 115" descr="Concrete-retaining-wall-design-idea-for-grass-terrace-with-contemporary-landscape-where-grass-planting-is-applied-on-the-simple-concrete-retaining-walls-to.jpg"/>
          <p:cNvPicPr>
            <a:picLocks noChangeAspect="1"/>
          </p:cNvPicPr>
          <p:nvPr/>
        </p:nvPicPr>
        <p:blipFill>
          <a:blip r:embed="rId7" cstate="print"/>
          <a:srcRect l="13749" t="17426" r="31983" b="24749"/>
          <a:stretch>
            <a:fillRect/>
          </a:stretch>
        </p:blipFill>
        <p:spPr>
          <a:xfrm>
            <a:off x="5645425" y="3792773"/>
            <a:ext cx="930303" cy="90644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7" name="Picture 116" descr="solar_farm1.jpg"/>
          <p:cNvPicPr>
            <a:picLocks noChangeAspect="1"/>
          </p:cNvPicPr>
          <p:nvPr/>
        </p:nvPicPr>
        <p:blipFill>
          <a:blip r:embed="rId8" cstate="print"/>
          <a:srcRect t="13514" r="45018" b="8108"/>
          <a:stretch>
            <a:fillRect/>
          </a:stretch>
        </p:blipFill>
        <p:spPr>
          <a:xfrm>
            <a:off x="3426800" y="3792772"/>
            <a:ext cx="922563" cy="92235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9" name="Picture 118" descr="5418061509_df90cf57b1_b.jpg"/>
          <p:cNvPicPr>
            <a:picLocks noChangeAspect="1"/>
          </p:cNvPicPr>
          <p:nvPr/>
        </p:nvPicPr>
        <p:blipFill>
          <a:blip r:embed="rId9" cstate="print"/>
          <a:srcRect l="17021" t="-518" r="1406" b="41812"/>
          <a:stretch>
            <a:fillRect/>
          </a:stretch>
        </p:blipFill>
        <p:spPr>
          <a:xfrm>
            <a:off x="7800231" y="3776868"/>
            <a:ext cx="969504" cy="93030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2" name="TextBox 121"/>
          <p:cNvSpPr txBox="1"/>
          <p:nvPr/>
        </p:nvSpPr>
        <p:spPr>
          <a:xfrm>
            <a:off x="286154" y="166731"/>
            <a:ext cx="8826042" cy="461665"/>
          </a:xfrm>
          <a:prstGeom prst="rect">
            <a:avLst/>
          </a:prstGeom>
          <a:noFill/>
        </p:spPr>
        <p:txBody>
          <a:bodyPr wrap="square" rtlCol="0">
            <a:spAutoFit/>
          </a:bodyPr>
          <a:lstStyle/>
          <a:p>
            <a:r>
              <a:rPr lang="en-US" sz="2400" b="1" kern="3000" spc="-150" dirty="0" smtClean="0">
                <a:solidFill>
                  <a:schemeClr val="tx1">
                    <a:lumMod val="85000"/>
                    <a:lumOff val="15000"/>
                  </a:schemeClr>
                </a:solidFill>
                <a:latin typeface="Arial" pitchFamily="34" charset="0"/>
                <a:cs typeface="Arial" pitchFamily="34" charset="0"/>
              </a:rPr>
              <a:t>Concept 1 │ </a:t>
            </a:r>
            <a:r>
              <a:rPr lang="en-US" sz="2400" b="1" kern="3000" spc="-150" dirty="0" smtClean="0">
                <a:solidFill>
                  <a:srgbClr val="0081A4"/>
                </a:solidFill>
                <a:latin typeface="Arial" pitchFamily="34" charset="0"/>
                <a:cs typeface="Arial" pitchFamily="34" charset="0"/>
              </a:rPr>
              <a:t>Busch Blvd.                                                          Art Sculpture</a:t>
            </a:r>
            <a:endParaRPr lang="en-US" sz="2400" b="1" kern="3000" spc="-150" dirty="0">
              <a:solidFill>
                <a:srgbClr val="0081A4"/>
              </a:solidFill>
              <a:latin typeface="Arial" pitchFamily="34" charset="0"/>
              <a:cs typeface="Arial" pitchFamily="34" charset="0"/>
            </a:endParaRPr>
          </a:p>
        </p:txBody>
      </p:sp>
      <p:grpSp>
        <p:nvGrpSpPr>
          <p:cNvPr id="130" name="Group 129"/>
          <p:cNvGrpSpPr/>
          <p:nvPr/>
        </p:nvGrpSpPr>
        <p:grpSpPr>
          <a:xfrm>
            <a:off x="6929348" y="3241184"/>
            <a:ext cx="2753273" cy="338554"/>
            <a:chOff x="5472969" y="649720"/>
            <a:chExt cx="3671031" cy="451406"/>
          </a:xfrm>
        </p:grpSpPr>
        <p:sp>
          <p:nvSpPr>
            <p:cNvPr id="131" name="Oval 130"/>
            <p:cNvSpPr/>
            <p:nvPr/>
          </p:nvSpPr>
          <p:spPr>
            <a:xfrm>
              <a:off x="5472969" y="676422"/>
              <a:ext cx="250297" cy="250297"/>
            </a:xfrm>
            <a:prstGeom prst="ellipse">
              <a:avLst/>
            </a:prstGeom>
            <a:solidFill>
              <a:schemeClr val="bg1"/>
            </a:solidFill>
            <a:ln w="9525">
              <a:solidFill>
                <a:srgbClr val="008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32" name="Rectangle 131"/>
            <p:cNvSpPr/>
            <p:nvPr/>
          </p:nvSpPr>
          <p:spPr>
            <a:xfrm>
              <a:off x="5472969" y="649720"/>
              <a:ext cx="252227" cy="287259"/>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M</a:t>
              </a:r>
              <a:endParaRPr lang="en-US" sz="800" b="1" kern="3000" spc="30" dirty="0">
                <a:solidFill>
                  <a:srgbClr val="0081A4"/>
                </a:solidFill>
                <a:latin typeface="Arial" pitchFamily="34" charset="0"/>
                <a:ea typeface="Adobe Gothic Std B" pitchFamily="34" charset="-128"/>
                <a:cs typeface="Arial" pitchFamily="34" charset="0"/>
              </a:endParaRPr>
            </a:p>
          </p:txBody>
        </p:sp>
        <p:sp>
          <p:nvSpPr>
            <p:cNvPr id="134" name="Rectangle 133"/>
            <p:cNvSpPr/>
            <p:nvPr/>
          </p:nvSpPr>
          <p:spPr>
            <a:xfrm>
              <a:off x="5707257" y="649720"/>
              <a:ext cx="3436743" cy="451406"/>
            </a:xfrm>
            <a:prstGeom prst="rect">
              <a:avLst/>
            </a:prstGeom>
          </p:spPr>
          <p:txBody>
            <a:bodyPr wrap="square">
              <a:spAutoFit/>
            </a:bodyPr>
            <a:lstStyle/>
            <a:p>
              <a:r>
                <a:rPr lang="en-US" sz="800" kern="3000" spc="30" dirty="0" smtClean="0">
                  <a:latin typeface="Arial" pitchFamily="34" charset="0"/>
                  <a:cs typeface="Arial" pitchFamily="34" charset="0"/>
                </a:rPr>
                <a:t>Streetscape Improvements Under</a:t>
              </a:r>
            </a:p>
            <a:p>
              <a:r>
                <a:rPr lang="en-US" sz="800" kern="3000" spc="30" dirty="0" smtClean="0">
                  <a:latin typeface="Arial" pitchFamily="34" charset="0"/>
                  <a:ea typeface="Adobe Gothic Std B" pitchFamily="34" charset="-128"/>
                  <a:cs typeface="Arial" pitchFamily="34" charset="0"/>
                </a:rPr>
                <a:t>Bridge</a:t>
              </a:r>
              <a:endParaRPr lang="en-US" sz="800" kern="3000" spc="30" dirty="0">
                <a:latin typeface="Arial" pitchFamily="34" charset="0"/>
                <a:ea typeface="Adobe Gothic Std B" pitchFamily="34" charset="-128"/>
                <a:cs typeface="Arial" pitchFamily="34" charset="0"/>
              </a:endParaRPr>
            </a:p>
          </p:txBody>
        </p:sp>
      </p:grpSp>
      <p:grpSp>
        <p:nvGrpSpPr>
          <p:cNvPr id="142" name="Group 141"/>
          <p:cNvGrpSpPr/>
          <p:nvPr/>
        </p:nvGrpSpPr>
        <p:grpSpPr>
          <a:xfrm>
            <a:off x="1419895" y="2849936"/>
            <a:ext cx="189170" cy="215444"/>
            <a:chOff x="1903471" y="3088088"/>
            <a:chExt cx="189170" cy="215444"/>
          </a:xfrm>
        </p:grpSpPr>
        <p:sp>
          <p:nvSpPr>
            <p:cNvPr id="143" name="Oval 142"/>
            <p:cNvSpPr/>
            <p:nvPr/>
          </p:nvSpPr>
          <p:spPr>
            <a:xfrm>
              <a:off x="1903471" y="3108115"/>
              <a:ext cx="187723" cy="187723"/>
            </a:xfrm>
            <a:prstGeom prst="ellipse">
              <a:avLst/>
            </a:prstGeom>
            <a:solidFill>
              <a:schemeClr val="bg1"/>
            </a:solidFill>
            <a:ln w="9525">
              <a:solidFill>
                <a:srgbClr val="0081A4"/>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44" name="Rectangle 143"/>
            <p:cNvSpPr/>
            <p:nvPr/>
          </p:nvSpPr>
          <p:spPr>
            <a:xfrm>
              <a:off x="1903471" y="3088088"/>
              <a:ext cx="189170" cy="215444"/>
            </a:xfrm>
            <a:prstGeom prst="rect">
              <a:avLst/>
            </a:prstGeom>
          </p:spPr>
          <p:txBody>
            <a:bodyPr wrap="square">
              <a:spAutoFit/>
            </a:bodyPr>
            <a:lstStyle/>
            <a:p>
              <a:pPr algn="ctr"/>
              <a:r>
                <a:rPr lang="en-US" sz="800" b="1" kern="3000" spc="30" dirty="0" smtClean="0">
                  <a:solidFill>
                    <a:srgbClr val="0081A4"/>
                  </a:solidFill>
                  <a:latin typeface="Arial" pitchFamily="34" charset="0"/>
                  <a:cs typeface="Arial" pitchFamily="34" charset="0"/>
                </a:rPr>
                <a:t>M</a:t>
              </a:r>
              <a:endParaRPr lang="en-US" sz="800" b="1" kern="3000" spc="30" dirty="0">
                <a:solidFill>
                  <a:srgbClr val="0081A4"/>
                </a:solidFill>
                <a:latin typeface="Arial" pitchFamily="34" charset="0"/>
                <a:ea typeface="Adobe Gothic Std B" pitchFamily="34" charset="-128"/>
                <a:cs typeface="Arial" pitchFamily="34" charset="0"/>
              </a:endParaRPr>
            </a:p>
          </p:txBody>
        </p:sp>
      </p:grpSp>
    </p:spTree>
    <p:extLst>
      <p:ext uri="{BB962C8B-B14F-4D97-AF65-F5344CB8AC3E}">
        <p14:creationId xmlns:p14="http://schemas.microsoft.com/office/powerpoint/2010/main" val="694817110"/>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10538</TotalTime>
  <Words>650</Words>
  <Application>Microsoft Office PowerPoint</Application>
  <PresentationFormat>On-screen Show (16:9)</PresentationFormat>
  <Paragraphs>228</Paragraphs>
  <Slides>15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Adobe Gothic Std B</vt:lpstr>
      <vt:lpstr>Arial</vt:lpstr>
      <vt:lpstr>Calibri</vt:lpstr>
      <vt:lpstr>Calibri Light</vt:lpstr>
      <vt:lpstr>Wingdings 2</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Kaixer</dc:creator>
  <cp:lastModifiedBy>Lisa Silva</cp:lastModifiedBy>
  <cp:revision>585</cp:revision>
  <cp:lastPrinted>2015-11-11T23:01:48Z</cp:lastPrinted>
  <dcterms:created xsi:type="dcterms:W3CDTF">2013-04-29T06:44:03Z</dcterms:created>
  <dcterms:modified xsi:type="dcterms:W3CDTF">2015-11-13T16:06:14Z</dcterms:modified>
</cp:coreProperties>
</file>