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44"/>
  </p:notesMasterIdLst>
  <p:sldIdLst>
    <p:sldId id="256" r:id="rId5"/>
    <p:sldId id="258" r:id="rId6"/>
    <p:sldId id="259" r:id="rId7"/>
    <p:sldId id="257" r:id="rId8"/>
    <p:sldId id="260" r:id="rId9"/>
    <p:sldId id="261" r:id="rId10"/>
    <p:sldId id="262" r:id="rId11"/>
    <p:sldId id="287" r:id="rId12"/>
    <p:sldId id="263" r:id="rId13"/>
    <p:sldId id="284" r:id="rId14"/>
    <p:sldId id="285" r:id="rId15"/>
    <p:sldId id="266" r:id="rId16"/>
    <p:sldId id="268" r:id="rId17"/>
    <p:sldId id="270" r:id="rId18"/>
    <p:sldId id="271" r:id="rId19"/>
    <p:sldId id="286" r:id="rId20"/>
    <p:sldId id="272" r:id="rId21"/>
    <p:sldId id="267" r:id="rId22"/>
    <p:sldId id="273" r:id="rId23"/>
    <p:sldId id="265" r:id="rId24"/>
    <p:sldId id="274" r:id="rId25"/>
    <p:sldId id="264" r:id="rId26"/>
    <p:sldId id="275" r:id="rId27"/>
    <p:sldId id="290" r:id="rId28"/>
    <p:sldId id="289" r:id="rId29"/>
    <p:sldId id="291" r:id="rId30"/>
    <p:sldId id="292" r:id="rId31"/>
    <p:sldId id="293" r:id="rId32"/>
    <p:sldId id="295" r:id="rId33"/>
    <p:sldId id="296" r:id="rId34"/>
    <p:sldId id="294" r:id="rId35"/>
    <p:sldId id="297" r:id="rId36"/>
    <p:sldId id="299" r:id="rId37"/>
    <p:sldId id="269" r:id="rId38"/>
    <p:sldId id="298" r:id="rId39"/>
    <p:sldId id="276" r:id="rId40"/>
    <p:sldId id="281" r:id="rId41"/>
    <p:sldId id="277" r:id="rId42"/>
    <p:sldId id="28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mian Miller" initials="DM" lastIdx="12" clrIdx="0">
    <p:extLst>
      <p:ext uri="{19B8F6BF-5375-455C-9EA6-DF929625EA0E}">
        <p15:presenceInfo xmlns:p15="http://schemas.microsoft.com/office/powerpoint/2012/main" userId="S-1-5-21-2025429265-1958367476-725345543-1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1" d="100"/>
          <a:sy n="71" d="100"/>
        </p:scale>
        <p:origin x="69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9EFE78-B63A-45F3-B57B-E7848736EBDB}" type="doc">
      <dgm:prSet loTypeId="urn:microsoft.com/office/officeart/2005/8/layout/chevron1" loCatId="process" qsTypeId="urn:microsoft.com/office/officeart/2005/8/quickstyle/simple1" qsCatId="simple" csTypeId="urn:microsoft.com/office/officeart/2005/8/colors/accent1_2" csCatId="accent1" phldr="1"/>
      <dgm:spPr/>
    </dgm:pt>
    <dgm:pt modelId="{2540A61F-77AE-4FFA-B562-BF4516FD6232}">
      <dgm:prSet phldrT="[Text]"/>
      <dgm:spPr>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dgm:spPr>
      <dgm:t>
        <a:bodyPr/>
        <a:lstStyle/>
        <a:p>
          <a:r>
            <a:rPr lang="en-US" dirty="0" smtClean="0"/>
            <a:t>Study Area, Model Assumptions, &amp; Evaluation Criteria</a:t>
          </a:r>
          <a:endParaRPr lang="en-US" dirty="0"/>
        </a:p>
      </dgm:t>
    </dgm:pt>
    <dgm:pt modelId="{6CE8FC05-1489-496B-8973-2FAA33B450BA}" type="parTrans" cxnId="{F284CC05-3710-429B-88B2-E2860FCDAF80}">
      <dgm:prSet/>
      <dgm:spPr/>
      <dgm:t>
        <a:bodyPr/>
        <a:lstStyle/>
        <a:p>
          <a:endParaRPr lang="en-US"/>
        </a:p>
      </dgm:t>
    </dgm:pt>
    <dgm:pt modelId="{DA977D0F-26F0-47C8-8245-8AE19CA2C85C}" type="sibTrans" cxnId="{F284CC05-3710-429B-88B2-E2860FCDAF80}">
      <dgm:prSet/>
      <dgm:spPr/>
      <dgm:t>
        <a:bodyPr/>
        <a:lstStyle/>
        <a:p>
          <a:endParaRPr lang="en-US"/>
        </a:p>
      </dgm:t>
    </dgm:pt>
    <dgm:pt modelId="{2A621015-321E-459F-B429-2CD3CA6840C1}">
      <dgm:prSet phldrT="[Text]"/>
      <dgm:spPr>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dgm:spPr>
      <dgm:t>
        <a:bodyPr/>
        <a:lstStyle/>
        <a:p>
          <a:r>
            <a:rPr lang="en-US" dirty="0" smtClean="0"/>
            <a:t>Existing Conditions</a:t>
          </a:r>
          <a:endParaRPr lang="en-US" dirty="0"/>
        </a:p>
      </dgm:t>
    </dgm:pt>
    <dgm:pt modelId="{78B41723-4C16-4D19-89C9-73D865D9AF2B}" type="parTrans" cxnId="{9D851808-5BA5-4DAD-B36E-A9763AF5F292}">
      <dgm:prSet/>
      <dgm:spPr/>
      <dgm:t>
        <a:bodyPr/>
        <a:lstStyle/>
        <a:p>
          <a:endParaRPr lang="en-US"/>
        </a:p>
      </dgm:t>
    </dgm:pt>
    <dgm:pt modelId="{E4CB1BC8-83AB-47A2-A7AD-7223C5F8EC62}" type="sibTrans" cxnId="{9D851808-5BA5-4DAD-B36E-A9763AF5F292}">
      <dgm:prSet/>
      <dgm:spPr/>
      <dgm:t>
        <a:bodyPr/>
        <a:lstStyle/>
        <a:p>
          <a:endParaRPr lang="en-US"/>
        </a:p>
      </dgm:t>
    </dgm:pt>
    <dgm:pt modelId="{A39283DF-CEF9-4D4A-BC3E-2B6500F5E3FC}">
      <dgm:prSet phldrT="[Text]"/>
      <dgm:spPr>
        <a:solidFill>
          <a:srgbClr val="E46C0A"/>
        </a:solidFill>
        <a:ln w="12700">
          <a:solidFill>
            <a:schemeClr val="tx1"/>
          </a:solidFill>
        </a:ln>
        <a:effectLst>
          <a:glow rad="63500">
            <a:schemeClr val="accent6">
              <a:satMod val="175000"/>
              <a:alpha val="40000"/>
            </a:schemeClr>
          </a:glow>
          <a:outerShdw blurRad="50800" dist="38100" dir="2700000" algn="tl" rotWithShape="0">
            <a:prstClr val="black">
              <a:alpha val="40000"/>
            </a:prstClr>
          </a:outerShdw>
        </a:effectLst>
      </dgm:spPr>
      <dgm:t>
        <a:bodyPr/>
        <a:lstStyle/>
        <a:p>
          <a:r>
            <a:rPr lang="en-US" dirty="0" smtClean="0"/>
            <a:t>Identify Alternatives</a:t>
          </a:r>
          <a:endParaRPr lang="en-US" dirty="0"/>
        </a:p>
      </dgm:t>
    </dgm:pt>
    <dgm:pt modelId="{76F8B44D-CE20-4B3D-A1FB-22AEFAF29DC6}" type="parTrans" cxnId="{11265F49-D260-4793-AE98-6DD78CE22656}">
      <dgm:prSet/>
      <dgm:spPr/>
      <dgm:t>
        <a:bodyPr/>
        <a:lstStyle/>
        <a:p>
          <a:endParaRPr lang="en-US"/>
        </a:p>
      </dgm:t>
    </dgm:pt>
    <dgm:pt modelId="{39417176-41F5-434B-A948-3347F9C89DC4}" type="sibTrans" cxnId="{11265F49-D260-4793-AE98-6DD78CE22656}">
      <dgm:prSet/>
      <dgm:spPr/>
      <dgm:t>
        <a:bodyPr/>
        <a:lstStyle/>
        <a:p>
          <a:endParaRPr lang="en-US"/>
        </a:p>
      </dgm:t>
    </dgm:pt>
    <dgm:pt modelId="{293ACE7A-1E75-4EE0-87DD-A3F2B1E71378}">
      <dgm:prSet/>
      <dgm:spPr>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dgm:spPr>
      <dgm:t>
        <a:bodyPr/>
        <a:lstStyle/>
        <a:p>
          <a:r>
            <a:rPr lang="en-US" dirty="0" smtClean="0"/>
            <a:t>Review Alternatives Evaluation</a:t>
          </a:r>
          <a:endParaRPr lang="en-US" dirty="0"/>
        </a:p>
      </dgm:t>
    </dgm:pt>
    <dgm:pt modelId="{2E4914E2-0A43-40C3-9A16-78D1CD1D29E6}" type="parTrans" cxnId="{2CCC7050-0940-43B0-B908-F78D4C4F891E}">
      <dgm:prSet/>
      <dgm:spPr/>
      <dgm:t>
        <a:bodyPr/>
        <a:lstStyle/>
        <a:p>
          <a:endParaRPr lang="en-US"/>
        </a:p>
      </dgm:t>
    </dgm:pt>
    <dgm:pt modelId="{8A429CE9-2C5B-4345-ADEA-472E0898FC57}" type="sibTrans" cxnId="{2CCC7050-0940-43B0-B908-F78D4C4F891E}">
      <dgm:prSet/>
      <dgm:spPr/>
      <dgm:t>
        <a:bodyPr/>
        <a:lstStyle/>
        <a:p>
          <a:endParaRPr lang="en-US"/>
        </a:p>
      </dgm:t>
    </dgm:pt>
    <dgm:pt modelId="{B9C7BDC7-819C-4AEB-B8D4-72D95877C49D}">
      <dgm:prSet/>
      <dgm:spPr>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dgm:spPr>
      <dgm:t>
        <a:bodyPr/>
        <a:lstStyle/>
        <a:p>
          <a:r>
            <a:rPr lang="en-US" dirty="0" smtClean="0"/>
            <a:t>Evaluation Outcomes</a:t>
          </a:r>
          <a:endParaRPr lang="en-US" dirty="0"/>
        </a:p>
      </dgm:t>
    </dgm:pt>
    <dgm:pt modelId="{A13D6B15-197D-4E04-B160-A375D6C44F6F}" type="parTrans" cxnId="{212E7925-4950-4C20-A890-61501A96F766}">
      <dgm:prSet/>
      <dgm:spPr/>
      <dgm:t>
        <a:bodyPr/>
        <a:lstStyle/>
        <a:p>
          <a:endParaRPr lang="en-US"/>
        </a:p>
      </dgm:t>
    </dgm:pt>
    <dgm:pt modelId="{29604B9B-2592-41D4-8E04-EA782FC8152C}" type="sibTrans" cxnId="{212E7925-4950-4C20-A890-61501A96F766}">
      <dgm:prSet/>
      <dgm:spPr/>
      <dgm:t>
        <a:bodyPr/>
        <a:lstStyle/>
        <a:p>
          <a:endParaRPr lang="en-US"/>
        </a:p>
      </dgm:t>
    </dgm:pt>
    <dgm:pt modelId="{B0E835FC-3665-42A1-9BCB-26DBED8CB113}" type="pres">
      <dgm:prSet presAssocID="{C89EFE78-B63A-45F3-B57B-E7848736EBDB}" presName="Name0" presStyleCnt="0">
        <dgm:presLayoutVars>
          <dgm:dir/>
          <dgm:animLvl val="lvl"/>
          <dgm:resizeHandles val="exact"/>
        </dgm:presLayoutVars>
      </dgm:prSet>
      <dgm:spPr/>
    </dgm:pt>
    <dgm:pt modelId="{F29C00F1-3AA1-40DA-908A-A4E5342D69B5}" type="pres">
      <dgm:prSet presAssocID="{2540A61F-77AE-4FFA-B562-BF4516FD6232}" presName="parTxOnly" presStyleLbl="node1" presStyleIdx="0" presStyleCnt="5">
        <dgm:presLayoutVars>
          <dgm:chMax val="0"/>
          <dgm:chPref val="0"/>
          <dgm:bulletEnabled val="1"/>
        </dgm:presLayoutVars>
      </dgm:prSet>
      <dgm:spPr/>
      <dgm:t>
        <a:bodyPr/>
        <a:lstStyle/>
        <a:p>
          <a:endParaRPr lang="en-US"/>
        </a:p>
      </dgm:t>
    </dgm:pt>
    <dgm:pt modelId="{749F68B0-E9FE-4C66-AA3F-4645112227EB}" type="pres">
      <dgm:prSet presAssocID="{DA977D0F-26F0-47C8-8245-8AE19CA2C85C}" presName="parTxOnlySpace" presStyleCnt="0"/>
      <dgm:spPr/>
    </dgm:pt>
    <dgm:pt modelId="{5AE9F5CB-DB60-4083-BD4C-3EEA7101A577}" type="pres">
      <dgm:prSet presAssocID="{2A621015-321E-459F-B429-2CD3CA6840C1}" presName="parTxOnly" presStyleLbl="node1" presStyleIdx="1" presStyleCnt="5">
        <dgm:presLayoutVars>
          <dgm:chMax val="0"/>
          <dgm:chPref val="0"/>
          <dgm:bulletEnabled val="1"/>
        </dgm:presLayoutVars>
      </dgm:prSet>
      <dgm:spPr/>
      <dgm:t>
        <a:bodyPr/>
        <a:lstStyle/>
        <a:p>
          <a:endParaRPr lang="en-US"/>
        </a:p>
      </dgm:t>
    </dgm:pt>
    <dgm:pt modelId="{2B091AD3-16A2-4EC9-963D-D0DC6CD895C6}" type="pres">
      <dgm:prSet presAssocID="{E4CB1BC8-83AB-47A2-A7AD-7223C5F8EC62}" presName="parTxOnlySpace" presStyleCnt="0"/>
      <dgm:spPr/>
    </dgm:pt>
    <dgm:pt modelId="{E1551BD3-B9DC-40EF-AF83-98BCC71A6F6A}" type="pres">
      <dgm:prSet presAssocID="{A39283DF-CEF9-4D4A-BC3E-2B6500F5E3FC}" presName="parTxOnly" presStyleLbl="node1" presStyleIdx="2" presStyleCnt="5">
        <dgm:presLayoutVars>
          <dgm:chMax val="0"/>
          <dgm:chPref val="0"/>
          <dgm:bulletEnabled val="1"/>
        </dgm:presLayoutVars>
      </dgm:prSet>
      <dgm:spPr/>
      <dgm:t>
        <a:bodyPr/>
        <a:lstStyle/>
        <a:p>
          <a:endParaRPr lang="en-US"/>
        </a:p>
      </dgm:t>
    </dgm:pt>
    <dgm:pt modelId="{2913E8C9-2677-4DB3-B364-3DBFE71E7FA1}" type="pres">
      <dgm:prSet presAssocID="{39417176-41F5-434B-A948-3347F9C89DC4}" presName="parTxOnlySpace" presStyleCnt="0"/>
      <dgm:spPr/>
    </dgm:pt>
    <dgm:pt modelId="{C8DB3455-DA0E-4CB0-A198-00CAC44B9AF4}" type="pres">
      <dgm:prSet presAssocID="{293ACE7A-1E75-4EE0-87DD-A3F2B1E71378}" presName="parTxOnly" presStyleLbl="node1" presStyleIdx="3" presStyleCnt="5">
        <dgm:presLayoutVars>
          <dgm:chMax val="0"/>
          <dgm:chPref val="0"/>
          <dgm:bulletEnabled val="1"/>
        </dgm:presLayoutVars>
      </dgm:prSet>
      <dgm:spPr/>
      <dgm:t>
        <a:bodyPr/>
        <a:lstStyle/>
        <a:p>
          <a:endParaRPr lang="en-US"/>
        </a:p>
      </dgm:t>
    </dgm:pt>
    <dgm:pt modelId="{2DCA493F-E205-4D32-B941-3A0E750035D1}" type="pres">
      <dgm:prSet presAssocID="{8A429CE9-2C5B-4345-ADEA-472E0898FC57}" presName="parTxOnlySpace" presStyleCnt="0"/>
      <dgm:spPr/>
    </dgm:pt>
    <dgm:pt modelId="{9247561C-5E2F-4016-9827-FE175F24E3A8}" type="pres">
      <dgm:prSet presAssocID="{B9C7BDC7-819C-4AEB-B8D4-72D95877C49D}" presName="parTxOnly" presStyleLbl="node1" presStyleIdx="4" presStyleCnt="5">
        <dgm:presLayoutVars>
          <dgm:chMax val="0"/>
          <dgm:chPref val="0"/>
          <dgm:bulletEnabled val="1"/>
        </dgm:presLayoutVars>
      </dgm:prSet>
      <dgm:spPr/>
      <dgm:t>
        <a:bodyPr/>
        <a:lstStyle/>
        <a:p>
          <a:endParaRPr lang="en-US"/>
        </a:p>
      </dgm:t>
    </dgm:pt>
  </dgm:ptLst>
  <dgm:cxnLst>
    <dgm:cxn modelId="{193BE049-5247-4873-B300-123768C156F7}" type="presOf" srcId="{A39283DF-CEF9-4D4A-BC3E-2B6500F5E3FC}" destId="{E1551BD3-B9DC-40EF-AF83-98BCC71A6F6A}" srcOrd="0" destOrd="0" presId="urn:microsoft.com/office/officeart/2005/8/layout/chevron1"/>
    <dgm:cxn modelId="{CC9DCF31-EDD5-4ECC-BA2F-2D2882A8F3A9}" type="presOf" srcId="{C89EFE78-B63A-45F3-B57B-E7848736EBDB}" destId="{B0E835FC-3665-42A1-9BCB-26DBED8CB113}" srcOrd="0" destOrd="0" presId="urn:microsoft.com/office/officeart/2005/8/layout/chevron1"/>
    <dgm:cxn modelId="{9D851808-5BA5-4DAD-B36E-A9763AF5F292}" srcId="{C89EFE78-B63A-45F3-B57B-E7848736EBDB}" destId="{2A621015-321E-459F-B429-2CD3CA6840C1}" srcOrd="1" destOrd="0" parTransId="{78B41723-4C16-4D19-89C9-73D865D9AF2B}" sibTransId="{E4CB1BC8-83AB-47A2-A7AD-7223C5F8EC62}"/>
    <dgm:cxn modelId="{325BD65A-76CF-4553-95B0-FE1D115495F0}" type="presOf" srcId="{2540A61F-77AE-4FFA-B562-BF4516FD6232}" destId="{F29C00F1-3AA1-40DA-908A-A4E5342D69B5}" srcOrd="0" destOrd="0" presId="urn:microsoft.com/office/officeart/2005/8/layout/chevron1"/>
    <dgm:cxn modelId="{B7146CEE-410E-45BD-803F-86065C549569}" type="presOf" srcId="{2A621015-321E-459F-B429-2CD3CA6840C1}" destId="{5AE9F5CB-DB60-4083-BD4C-3EEA7101A577}" srcOrd="0" destOrd="0" presId="urn:microsoft.com/office/officeart/2005/8/layout/chevron1"/>
    <dgm:cxn modelId="{212E7925-4950-4C20-A890-61501A96F766}" srcId="{C89EFE78-B63A-45F3-B57B-E7848736EBDB}" destId="{B9C7BDC7-819C-4AEB-B8D4-72D95877C49D}" srcOrd="4" destOrd="0" parTransId="{A13D6B15-197D-4E04-B160-A375D6C44F6F}" sibTransId="{29604B9B-2592-41D4-8E04-EA782FC8152C}"/>
    <dgm:cxn modelId="{73AA4D19-40B7-482F-B58D-0916A8B25052}" type="presOf" srcId="{293ACE7A-1E75-4EE0-87DD-A3F2B1E71378}" destId="{C8DB3455-DA0E-4CB0-A198-00CAC44B9AF4}" srcOrd="0" destOrd="0" presId="urn:microsoft.com/office/officeart/2005/8/layout/chevron1"/>
    <dgm:cxn modelId="{2CCC7050-0940-43B0-B908-F78D4C4F891E}" srcId="{C89EFE78-B63A-45F3-B57B-E7848736EBDB}" destId="{293ACE7A-1E75-4EE0-87DD-A3F2B1E71378}" srcOrd="3" destOrd="0" parTransId="{2E4914E2-0A43-40C3-9A16-78D1CD1D29E6}" sibTransId="{8A429CE9-2C5B-4345-ADEA-472E0898FC57}"/>
    <dgm:cxn modelId="{ABD83B82-B7BD-467D-A900-0BAEF890A055}" type="presOf" srcId="{B9C7BDC7-819C-4AEB-B8D4-72D95877C49D}" destId="{9247561C-5E2F-4016-9827-FE175F24E3A8}" srcOrd="0" destOrd="0" presId="urn:microsoft.com/office/officeart/2005/8/layout/chevron1"/>
    <dgm:cxn modelId="{11265F49-D260-4793-AE98-6DD78CE22656}" srcId="{C89EFE78-B63A-45F3-B57B-E7848736EBDB}" destId="{A39283DF-CEF9-4D4A-BC3E-2B6500F5E3FC}" srcOrd="2" destOrd="0" parTransId="{76F8B44D-CE20-4B3D-A1FB-22AEFAF29DC6}" sibTransId="{39417176-41F5-434B-A948-3347F9C89DC4}"/>
    <dgm:cxn modelId="{F284CC05-3710-429B-88B2-E2860FCDAF80}" srcId="{C89EFE78-B63A-45F3-B57B-E7848736EBDB}" destId="{2540A61F-77AE-4FFA-B562-BF4516FD6232}" srcOrd="0" destOrd="0" parTransId="{6CE8FC05-1489-496B-8973-2FAA33B450BA}" sibTransId="{DA977D0F-26F0-47C8-8245-8AE19CA2C85C}"/>
    <dgm:cxn modelId="{22176DC4-8BB6-41C5-A230-7EBD35C0A981}" type="presParOf" srcId="{B0E835FC-3665-42A1-9BCB-26DBED8CB113}" destId="{F29C00F1-3AA1-40DA-908A-A4E5342D69B5}" srcOrd="0" destOrd="0" presId="urn:microsoft.com/office/officeart/2005/8/layout/chevron1"/>
    <dgm:cxn modelId="{B267A4F3-1D98-4A0F-918D-5844275ABB85}" type="presParOf" srcId="{B0E835FC-3665-42A1-9BCB-26DBED8CB113}" destId="{749F68B0-E9FE-4C66-AA3F-4645112227EB}" srcOrd="1" destOrd="0" presId="urn:microsoft.com/office/officeart/2005/8/layout/chevron1"/>
    <dgm:cxn modelId="{1C2AD9F2-6AA1-40FD-A68E-DA33DFB8573A}" type="presParOf" srcId="{B0E835FC-3665-42A1-9BCB-26DBED8CB113}" destId="{5AE9F5CB-DB60-4083-BD4C-3EEA7101A577}" srcOrd="2" destOrd="0" presId="urn:microsoft.com/office/officeart/2005/8/layout/chevron1"/>
    <dgm:cxn modelId="{EFFF21C1-D2B1-4462-BE58-805A9A8BB81E}" type="presParOf" srcId="{B0E835FC-3665-42A1-9BCB-26DBED8CB113}" destId="{2B091AD3-16A2-4EC9-963D-D0DC6CD895C6}" srcOrd="3" destOrd="0" presId="urn:microsoft.com/office/officeart/2005/8/layout/chevron1"/>
    <dgm:cxn modelId="{EAFCB5EA-105F-4A81-BCAA-58EF41840F94}" type="presParOf" srcId="{B0E835FC-3665-42A1-9BCB-26DBED8CB113}" destId="{E1551BD3-B9DC-40EF-AF83-98BCC71A6F6A}" srcOrd="4" destOrd="0" presId="urn:microsoft.com/office/officeart/2005/8/layout/chevron1"/>
    <dgm:cxn modelId="{518C28EC-C323-4D04-AAD6-AE9722CD562E}" type="presParOf" srcId="{B0E835FC-3665-42A1-9BCB-26DBED8CB113}" destId="{2913E8C9-2677-4DB3-B364-3DBFE71E7FA1}" srcOrd="5" destOrd="0" presId="urn:microsoft.com/office/officeart/2005/8/layout/chevron1"/>
    <dgm:cxn modelId="{61E8E188-5BFF-415F-983B-D2E1F1E92C92}" type="presParOf" srcId="{B0E835FC-3665-42A1-9BCB-26DBED8CB113}" destId="{C8DB3455-DA0E-4CB0-A198-00CAC44B9AF4}" srcOrd="6" destOrd="0" presId="urn:microsoft.com/office/officeart/2005/8/layout/chevron1"/>
    <dgm:cxn modelId="{E0A69F50-4D57-4ADB-86C5-665EDA3A90AF}" type="presParOf" srcId="{B0E835FC-3665-42A1-9BCB-26DBED8CB113}" destId="{2DCA493F-E205-4D32-B941-3A0E750035D1}" srcOrd="7" destOrd="0" presId="urn:microsoft.com/office/officeart/2005/8/layout/chevron1"/>
    <dgm:cxn modelId="{9EDC8339-F7AA-4C2A-8651-013BAC0A31C1}" type="presParOf" srcId="{B0E835FC-3665-42A1-9BCB-26DBED8CB113}" destId="{9247561C-5E2F-4016-9827-FE175F24E3A8}"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06439D-F76F-4DE7-92D1-345EFFE01AD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F2E9BF6-65D2-45DC-A3C8-6319CE7AA1AB}">
      <dgm:prSet/>
      <dgm:spPr>
        <a:solidFill>
          <a:schemeClr val="tx1">
            <a:lumMod val="50000"/>
            <a:lumOff val="50000"/>
          </a:schemeClr>
        </a:solidFill>
        <a:ln>
          <a:solidFill>
            <a:schemeClr val="bg1">
              <a:lumMod val="85000"/>
            </a:schemeClr>
          </a:solidFill>
        </a:ln>
        <a:effectLst>
          <a:outerShdw blurRad="50800" dist="38100" dir="2700000" algn="tl" rotWithShape="0">
            <a:prstClr val="black">
              <a:alpha val="40000"/>
            </a:prstClr>
          </a:outerShdw>
        </a:effectLst>
      </dgm:spPr>
      <dgm:t>
        <a:bodyPr/>
        <a:lstStyle/>
        <a:p>
          <a:pPr rtl="0"/>
          <a:r>
            <a:rPr lang="en-US" smtClean="0">
              <a:effectLst>
                <a:outerShdw blurRad="38100" dist="38100" dir="2700000" algn="tl">
                  <a:srgbClr val="000000">
                    <a:alpha val="43137"/>
                  </a:srgbClr>
                </a:outerShdw>
              </a:effectLst>
            </a:rPr>
            <a:t>Evaluate Alternatives</a:t>
          </a:r>
          <a:endParaRPr lang="en-US">
            <a:effectLst>
              <a:outerShdw blurRad="38100" dist="38100" dir="2700000" algn="tl">
                <a:srgbClr val="000000">
                  <a:alpha val="43137"/>
                </a:srgbClr>
              </a:outerShdw>
            </a:effectLst>
          </a:endParaRPr>
        </a:p>
      </dgm:t>
    </dgm:pt>
    <dgm:pt modelId="{224EE09C-76CA-459D-B25D-042C1AFE93FA}" type="parTrans" cxnId="{B518494F-B365-4AD4-A721-7DDD955BE7BD}">
      <dgm:prSet/>
      <dgm:spPr/>
      <dgm:t>
        <a:bodyPr/>
        <a:lstStyle/>
        <a:p>
          <a:endParaRPr lang="en-US"/>
        </a:p>
      </dgm:t>
    </dgm:pt>
    <dgm:pt modelId="{18E27538-0C66-4A9F-BAA1-310A759F0D20}" type="sibTrans" cxnId="{B518494F-B365-4AD4-A721-7DDD955BE7BD}">
      <dgm:prSet/>
      <dgm:spPr>
        <a:solidFill>
          <a:schemeClr val="accent6">
            <a:lumMod val="75000"/>
            <a:alpha val="90000"/>
          </a:schemeClr>
        </a:solidFill>
        <a:ln>
          <a:solidFill>
            <a:schemeClr val="accent6">
              <a:lumMod val="50000"/>
              <a:alpha val="90000"/>
            </a:schemeClr>
          </a:solidFill>
        </a:ln>
      </dgm:spPr>
      <dgm:t>
        <a:bodyPr/>
        <a:lstStyle/>
        <a:p>
          <a:endParaRPr lang="en-US"/>
        </a:p>
      </dgm:t>
    </dgm:pt>
    <dgm:pt modelId="{0B820419-1C5C-4220-AF6D-D1D815BAA38E}">
      <dgm:prSet/>
      <dgm:spPr>
        <a:solidFill>
          <a:schemeClr val="tx1">
            <a:lumMod val="50000"/>
            <a:lumOff val="50000"/>
          </a:schemeClr>
        </a:solidFill>
        <a:ln>
          <a:solidFill>
            <a:schemeClr val="bg1">
              <a:lumMod val="85000"/>
            </a:schemeClr>
          </a:solidFill>
        </a:ln>
        <a:effectLst>
          <a:outerShdw blurRad="50800" dist="38100" dir="2700000" algn="tl" rotWithShape="0">
            <a:prstClr val="black">
              <a:alpha val="40000"/>
            </a:prstClr>
          </a:outerShdw>
        </a:effectLst>
      </dgm:spPr>
      <dgm:t>
        <a:bodyPr/>
        <a:lstStyle/>
        <a:p>
          <a:pPr rtl="0"/>
          <a:r>
            <a:rPr lang="en-US" dirty="0" smtClean="0">
              <a:effectLst>
                <a:outerShdw blurRad="38100" dist="38100" dir="2700000" algn="tl">
                  <a:srgbClr val="000000">
                    <a:alpha val="43137"/>
                  </a:srgbClr>
                </a:outerShdw>
              </a:effectLst>
            </a:rPr>
            <a:t>Summarize and Document Final Evaluation</a:t>
          </a:r>
          <a:endParaRPr lang="en-US" dirty="0">
            <a:effectLst>
              <a:outerShdw blurRad="38100" dist="38100" dir="2700000" algn="tl">
                <a:srgbClr val="000000">
                  <a:alpha val="43137"/>
                </a:srgbClr>
              </a:outerShdw>
            </a:effectLst>
          </a:endParaRPr>
        </a:p>
      </dgm:t>
    </dgm:pt>
    <dgm:pt modelId="{04DDAAE6-D6E7-4115-88B3-468811A66205}" type="parTrans" cxnId="{FB8FEC8C-8A48-4D58-9F39-E60F2507DA09}">
      <dgm:prSet/>
      <dgm:spPr/>
      <dgm:t>
        <a:bodyPr/>
        <a:lstStyle/>
        <a:p>
          <a:endParaRPr lang="en-US"/>
        </a:p>
      </dgm:t>
    </dgm:pt>
    <dgm:pt modelId="{766EE4E0-18F1-47FB-AC5B-BF79825383A2}" type="sibTrans" cxnId="{FB8FEC8C-8A48-4D58-9F39-E60F2507DA09}">
      <dgm:prSet/>
      <dgm:spPr/>
      <dgm:t>
        <a:bodyPr/>
        <a:lstStyle/>
        <a:p>
          <a:endParaRPr lang="en-US"/>
        </a:p>
      </dgm:t>
    </dgm:pt>
    <dgm:pt modelId="{B111CCBC-4C29-41FA-87D7-7E343770113A}" type="pres">
      <dgm:prSet presAssocID="{0206439D-F76F-4DE7-92D1-345EFFE01AD3}" presName="outerComposite" presStyleCnt="0">
        <dgm:presLayoutVars>
          <dgm:chMax val="5"/>
          <dgm:dir/>
          <dgm:resizeHandles val="exact"/>
        </dgm:presLayoutVars>
      </dgm:prSet>
      <dgm:spPr/>
      <dgm:t>
        <a:bodyPr/>
        <a:lstStyle/>
        <a:p>
          <a:endParaRPr lang="en-US"/>
        </a:p>
      </dgm:t>
    </dgm:pt>
    <dgm:pt modelId="{00290632-DDDC-4CAD-8BD4-9D109F470CFF}" type="pres">
      <dgm:prSet presAssocID="{0206439D-F76F-4DE7-92D1-345EFFE01AD3}" presName="dummyMaxCanvas" presStyleCnt="0">
        <dgm:presLayoutVars/>
      </dgm:prSet>
      <dgm:spPr/>
    </dgm:pt>
    <dgm:pt modelId="{8B2BCB8C-D7FC-440E-978D-9B381FC77C84}" type="pres">
      <dgm:prSet presAssocID="{0206439D-F76F-4DE7-92D1-345EFFE01AD3}" presName="TwoNodes_1" presStyleLbl="node1" presStyleIdx="0" presStyleCnt="2">
        <dgm:presLayoutVars>
          <dgm:bulletEnabled val="1"/>
        </dgm:presLayoutVars>
      </dgm:prSet>
      <dgm:spPr/>
      <dgm:t>
        <a:bodyPr/>
        <a:lstStyle/>
        <a:p>
          <a:endParaRPr lang="en-US"/>
        </a:p>
      </dgm:t>
    </dgm:pt>
    <dgm:pt modelId="{6B9C97BF-ED29-4266-B34B-6757D441F719}" type="pres">
      <dgm:prSet presAssocID="{0206439D-F76F-4DE7-92D1-345EFFE01AD3}" presName="TwoNodes_2" presStyleLbl="node1" presStyleIdx="1" presStyleCnt="2">
        <dgm:presLayoutVars>
          <dgm:bulletEnabled val="1"/>
        </dgm:presLayoutVars>
      </dgm:prSet>
      <dgm:spPr/>
      <dgm:t>
        <a:bodyPr/>
        <a:lstStyle/>
        <a:p>
          <a:endParaRPr lang="en-US"/>
        </a:p>
      </dgm:t>
    </dgm:pt>
    <dgm:pt modelId="{EB434404-52C1-42B7-914C-5698750FBCC6}" type="pres">
      <dgm:prSet presAssocID="{0206439D-F76F-4DE7-92D1-345EFFE01AD3}" presName="TwoConn_1-2" presStyleLbl="fgAccFollowNode1" presStyleIdx="0" presStyleCnt="1">
        <dgm:presLayoutVars>
          <dgm:bulletEnabled val="1"/>
        </dgm:presLayoutVars>
      </dgm:prSet>
      <dgm:spPr/>
      <dgm:t>
        <a:bodyPr/>
        <a:lstStyle/>
        <a:p>
          <a:endParaRPr lang="en-US"/>
        </a:p>
      </dgm:t>
    </dgm:pt>
    <dgm:pt modelId="{2C6CF3BA-7311-494B-81AB-96712E07D325}" type="pres">
      <dgm:prSet presAssocID="{0206439D-F76F-4DE7-92D1-345EFFE01AD3}" presName="TwoNodes_1_text" presStyleLbl="node1" presStyleIdx="1" presStyleCnt="2">
        <dgm:presLayoutVars>
          <dgm:bulletEnabled val="1"/>
        </dgm:presLayoutVars>
      </dgm:prSet>
      <dgm:spPr/>
      <dgm:t>
        <a:bodyPr/>
        <a:lstStyle/>
        <a:p>
          <a:endParaRPr lang="en-US"/>
        </a:p>
      </dgm:t>
    </dgm:pt>
    <dgm:pt modelId="{6DBCFE6E-C3D9-4D49-A3C6-7BA2EEE3CA4F}" type="pres">
      <dgm:prSet presAssocID="{0206439D-F76F-4DE7-92D1-345EFFE01AD3}" presName="TwoNodes_2_text" presStyleLbl="node1" presStyleIdx="1" presStyleCnt="2">
        <dgm:presLayoutVars>
          <dgm:bulletEnabled val="1"/>
        </dgm:presLayoutVars>
      </dgm:prSet>
      <dgm:spPr/>
      <dgm:t>
        <a:bodyPr/>
        <a:lstStyle/>
        <a:p>
          <a:endParaRPr lang="en-US"/>
        </a:p>
      </dgm:t>
    </dgm:pt>
  </dgm:ptLst>
  <dgm:cxnLst>
    <dgm:cxn modelId="{BCDB16F2-627E-41F4-86A7-5B5A4102DB70}" type="presOf" srcId="{0206439D-F76F-4DE7-92D1-345EFFE01AD3}" destId="{B111CCBC-4C29-41FA-87D7-7E343770113A}" srcOrd="0" destOrd="0" presId="urn:microsoft.com/office/officeart/2005/8/layout/vProcess5"/>
    <dgm:cxn modelId="{D4973AFF-BBC1-4632-992A-4481DD8DF9CC}" type="presOf" srcId="{0B820419-1C5C-4220-AF6D-D1D815BAA38E}" destId="{6DBCFE6E-C3D9-4D49-A3C6-7BA2EEE3CA4F}" srcOrd="1" destOrd="0" presId="urn:microsoft.com/office/officeart/2005/8/layout/vProcess5"/>
    <dgm:cxn modelId="{46458EAC-B570-432C-A66E-07A1CC9E192F}" type="presOf" srcId="{2F2E9BF6-65D2-45DC-A3C8-6319CE7AA1AB}" destId="{2C6CF3BA-7311-494B-81AB-96712E07D325}" srcOrd="1" destOrd="0" presId="urn:microsoft.com/office/officeart/2005/8/layout/vProcess5"/>
    <dgm:cxn modelId="{8ED01ED2-E3E9-4C55-A849-60BCBC55BFCD}" type="presOf" srcId="{2F2E9BF6-65D2-45DC-A3C8-6319CE7AA1AB}" destId="{8B2BCB8C-D7FC-440E-978D-9B381FC77C84}" srcOrd="0" destOrd="0" presId="urn:microsoft.com/office/officeart/2005/8/layout/vProcess5"/>
    <dgm:cxn modelId="{E0162CDB-6DC8-4E56-8D9E-D9AAC6E2BE71}" type="presOf" srcId="{18E27538-0C66-4A9F-BAA1-310A759F0D20}" destId="{EB434404-52C1-42B7-914C-5698750FBCC6}" srcOrd="0" destOrd="0" presId="urn:microsoft.com/office/officeart/2005/8/layout/vProcess5"/>
    <dgm:cxn modelId="{FB8FEC8C-8A48-4D58-9F39-E60F2507DA09}" srcId="{0206439D-F76F-4DE7-92D1-345EFFE01AD3}" destId="{0B820419-1C5C-4220-AF6D-D1D815BAA38E}" srcOrd="1" destOrd="0" parTransId="{04DDAAE6-D6E7-4115-88B3-468811A66205}" sibTransId="{766EE4E0-18F1-47FB-AC5B-BF79825383A2}"/>
    <dgm:cxn modelId="{B518494F-B365-4AD4-A721-7DDD955BE7BD}" srcId="{0206439D-F76F-4DE7-92D1-345EFFE01AD3}" destId="{2F2E9BF6-65D2-45DC-A3C8-6319CE7AA1AB}" srcOrd="0" destOrd="0" parTransId="{224EE09C-76CA-459D-B25D-042C1AFE93FA}" sibTransId="{18E27538-0C66-4A9F-BAA1-310A759F0D20}"/>
    <dgm:cxn modelId="{7668BC26-D860-4C4A-8ADB-03C30D5B6E6C}" type="presOf" srcId="{0B820419-1C5C-4220-AF6D-D1D815BAA38E}" destId="{6B9C97BF-ED29-4266-B34B-6757D441F719}" srcOrd="0" destOrd="0" presId="urn:microsoft.com/office/officeart/2005/8/layout/vProcess5"/>
    <dgm:cxn modelId="{0F49A139-7760-497F-B28D-C0C6181B1A73}" type="presParOf" srcId="{B111CCBC-4C29-41FA-87D7-7E343770113A}" destId="{00290632-DDDC-4CAD-8BD4-9D109F470CFF}" srcOrd="0" destOrd="0" presId="urn:microsoft.com/office/officeart/2005/8/layout/vProcess5"/>
    <dgm:cxn modelId="{23DD161D-B235-4381-8F9C-5FD9B7D40668}" type="presParOf" srcId="{B111CCBC-4C29-41FA-87D7-7E343770113A}" destId="{8B2BCB8C-D7FC-440E-978D-9B381FC77C84}" srcOrd="1" destOrd="0" presId="urn:microsoft.com/office/officeart/2005/8/layout/vProcess5"/>
    <dgm:cxn modelId="{FE134212-62CE-427D-B25C-49F357E340EA}" type="presParOf" srcId="{B111CCBC-4C29-41FA-87D7-7E343770113A}" destId="{6B9C97BF-ED29-4266-B34B-6757D441F719}" srcOrd="2" destOrd="0" presId="urn:microsoft.com/office/officeart/2005/8/layout/vProcess5"/>
    <dgm:cxn modelId="{4782C079-FAD6-4DC6-BD12-C34643F847E5}" type="presParOf" srcId="{B111CCBC-4C29-41FA-87D7-7E343770113A}" destId="{EB434404-52C1-42B7-914C-5698750FBCC6}" srcOrd="3" destOrd="0" presId="urn:microsoft.com/office/officeart/2005/8/layout/vProcess5"/>
    <dgm:cxn modelId="{2D47D4AE-9F43-44AB-8BEC-A4CEF0D5537F}" type="presParOf" srcId="{B111CCBC-4C29-41FA-87D7-7E343770113A}" destId="{2C6CF3BA-7311-494B-81AB-96712E07D325}" srcOrd="4" destOrd="0" presId="urn:microsoft.com/office/officeart/2005/8/layout/vProcess5"/>
    <dgm:cxn modelId="{C2516417-231A-494A-B45A-0C0A751CC64F}" type="presParOf" srcId="{B111CCBC-4C29-41FA-87D7-7E343770113A}" destId="{6DBCFE6E-C3D9-4D49-A3C6-7BA2EEE3CA4F}"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89EFE78-B63A-45F3-B57B-E7848736EBDB}" type="doc">
      <dgm:prSet loTypeId="urn:microsoft.com/office/officeart/2005/8/layout/chevron1" loCatId="process" qsTypeId="urn:microsoft.com/office/officeart/2005/8/quickstyle/simple1" qsCatId="simple" csTypeId="urn:microsoft.com/office/officeart/2005/8/colors/accent1_2" csCatId="accent1" phldr="1"/>
      <dgm:spPr/>
    </dgm:pt>
    <dgm:pt modelId="{2540A61F-77AE-4FFA-B562-BF4516FD6232}">
      <dgm:prSet phldrT="[Text]"/>
      <dgm:spPr>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dgm:spPr>
      <dgm:t>
        <a:bodyPr/>
        <a:lstStyle/>
        <a:p>
          <a:r>
            <a:rPr lang="en-US" dirty="0" smtClean="0"/>
            <a:t>Study Area, Model Assumptions, &amp; Evaluation Criteria</a:t>
          </a:r>
          <a:endParaRPr lang="en-US" dirty="0"/>
        </a:p>
      </dgm:t>
    </dgm:pt>
    <dgm:pt modelId="{6CE8FC05-1489-496B-8973-2FAA33B450BA}" type="parTrans" cxnId="{F284CC05-3710-429B-88B2-E2860FCDAF80}">
      <dgm:prSet/>
      <dgm:spPr/>
      <dgm:t>
        <a:bodyPr/>
        <a:lstStyle/>
        <a:p>
          <a:endParaRPr lang="en-US"/>
        </a:p>
      </dgm:t>
    </dgm:pt>
    <dgm:pt modelId="{DA977D0F-26F0-47C8-8245-8AE19CA2C85C}" type="sibTrans" cxnId="{F284CC05-3710-429B-88B2-E2860FCDAF80}">
      <dgm:prSet/>
      <dgm:spPr/>
      <dgm:t>
        <a:bodyPr/>
        <a:lstStyle/>
        <a:p>
          <a:endParaRPr lang="en-US"/>
        </a:p>
      </dgm:t>
    </dgm:pt>
    <dgm:pt modelId="{2A621015-321E-459F-B429-2CD3CA6840C1}">
      <dgm:prSet phldrT="[Text]"/>
      <dgm:spPr>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dgm:spPr>
      <dgm:t>
        <a:bodyPr/>
        <a:lstStyle/>
        <a:p>
          <a:r>
            <a:rPr lang="en-US" dirty="0" smtClean="0"/>
            <a:t>Existing Conditions</a:t>
          </a:r>
          <a:endParaRPr lang="en-US" dirty="0"/>
        </a:p>
      </dgm:t>
    </dgm:pt>
    <dgm:pt modelId="{78B41723-4C16-4D19-89C9-73D865D9AF2B}" type="parTrans" cxnId="{9D851808-5BA5-4DAD-B36E-A9763AF5F292}">
      <dgm:prSet/>
      <dgm:spPr/>
      <dgm:t>
        <a:bodyPr/>
        <a:lstStyle/>
        <a:p>
          <a:endParaRPr lang="en-US"/>
        </a:p>
      </dgm:t>
    </dgm:pt>
    <dgm:pt modelId="{E4CB1BC8-83AB-47A2-A7AD-7223C5F8EC62}" type="sibTrans" cxnId="{9D851808-5BA5-4DAD-B36E-A9763AF5F292}">
      <dgm:prSet/>
      <dgm:spPr/>
      <dgm:t>
        <a:bodyPr/>
        <a:lstStyle/>
        <a:p>
          <a:endParaRPr lang="en-US"/>
        </a:p>
      </dgm:t>
    </dgm:pt>
    <dgm:pt modelId="{A39283DF-CEF9-4D4A-BC3E-2B6500F5E3FC}">
      <dgm:prSet phldrT="[Text]"/>
      <dgm:spPr>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dgm:spPr>
      <dgm:t>
        <a:bodyPr/>
        <a:lstStyle/>
        <a:p>
          <a:r>
            <a:rPr lang="en-US" dirty="0" smtClean="0"/>
            <a:t>Identify Alternatives</a:t>
          </a:r>
          <a:endParaRPr lang="en-US" dirty="0"/>
        </a:p>
      </dgm:t>
    </dgm:pt>
    <dgm:pt modelId="{76F8B44D-CE20-4B3D-A1FB-22AEFAF29DC6}" type="parTrans" cxnId="{11265F49-D260-4793-AE98-6DD78CE22656}">
      <dgm:prSet/>
      <dgm:spPr/>
      <dgm:t>
        <a:bodyPr/>
        <a:lstStyle/>
        <a:p>
          <a:endParaRPr lang="en-US"/>
        </a:p>
      </dgm:t>
    </dgm:pt>
    <dgm:pt modelId="{39417176-41F5-434B-A948-3347F9C89DC4}" type="sibTrans" cxnId="{11265F49-D260-4793-AE98-6DD78CE22656}">
      <dgm:prSet/>
      <dgm:spPr/>
      <dgm:t>
        <a:bodyPr/>
        <a:lstStyle/>
        <a:p>
          <a:endParaRPr lang="en-US"/>
        </a:p>
      </dgm:t>
    </dgm:pt>
    <dgm:pt modelId="{293ACE7A-1E75-4EE0-87DD-A3F2B1E71378}">
      <dgm:prSet/>
      <dgm:spPr>
        <a:solidFill>
          <a:srgbClr val="E46C0A"/>
        </a:solidFill>
        <a:ln w="12700">
          <a:solidFill>
            <a:schemeClr val="tx1"/>
          </a:solidFill>
        </a:ln>
        <a:effectLst>
          <a:glow rad="101600">
            <a:schemeClr val="accent6">
              <a:satMod val="175000"/>
              <a:alpha val="40000"/>
            </a:schemeClr>
          </a:glow>
          <a:outerShdw blurRad="50800" dist="38100" dir="2700000" algn="tl" rotWithShape="0">
            <a:prstClr val="black">
              <a:alpha val="40000"/>
            </a:prstClr>
          </a:outerShdw>
        </a:effectLst>
      </dgm:spPr>
      <dgm:t>
        <a:bodyPr/>
        <a:lstStyle/>
        <a:p>
          <a:r>
            <a:rPr lang="en-US" dirty="0" smtClean="0"/>
            <a:t>Review Alternatives Evaluation</a:t>
          </a:r>
          <a:endParaRPr lang="en-US" dirty="0"/>
        </a:p>
      </dgm:t>
    </dgm:pt>
    <dgm:pt modelId="{2E4914E2-0A43-40C3-9A16-78D1CD1D29E6}" type="parTrans" cxnId="{2CCC7050-0940-43B0-B908-F78D4C4F891E}">
      <dgm:prSet/>
      <dgm:spPr/>
      <dgm:t>
        <a:bodyPr/>
        <a:lstStyle/>
        <a:p>
          <a:endParaRPr lang="en-US"/>
        </a:p>
      </dgm:t>
    </dgm:pt>
    <dgm:pt modelId="{8A429CE9-2C5B-4345-ADEA-472E0898FC57}" type="sibTrans" cxnId="{2CCC7050-0940-43B0-B908-F78D4C4F891E}">
      <dgm:prSet/>
      <dgm:spPr/>
      <dgm:t>
        <a:bodyPr/>
        <a:lstStyle/>
        <a:p>
          <a:endParaRPr lang="en-US"/>
        </a:p>
      </dgm:t>
    </dgm:pt>
    <dgm:pt modelId="{B9C7BDC7-819C-4AEB-B8D4-72D95877C49D}">
      <dgm:prSet/>
      <dgm:spPr>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dgm:spPr>
      <dgm:t>
        <a:bodyPr/>
        <a:lstStyle/>
        <a:p>
          <a:r>
            <a:rPr lang="en-US" dirty="0" smtClean="0"/>
            <a:t>Evaluation Outcomes</a:t>
          </a:r>
          <a:endParaRPr lang="en-US" dirty="0"/>
        </a:p>
      </dgm:t>
    </dgm:pt>
    <dgm:pt modelId="{A13D6B15-197D-4E04-B160-A375D6C44F6F}" type="parTrans" cxnId="{212E7925-4950-4C20-A890-61501A96F766}">
      <dgm:prSet/>
      <dgm:spPr/>
      <dgm:t>
        <a:bodyPr/>
        <a:lstStyle/>
        <a:p>
          <a:endParaRPr lang="en-US"/>
        </a:p>
      </dgm:t>
    </dgm:pt>
    <dgm:pt modelId="{29604B9B-2592-41D4-8E04-EA782FC8152C}" type="sibTrans" cxnId="{212E7925-4950-4C20-A890-61501A96F766}">
      <dgm:prSet/>
      <dgm:spPr/>
      <dgm:t>
        <a:bodyPr/>
        <a:lstStyle/>
        <a:p>
          <a:endParaRPr lang="en-US"/>
        </a:p>
      </dgm:t>
    </dgm:pt>
    <dgm:pt modelId="{B0E835FC-3665-42A1-9BCB-26DBED8CB113}" type="pres">
      <dgm:prSet presAssocID="{C89EFE78-B63A-45F3-B57B-E7848736EBDB}" presName="Name0" presStyleCnt="0">
        <dgm:presLayoutVars>
          <dgm:dir/>
          <dgm:animLvl val="lvl"/>
          <dgm:resizeHandles val="exact"/>
        </dgm:presLayoutVars>
      </dgm:prSet>
      <dgm:spPr/>
    </dgm:pt>
    <dgm:pt modelId="{F29C00F1-3AA1-40DA-908A-A4E5342D69B5}" type="pres">
      <dgm:prSet presAssocID="{2540A61F-77AE-4FFA-B562-BF4516FD6232}" presName="parTxOnly" presStyleLbl="node1" presStyleIdx="0" presStyleCnt="5">
        <dgm:presLayoutVars>
          <dgm:chMax val="0"/>
          <dgm:chPref val="0"/>
          <dgm:bulletEnabled val="1"/>
        </dgm:presLayoutVars>
      </dgm:prSet>
      <dgm:spPr/>
      <dgm:t>
        <a:bodyPr/>
        <a:lstStyle/>
        <a:p>
          <a:endParaRPr lang="en-US"/>
        </a:p>
      </dgm:t>
    </dgm:pt>
    <dgm:pt modelId="{749F68B0-E9FE-4C66-AA3F-4645112227EB}" type="pres">
      <dgm:prSet presAssocID="{DA977D0F-26F0-47C8-8245-8AE19CA2C85C}" presName="parTxOnlySpace" presStyleCnt="0"/>
      <dgm:spPr/>
    </dgm:pt>
    <dgm:pt modelId="{5AE9F5CB-DB60-4083-BD4C-3EEA7101A577}" type="pres">
      <dgm:prSet presAssocID="{2A621015-321E-459F-B429-2CD3CA6840C1}" presName="parTxOnly" presStyleLbl="node1" presStyleIdx="1" presStyleCnt="5">
        <dgm:presLayoutVars>
          <dgm:chMax val="0"/>
          <dgm:chPref val="0"/>
          <dgm:bulletEnabled val="1"/>
        </dgm:presLayoutVars>
      </dgm:prSet>
      <dgm:spPr/>
      <dgm:t>
        <a:bodyPr/>
        <a:lstStyle/>
        <a:p>
          <a:endParaRPr lang="en-US"/>
        </a:p>
      </dgm:t>
    </dgm:pt>
    <dgm:pt modelId="{2B091AD3-16A2-4EC9-963D-D0DC6CD895C6}" type="pres">
      <dgm:prSet presAssocID="{E4CB1BC8-83AB-47A2-A7AD-7223C5F8EC62}" presName="parTxOnlySpace" presStyleCnt="0"/>
      <dgm:spPr/>
    </dgm:pt>
    <dgm:pt modelId="{E1551BD3-B9DC-40EF-AF83-98BCC71A6F6A}" type="pres">
      <dgm:prSet presAssocID="{A39283DF-CEF9-4D4A-BC3E-2B6500F5E3FC}" presName="parTxOnly" presStyleLbl="node1" presStyleIdx="2" presStyleCnt="5">
        <dgm:presLayoutVars>
          <dgm:chMax val="0"/>
          <dgm:chPref val="0"/>
          <dgm:bulletEnabled val="1"/>
        </dgm:presLayoutVars>
      </dgm:prSet>
      <dgm:spPr/>
      <dgm:t>
        <a:bodyPr/>
        <a:lstStyle/>
        <a:p>
          <a:endParaRPr lang="en-US"/>
        </a:p>
      </dgm:t>
    </dgm:pt>
    <dgm:pt modelId="{2913E8C9-2677-4DB3-B364-3DBFE71E7FA1}" type="pres">
      <dgm:prSet presAssocID="{39417176-41F5-434B-A948-3347F9C89DC4}" presName="parTxOnlySpace" presStyleCnt="0"/>
      <dgm:spPr/>
    </dgm:pt>
    <dgm:pt modelId="{C8DB3455-DA0E-4CB0-A198-00CAC44B9AF4}" type="pres">
      <dgm:prSet presAssocID="{293ACE7A-1E75-4EE0-87DD-A3F2B1E71378}" presName="parTxOnly" presStyleLbl="node1" presStyleIdx="3" presStyleCnt="5">
        <dgm:presLayoutVars>
          <dgm:chMax val="0"/>
          <dgm:chPref val="0"/>
          <dgm:bulletEnabled val="1"/>
        </dgm:presLayoutVars>
      </dgm:prSet>
      <dgm:spPr/>
      <dgm:t>
        <a:bodyPr/>
        <a:lstStyle/>
        <a:p>
          <a:endParaRPr lang="en-US"/>
        </a:p>
      </dgm:t>
    </dgm:pt>
    <dgm:pt modelId="{2DCA493F-E205-4D32-B941-3A0E750035D1}" type="pres">
      <dgm:prSet presAssocID="{8A429CE9-2C5B-4345-ADEA-472E0898FC57}" presName="parTxOnlySpace" presStyleCnt="0"/>
      <dgm:spPr/>
    </dgm:pt>
    <dgm:pt modelId="{9247561C-5E2F-4016-9827-FE175F24E3A8}" type="pres">
      <dgm:prSet presAssocID="{B9C7BDC7-819C-4AEB-B8D4-72D95877C49D}" presName="parTxOnly" presStyleLbl="node1" presStyleIdx="4" presStyleCnt="5">
        <dgm:presLayoutVars>
          <dgm:chMax val="0"/>
          <dgm:chPref val="0"/>
          <dgm:bulletEnabled val="1"/>
        </dgm:presLayoutVars>
      </dgm:prSet>
      <dgm:spPr/>
      <dgm:t>
        <a:bodyPr/>
        <a:lstStyle/>
        <a:p>
          <a:endParaRPr lang="en-US"/>
        </a:p>
      </dgm:t>
    </dgm:pt>
  </dgm:ptLst>
  <dgm:cxnLst>
    <dgm:cxn modelId="{70F2A485-7B7C-4E57-9682-20CDFD4D35EE}" type="presOf" srcId="{C89EFE78-B63A-45F3-B57B-E7848736EBDB}" destId="{B0E835FC-3665-42A1-9BCB-26DBED8CB113}" srcOrd="0" destOrd="0" presId="urn:microsoft.com/office/officeart/2005/8/layout/chevron1"/>
    <dgm:cxn modelId="{9D851808-5BA5-4DAD-B36E-A9763AF5F292}" srcId="{C89EFE78-B63A-45F3-B57B-E7848736EBDB}" destId="{2A621015-321E-459F-B429-2CD3CA6840C1}" srcOrd="1" destOrd="0" parTransId="{78B41723-4C16-4D19-89C9-73D865D9AF2B}" sibTransId="{E4CB1BC8-83AB-47A2-A7AD-7223C5F8EC62}"/>
    <dgm:cxn modelId="{7F599544-6247-4551-B43F-DD9A71F0700B}" type="presOf" srcId="{A39283DF-CEF9-4D4A-BC3E-2B6500F5E3FC}" destId="{E1551BD3-B9DC-40EF-AF83-98BCC71A6F6A}" srcOrd="0" destOrd="0" presId="urn:microsoft.com/office/officeart/2005/8/layout/chevron1"/>
    <dgm:cxn modelId="{212E7925-4950-4C20-A890-61501A96F766}" srcId="{C89EFE78-B63A-45F3-B57B-E7848736EBDB}" destId="{B9C7BDC7-819C-4AEB-B8D4-72D95877C49D}" srcOrd="4" destOrd="0" parTransId="{A13D6B15-197D-4E04-B160-A375D6C44F6F}" sibTransId="{29604B9B-2592-41D4-8E04-EA782FC8152C}"/>
    <dgm:cxn modelId="{2CCC7050-0940-43B0-B908-F78D4C4F891E}" srcId="{C89EFE78-B63A-45F3-B57B-E7848736EBDB}" destId="{293ACE7A-1E75-4EE0-87DD-A3F2B1E71378}" srcOrd="3" destOrd="0" parTransId="{2E4914E2-0A43-40C3-9A16-78D1CD1D29E6}" sibTransId="{8A429CE9-2C5B-4345-ADEA-472E0898FC57}"/>
    <dgm:cxn modelId="{11265F49-D260-4793-AE98-6DD78CE22656}" srcId="{C89EFE78-B63A-45F3-B57B-E7848736EBDB}" destId="{A39283DF-CEF9-4D4A-BC3E-2B6500F5E3FC}" srcOrd="2" destOrd="0" parTransId="{76F8B44D-CE20-4B3D-A1FB-22AEFAF29DC6}" sibTransId="{39417176-41F5-434B-A948-3347F9C89DC4}"/>
    <dgm:cxn modelId="{4F92CB5F-5CE2-424F-8A71-07FDB854F8AB}" type="presOf" srcId="{2540A61F-77AE-4FFA-B562-BF4516FD6232}" destId="{F29C00F1-3AA1-40DA-908A-A4E5342D69B5}" srcOrd="0" destOrd="0" presId="urn:microsoft.com/office/officeart/2005/8/layout/chevron1"/>
    <dgm:cxn modelId="{32B897A9-173D-47AE-9D13-41DD3D23A06D}" type="presOf" srcId="{293ACE7A-1E75-4EE0-87DD-A3F2B1E71378}" destId="{C8DB3455-DA0E-4CB0-A198-00CAC44B9AF4}" srcOrd="0" destOrd="0" presId="urn:microsoft.com/office/officeart/2005/8/layout/chevron1"/>
    <dgm:cxn modelId="{E65446AD-306D-4411-BD22-334AF375CC6D}" type="presOf" srcId="{B9C7BDC7-819C-4AEB-B8D4-72D95877C49D}" destId="{9247561C-5E2F-4016-9827-FE175F24E3A8}" srcOrd="0" destOrd="0" presId="urn:microsoft.com/office/officeart/2005/8/layout/chevron1"/>
    <dgm:cxn modelId="{F284CC05-3710-429B-88B2-E2860FCDAF80}" srcId="{C89EFE78-B63A-45F3-B57B-E7848736EBDB}" destId="{2540A61F-77AE-4FFA-B562-BF4516FD6232}" srcOrd="0" destOrd="0" parTransId="{6CE8FC05-1489-496B-8973-2FAA33B450BA}" sibTransId="{DA977D0F-26F0-47C8-8245-8AE19CA2C85C}"/>
    <dgm:cxn modelId="{2D9A90F4-A3BA-4E64-9FAB-F6434C47ECB4}" type="presOf" srcId="{2A621015-321E-459F-B429-2CD3CA6840C1}" destId="{5AE9F5CB-DB60-4083-BD4C-3EEA7101A577}" srcOrd="0" destOrd="0" presId="urn:microsoft.com/office/officeart/2005/8/layout/chevron1"/>
    <dgm:cxn modelId="{4CAA08D2-5D99-4C57-BF27-11026AD3CB59}" type="presParOf" srcId="{B0E835FC-3665-42A1-9BCB-26DBED8CB113}" destId="{F29C00F1-3AA1-40DA-908A-A4E5342D69B5}" srcOrd="0" destOrd="0" presId="urn:microsoft.com/office/officeart/2005/8/layout/chevron1"/>
    <dgm:cxn modelId="{CDA17D20-B2B1-4633-B097-68A26DE83DE8}" type="presParOf" srcId="{B0E835FC-3665-42A1-9BCB-26DBED8CB113}" destId="{749F68B0-E9FE-4C66-AA3F-4645112227EB}" srcOrd="1" destOrd="0" presId="urn:microsoft.com/office/officeart/2005/8/layout/chevron1"/>
    <dgm:cxn modelId="{D177930F-28E3-4166-962C-0D58EB3C495D}" type="presParOf" srcId="{B0E835FC-3665-42A1-9BCB-26DBED8CB113}" destId="{5AE9F5CB-DB60-4083-BD4C-3EEA7101A577}" srcOrd="2" destOrd="0" presId="urn:microsoft.com/office/officeart/2005/8/layout/chevron1"/>
    <dgm:cxn modelId="{F35A6FD0-D8A3-46A4-992A-15A5CFEF3387}" type="presParOf" srcId="{B0E835FC-3665-42A1-9BCB-26DBED8CB113}" destId="{2B091AD3-16A2-4EC9-963D-D0DC6CD895C6}" srcOrd="3" destOrd="0" presId="urn:microsoft.com/office/officeart/2005/8/layout/chevron1"/>
    <dgm:cxn modelId="{1CB36D78-5303-4C54-BF35-B2D3B395869D}" type="presParOf" srcId="{B0E835FC-3665-42A1-9BCB-26DBED8CB113}" destId="{E1551BD3-B9DC-40EF-AF83-98BCC71A6F6A}" srcOrd="4" destOrd="0" presId="urn:microsoft.com/office/officeart/2005/8/layout/chevron1"/>
    <dgm:cxn modelId="{A688B9E2-285A-4C95-8E04-7E9F118E0F3C}" type="presParOf" srcId="{B0E835FC-3665-42A1-9BCB-26DBED8CB113}" destId="{2913E8C9-2677-4DB3-B364-3DBFE71E7FA1}" srcOrd="5" destOrd="0" presId="urn:microsoft.com/office/officeart/2005/8/layout/chevron1"/>
    <dgm:cxn modelId="{D40CA287-D39E-480F-B066-6A0504B8441A}" type="presParOf" srcId="{B0E835FC-3665-42A1-9BCB-26DBED8CB113}" destId="{C8DB3455-DA0E-4CB0-A198-00CAC44B9AF4}" srcOrd="6" destOrd="0" presId="urn:microsoft.com/office/officeart/2005/8/layout/chevron1"/>
    <dgm:cxn modelId="{C8DB1537-5D28-42DD-AAF5-D518DEF17004}" type="presParOf" srcId="{B0E835FC-3665-42A1-9BCB-26DBED8CB113}" destId="{2DCA493F-E205-4D32-B941-3A0E750035D1}" srcOrd="7" destOrd="0" presId="urn:microsoft.com/office/officeart/2005/8/layout/chevron1"/>
    <dgm:cxn modelId="{3BAD6518-BA28-4F67-BCCB-39C0C35C83A2}" type="presParOf" srcId="{B0E835FC-3665-42A1-9BCB-26DBED8CB113}" destId="{9247561C-5E2F-4016-9827-FE175F24E3A8}"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BCB8C-D7FC-440E-978D-9B381FC77C84}">
      <dsp:nvSpPr>
        <dsp:cNvPr id="0" name=""/>
        <dsp:cNvSpPr/>
      </dsp:nvSpPr>
      <dsp:spPr>
        <a:xfrm>
          <a:off x="0" y="0"/>
          <a:ext cx="6347460" cy="1231876"/>
        </a:xfrm>
        <a:prstGeom prst="roundRect">
          <a:avLst>
            <a:gd name="adj" fmla="val 10000"/>
          </a:avLst>
        </a:prstGeom>
        <a:solidFill>
          <a:schemeClr val="tx1">
            <a:lumMod val="50000"/>
            <a:lumOff val="50000"/>
          </a:schemeClr>
        </a:solidFill>
        <a:ln w="25400" cap="flat" cmpd="sng" algn="ctr">
          <a:solidFill>
            <a:schemeClr val="bg1">
              <a:lumMod val="8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smtClean="0">
              <a:effectLst>
                <a:outerShdw blurRad="38100" dist="38100" dir="2700000" algn="tl">
                  <a:srgbClr val="000000">
                    <a:alpha val="43137"/>
                  </a:srgbClr>
                </a:outerShdw>
              </a:effectLst>
            </a:rPr>
            <a:t>Evaluate Alternatives</a:t>
          </a:r>
          <a:endParaRPr lang="en-US" sz="3000" kern="1200">
            <a:effectLst>
              <a:outerShdw blurRad="38100" dist="38100" dir="2700000" algn="tl">
                <a:srgbClr val="000000">
                  <a:alpha val="43137"/>
                </a:srgbClr>
              </a:outerShdw>
            </a:effectLst>
          </a:endParaRPr>
        </a:p>
      </dsp:txBody>
      <dsp:txXfrm>
        <a:off x="36080" y="36080"/>
        <a:ext cx="5074220" cy="1159716"/>
      </dsp:txXfrm>
    </dsp:sp>
    <dsp:sp modelId="{6B9C97BF-ED29-4266-B34B-6757D441F719}">
      <dsp:nvSpPr>
        <dsp:cNvPr id="0" name=""/>
        <dsp:cNvSpPr/>
      </dsp:nvSpPr>
      <dsp:spPr>
        <a:xfrm>
          <a:off x="1120139" y="1505627"/>
          <a:ext cx="6347460" cy="1231876"/>
        </a:xfrm>
        <a:prstGeom prst="roundRect">
          <a:avLst>
            <a:gd name="adj" fmla="val 10000"/>
          </a:avLst>
        </a:prstGeom>
        <a:solidFill>
          <a:schemeClr val="tx1">
            <a:lumMod val="50000"/>
            <a:lumOff val="50000"/>
          </a:schemeClr>
        </a:solidFill>
        <a:ln w="25400" cap="flat" cmpd="sng" algn="ctr">
          <a:solidFill>
            <a:schemeClr val="bg1">
              <a:lumMod val="8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smtClean="0">
              <a:effectLst>
                <a:outerShdw blurRad="38100" dist="38100" dir="2700000" algn="tl">
                  <a:srgbClr val="000000">
                    <a:alpha val="43137"/>
                  </a:srgbClr>
                </a:outerShdw>
              </a:effectLst>
            </a:rPr>
            <a:t>Summarize and Document Final Evaluation</a:t>
          </a:r>
          <a:endParaRPr lang="en-US" sz="3000" kern="1200" dirty="0">
            <a:effectLst>
              <a:outerShdw blurRad="38100" dist="38100" dir="2700000" algn="tl">
                <a:srgbClr val="000000">
                  <a:alpha val="43137"/>
                </a:srgbClr>
              </a:outerShdw>
            </a:effectLst>
          </a:endParaRPr>
        </a:p>
      </dsp:txBody>
      <dsp:txXfrm>
        <a:off x="1156219" y="1541707"/>
        <a:ext cx="4354440" cy="1159716"/>
      </dsp:txXfrm>
    </dsp:sp>
    <dsp:sp modelId="{EB434404-52C1-42B7-914C-5698750FBCC6}">
      <dsp:nvSpPr>
        <dsp:cNvPr id="0" name=""/>
        <dsp:cNvSpPr/>
      </dsp:nvSpPr>
      <dsp:spPr>
        <a:xfrm>
          <a:off x="5546740" y="968392"/>
          <a:ext cx="800719" cy="800719"/>
        </a:xfrm>
        <a:prstGeom prst="downArrow">
          <a:avLst>
            <a:gd name="adj1" fmla="val 55000"/>
            <a:gd name="adj2" fmla="val 45000"/>
          </a:avLst>
        </a:prstGeom>
        <a:solidFill>
          <a:schemeClr val="accent6">
            <a:lumMod val="75000"/>
            <a:alpha val="90000"/>
          </a:schemeClr>
        </a:solidFill>
        <a:ln w="25400" cap="flat" cmpd="sng" algn="ctr">
          <a:solidFill>
            <a:schemeClr val="accent6">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726902" y="968392"/>
        <a:ext cx="440395" cy="602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C00F1-3AA1-40DA-908A-A4E5342D69B5}">
      <dsp:nvSpPr>
        <dsp:cNvPr id="0" name=""/>
        <dsp:cNvSpPr/>
      </dsp:nvSpPr>
      <dsp:spPr>
        <a:xfrm>
          <a:off x="1990" y="788677"/>
          <a:ext cx="1771612" cy="708645"/>
        </a:xfrm>
        <a:prstGeom prst="chevron">
          <a:avLst/>
        </a:prstGeom>
        <a:solidFill>
          <a:schemeClr val="tx1">
            <a:lumMod val="50000"/>
            <a:lumOff val="50000"/>
          </a:schemeClr>
        </a:solidFill>
        <a:ln w="127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Study Area, Model Assumptions, &amp; Evaluation Criteria</a:t>
          </a:r>
          <a:endParaRPr lang="en-US" sz="1000" kern="1200" dirty="0"/>
        </a:p>
      </dsp:txBody>
      <dsp:txXfrm>
        <a:off x="356313" y="788677"/>
        <a:ext cx="1062967" cy="708645"/>
      </dsp:txXfrm>
    </dsp:sp>
    <dsp:sp modelId="{5AE9F5CB-DB60-4083-BD4C-3EEA7101A577}">
      <dsp:nvSpPr>
        <dsp:cNvPr id="0" name=""/>
        <dsp:cNvSpPr/>
      </dsp:nvSpPr>
      <dsp:spPr>
        <a:xfrm>
          <a:off x="1596442" y="788677"/>
          <a:ext cx="1771612" cy="708645"/>
        </a:xfrm>
        <a:prstGeom prst="chevron">
          <a:avLst/>
        </a:prstGeom>
        <a:solidFill>
          <a:schemeClr val="tx1">
            <a:lumMod val="50000"/>
            <a:lumOff val="50000"/>
          </a:schemeClr>
        </a:solidFill>
        <a:ln w="127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Existing Conditions</a:t>
          </a:r>
          <a:endParaRPr lang="en-US" sz="1000" kern="1200" dirty="0"/>
        </a:p>
      </dsp:txBody>
      <dsp:txXfrm>
        <a:off x="1950765" y="788677"/>
        <a:ext cx="1062967" cy="708645"/>
      </dsp:txXfrm>
    </dsp:sp>
    <dsp:sp modelId="{E1551BD3-B9DC-40EF-AF83-98BCC71A6F6A}">
      <dsp:nvSpPr>
        <dsp:cNvPr id="0" name=""/>
        <dsp:cNvSpPr/>
      </dsp:nvSpPr>
      <dsp:spPr>
        <a:xfrm>
          <a:off x="3190893" y="788677"/>
          <a:ext cx="1771612" cy="708645"/>
        </a:xfrm>
        <a:prstGeom prst="chevron">
          <a:avLst/>
        </a:prstGeom>
        <a:solidFill>
          <a:schemeClr val="tx1">
            <a:lumMod val="50000"/>
            <a:lumOff val="50000"/>
          </a:schemeClr>
        </a:solidFill>
        <a:ln w="127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Identify Alternatives</a:t>
          </a:r>
          <a:endParaRPr lang="en-US" sz="1000" kern="1200" dirty="0"/>
        </a:p>
      </dsp:txBody>
      <dsp:txXfrm>
        <a:off x="3545216" y="788677"/>
        <a:ext cx="1062967" cy="708645"/>
      </dsp:txXfrm>
    </dsp:sp>
    <dsp:sp modelId="{C8DB3455-DA0E-4CB0-A198-00CAC44B9AF4}">
      <dsp:nvSpPr>
        <dsp:cNvPr id="0" name=""/>
        <dsp:cNvSpPr/>
      </dsp:nvSpPr>
      <dsp:spPr>
        <a:xfrm>
          <a:off x="4785345" y="788677"/>
          <a:ext cx="1771612" cy="708645"/>
        </a:xfrm>
        <a:prstGeom prst="chevron">
          <a:avLst/>
        </a:prstGeom>
        <a:solidFill>
          <a:srgbClr val="E46C0A"/>
        </a:solidFill>
        <a:ln w="12700" cap="flat" cmpd="sng" algn="ctr">
          <a:solidFill>
            <a:schemeClr val="tx1"/>
          </a:solidFill>
          <a:prstDash val="solid"/>
        </a:ln>
        <a:effectLst>
          <a:glow rad="101600">
            <a:schemeClr val="accent6">
              <a:satMod val="175000"/>
              <a:alpha val="40000"/>
            </a:schemeClr>
          </a:glow>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Review Alternatives Evaluation</a:t>
          </a:r>
          <a:endParaRPr lang="en-US" sz="1000" kern="1200" dirty="0"/>
        </a:p>
      </dsp:txBody>
      <dsp:txXfrm>
        <a:off x="5139668" y="788677"/>
        <a:ext cx="1062967" cy="708645"/>
      </dsp:txXfrm>
    </dsp:sp>
    <dsp:sp modelId="{9247561C-5E2F-4016-9827-FE175F24E3A8}">
      <dsp:nvSpPr>
        <dsp:cNvPr id="0" name=""/>
        <dsp:cNvSpPr/>
      </dsp:nvSpPr>
      <dsp:spPr>
        <a:xfrm>
          <a:off x="6379796" y="788677"/>
          <a:ext cx="1771612" cy="708645"/>
        </a:xfrm>
        <a:prstGeom prst="chevron">
          <a:avLst/>
        </a:prstGeom>
        <a:solidFill>
          <a:schemeClr val="tx1">
            <a:lumMod val="50000"/>
            <a:lumOff val="50000"/>
          </a:schemeClr>
        </a:solidFill>
        <a:ln w="127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Evaluation Outcomes</a:t>
          </a:r>
          <a:endParaRPr lang="en-US" sz="1000" kern="1200" dirty="0"/>
        </a:p>
      </dsp:txBody>
      <dsp:txXfrm>
        <a:off x="6734119" y="788677"/>
        <a:ext cx="1062967" cy="70864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0EC62-C1E5-4D85-AB80-A693E2F1525D}" type="datetimeFigureOut">
              <a:rPr lang="en-US" smtClean="0"/>
              <a:t>10/28/2015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05DAF-E647-46F8-9A2F-17140B4A48A9}" type="slidenum">
              <a:rPr lang="en-US" smtClean="0"/>
              <a:t>‹#›</a:t>
            </a:fld>
            <a:endParaRPr lang="en-US"/>
          </a:p>
        </p:txBody>
      </p:sp>
    </p:spTree>
    <p:extLst>
      <p:ext uri="{BB962C8B-B14F-4D97-AF65-F5344CB8AC3E}">
        <p14:creationId xmlns:p14="http://schemas.microsoft.com/office/powerpoint/2010/main" val="801627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Florida Ave and Tampa St/Highland Ave Corridor Study - PAG Meeting #2</a:t>
            </a:r>
            <a:endParaRPr lang="en-US"/>
          </a:p>
        </p:txBody>
      </p:sp>
      <p:sp>
        <p:nvSpPr>
          <p:cNvPr id="5" name="Slide Number Placeholder 4"/>
          <p:cNvSpPr>
            <a:spLocks noGrp="1"/>
          </p:cNvSpPr>
          <p:nvPr>
            <p:ph type="sldNum" sz="quarter" idx="11"/>
          </p:nvPr>
        </p:nvSpPr>
        <p:spPr/>
        <p:txBody>
          <a:bodyPr/>
          <a:lstStyle/>
          <a:p>
            <a:fld id="{3F0A1E28-2208-40BE-95D0-792996A46B1A}" type="slidenum">
              <a:rPr lang="en-US" smtClean="0"/>
              <a:t>2</a:t>
            </a:fld>
            <a:endParaRPr lang="en-US"/>
          </a:p>
        </p:txBody>
      </p:sp>
      <p:sp>
        <p:nvSpPr>
          <p:cNvPr id="6" name="Date Placeholder 5"/>
          <p:cNvSpPr>
            <a:spLocks noGrp="1"/>
          </p:cNvSpPr>
          <p:nvPr>
            <p:ph type="dt" idx="12"/>
          </p:nvPr>
        </p:nvSpPr>
        <p:spPr/>
        <p:txBody>
          <a:bodyPr/>
          <a:lstStyle/>
          <a:p>
            <a:r>
              <a:rPr lang="en-US" smtClean="0"/>
              <a:t>August 10, 2015</a:t>
            </a:r>
            <a:endParaRPr lang="en-US"/>
          </a:p>
        </p:txBody>
      </p:sp>
    </p:spTree>
    <p:extLst>
      <p:ext uri="{BB962C8B-B14F-4D97-AF65-F5344CB8AC3E}">
        <p14:creationId xmlns:p14="http://schemas.microsoft.com/office/powerpoint/2010/main" val="293539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Florida Ave and Tampa St/Highland Ave Corridor Study - PAG Meeting #2</a:t>
            </a:r>
            <a:endParaRPr lang="en-US"/>
          </a:p>
        </p:txBody>
      </p:sp>
      <p:sp>
        <p:nvSpPr>
          <p:cNvPr id="5" name="Slide Number Placeholder 4"/>
          <p:cNvSpPr>
            <a:spLocks noGrp="1"/>
          </p:cNvSpPr>
          <p:nvPr>
            <p:ph type="sldNum" sz="quarter" idx="11"/>
          </p:nvPr>
        </p:nvSpPr>
        <p:spPr/>
        <p:txBody>
          <a:bodyPr/>
          <a:lstStyle/>
          <a:p>
            <a:fld id="{3F0A1E28-2208-40BE-95D0-792996A46B1A}" type="slidenum">
              <a:rPr lang="en-US" smtClean="0"/>
              <a:t>3</a:t>
            </a:fld>
            <a:endParaRPr lang="en-US"/>
          </a:p>
        </p:txBody>
      </p:sp>
      <p:sp>
        <p:nvSpPr>
          <p:cNvPr id="6" name="Date Placeholder 5"/>
          <p:cNvSpPr>
            <a:spLocks noGrp="1"/>
          </p:cNvSpPr>
          <p:nvPr>
            <p:ph type="dt" idx="12"/>
          </p:nvPr>
        </p:nvSpPr>
        <p:spPr/>
        <p:txBody>
          <a:bodyPr/>
          <a:lstStyle/>
          <a:p>
            <a:r>
              <a:rPr lang="en-US" smtClean="0"/>
              <a:t>August 10, 2015</a:t>
            </a:r>
            <a:endParaRPr lang="en-US"/>
          </a:p>
        </p:txBody>
      </p:sp>
    </p:spTree>
    <p:extLst>
      <p:ext uri="{BB962C8B-B14F-4D97-AF65-F5344CB8AC3E}">
        <p14:creationId xmlns:p14="http://schemas.microsoft.com/office/powerpoint/2010/main" val="1461113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Florida Ave and Tampa St/Highland Ave Corridor Study - PAG Meeting #2</a:t>
            </a:r>
            <a:endParaRPr lang="en-US">
              <a:solidFill>
                <a:prstClr val="black"/>
              </a:solidFill>
            </a:endParaRPr>
          </a:p>
        </p:txBody>
      </p:sp>
      <p:sp>
        <p:nvSpPr>
          <p:cNvPr id="5" name="Slide Number Placeholder 4"/>
          <p:cNvSpPr>
            <a:spLocks noGrp="1"/>
          </p:cNvSpPr>
          <p:nvPr>
            <p:ph type="sldNum" sz="quarter" idx="11"/>
          </p:nvPr>
        </p:nvSpPr>
        <p:spPr/>
        <p:txBody>
          <a:bodyPr/>
          <a:lstStyle/>
          <a:p>
            <a:fld id="{3F0A1E28-2208-40BE-95D0-792996A46B1A}" type="slidenum">
              <a:rPr lang="en-US" smtClean="0">
                <a:solidFill>
                  <a:prstClr val="black"/>
                </a:solidFill>
              </a:rPr>
              <a:pPr/>
              <a:t>4</a:t>
            </a:fld>
            <a:endParaRPr lang="en-US">
              <a:solidFill>
                <a:prstClr val="black"/>
              </a:solidFill>
            </a:endParaRPr>
          </a:p>
        </p:txBody>
      </p:sp>
      <p:sp>
        <p:nvSpPr>
          <p:cNvPr id="6" name="Date Placeholder 5"/>
          <p:cNvSpPr>
            <a:spLocks noGrp="1"/>
          </p:cNvSpPr>
          <p:nvPr>
            <p:ph type="dt" idx="12"/>
          </p:nvPr>
        </p:nvSpPr>
        <p:spPr/>
        <p:txBody>
          <a:bodyPr/>
          <a:lstStyle/>
          <a:p>
            <a:r>
              <a:rPr lang="en-US" smtClean="0">
                <a:solidFill>
                  <a:prstClr val="black"/>
                </a:solidFill>
              </a:rPr>
              <a:t>August 10, 2015</a:t>
            </a:r>
            <a:endParaRPr lang="en-US">
              <a:solidFill>
                <a:prstClr val="black"/>
              </a:solidFill>
            </a:endParaRPr>
          </a:p>
        </p:txBody>
      </p:sp>
    </p:spTree>
    <p:extLst>
      <p:ext uri="{BB962C8B-B14F-4D97-AF65-F5344CB8AC3E}">
        <p14:creationId xmlns:p14="http://schemas.microsoft.com/office/powerpoint/2010/main" val="229298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Florida Ave and Tampa St/Highland Ave Corridor Study - PAG Meeting #2</a:t>
            </a:r>
            <a:endParaRPr lang="en-US"/>
          </a:p>
        </p:txBody>
      </p:sp>
      <p:sp>
        <p:nvSpPr>
          <p:cNvPr id="5" name="Slide Number Placeholder 4"/>
          <p:cNvSpPr>
            <a:spLocks noGrp="1"/>
          </p:cNvSpPr>
          <p:nvPr>
            <p:ph type="sldNum" sz="quarter" idx="11"/>
          </p:nvPr>
        </p:nvSpPr>
        <p:spPr/>
        <p:txBody>
          <a:bodyPr/>
          <a:lstStyle/>
          <a:p>
            <a:fld id="{3F0A1E28-2208-40BE-95D0-792996A46B1A}" type="slidenum">
              <a:rPr lang="en-US" smtClean="0"/>
              <a:t>5</a:t>
            </a:fld>
            <a:endParaRPr lang="en-US"/>
          </a:p>
        </p:txBody>
      </p:sp>
      <p:sp>
        <p:nvSpPr>
          <p:cNvPr id="6" name="Date Placeholder 5"/>
          <p:cNvSpPr>
            <a:spLocks noGrp="1"/>
          </p:cNvSpPr>
          <p:nvPr>
            <p:ph type="dt" idx="12"/>
          </p:nvPr>
        </p:nvSpPr>
        <p:spPr/>
        <p:txBody>
          <a:bodyPr/>
          <a:lstStyle/>
          <a:p>
            <a:r>
              <a:rPr lang="en-US" smtClean="0"/>
              <a:t>August 10, 2015</a:t>
            </a:r>
            <a:endParaRPr lang="en-US"/>
          </a:p>
        </p:txBody>
      </p:sp>
    </p:spTree>
    <p:extLst>
      <p:ext uri="{BB962C8B-B14F-4D97-AF65-F5344CB8AC3E}">
        <p14:creationId xmlns:p14="http://schemas.microsoft.com/office/powerpoint/2010/main" val="306867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Florida Ave and Tampa St/Highland Ave Corridor Study - PAG Meeting #2</a:t>
            </a:r>
            <a:endParaRPr lang="en-US"/>
          </a:p>
        </p:txBody>
      </p:sp>
      <p:sp>
        <p:nvSpPr>
          <p:cNvPr id="5" name="Slide Number Placeholder 4"/>
          <p:cNvSpPr>
            <a:spLocks noGrp="1"/>
          </p:cNvSpPr>
          <p:nvPr>
            <p:ph type="sldNum" sz="quarter" idx="11"/>
          </p:nvPr>
        </p:nvSpPr>
        <p:spPr/>
        <p:txBody>
          <a:bodyPr/>
          <a:lstStyle/>
          <a:p>
            <a:fld id="{3F0A1E28-2208-40BE-95D0-792996A46B1A}" type="slidenum">
              <a:rPr lang="en-US" smtClean="0"/>
              <a:t>8</a:t>
            </a:fld>
            <a:endParaRPr lang="en-US"/>
          </a:p>
        </p:txBody>
      </p:sp>
      <p:sp>
        <p:nvSpPr>
          <p:cNvPr id="6" name="Date Placeholder 5"/>
          <p:cNvSpPr>
            <a:spLocks noGrp="1"/>
          </p:cNvSpPr>
          <p:nvPr>
            <p:ph type="dt" idx="12"/>
          </p:nvPr>
        </p:nvSpPr>
        <p:spPr/>
        <p:txBody>
          <a:bodyPr/>
          <a:lstStyle/>
          <a:p>
            <a:r>
              <a:rPr lang="en-US" smtClean="0"/>
              <a:t>August 10, 2015</a:t>
            </a:r>
            <a:endParaRPr lang="en-US"/>
          </a:p>
        </p:txBody>
      </p:sp>
    </p:spTree>
    <p:extLst>
      <p:ext uri="{BB962C8B-B14F-4D97-AF65-F5344CB8AC3E}">
        <p14:creationId xmlns:p14="http://schemas.microsoft.com/office/powerpoint/2010/main" val="304194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Florida Ave and Tampa St/Highland Ave Corridor Study - PAG Meeting #2</a:t>
            </a:r>
            <a:endParaRPr lang="en-US"/>
          </a:p>
        </p:txBody>
      </p:sp>
      <p:sp>
        <p:nvSpPr>
          <p:cNvPr id="5" name="Slide Number Placeholder 4"/>
          <p:cNvSpPr>
            <a:spLocks noGrp="1"/>
          </p:cNvSpPr>
          <p:nvPr>
            <p:ph type="sldNum" sz="quarter" idx="11"/>
          </p:nvPr>
        </p:nvSpPr>
        <p:spPr/>
        <p:txBody>
          <a:bodyPr/>
          <a:lstStyle/>
          <a:p>
            <a:fld id="{3F0A1E28-2208-40BE-95D0-792996A46B1A}" type="slidenum">
              <a:rPr lang="en-US" smtClean="0"/>
              <a:t>36</a:t>
            </a:fld>
            <a:endParaRPr lang="en-US"/>
          </a:p>
        </p:txBody>
      </p:sp>
      <p:sp>
        <p:nvSpPr>
          <p:cNvPr id="6" name="Date Placeholder 5"/>
          <p:cNvSpPr>
            <a:spLocks noGrp="1"/>
          </p:cNvSpPr>
          <p:nvPr>
            <p:ph type="dt" idx="12"/>
          </p:nvPr>
        </p:nvSpPr>
        <p:spPr/>
        <p:txBody>
          <a:bodyPr/>
          <a:lstStyle/>
          <a:p>
            <a:r>
              <a:rPr lang="en-US" smtClean="0"/>
              <a:t>August 10, 2015</a:t>
            </a:r>
            <a:endParaRPr lang="en-US"/>
          </a:p>
        </p:txBody>
      </p:sp>
    </p:spTree>
    <p:extLst>
      <p:ext uri="{BB962C8B-B14F-4D97-AF65-F5344CB8AC3E}">
        <p14:creationId xmlns:p14="http://schemas.microsoft.com/office/powerpoint/2010/main" val="3278474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Florida Ave and Tampa St/Highland Ave Corridor Study - PAG Meeting #2</a:t>
            </a:r>
            <a:endParaRPr lang="en-US">
              <a:solidFill>
                <a:prstClr val="black"/>
              </a:solidFill>
            </a:endParaRPr>
          </a:p>
        </p:txBody>
      </p:sp>
      <p:sp>
        <p:nvSpPr>
          <p:cNvPr id="5" name="Slide Number Placeholder 4"/>
          <p:cNvSpPr>
            <a:spLocks noGrp="1"/>
          </p:cNvSpPr>
          <p:nvPr>
            <p:ph type="sldNum" sz="quarter" idx="11"/>
          </p:nvPr>
        </p:nvSpPr>
        <p:spPr/>
        <p:txBody>
          <a:bodyPr/>
          <a:lstStyle/>
          <a:p>
            <a:fld id="{3F0A1E28-2208-40BE-95D0-792996A46B1A}" type="slidenum">
              <a:rPr lang="en-US" smtClean="0">
                <a:solidFill>
                  <a:prstClr val="black"/>
                </a:solidFill>
              </a:rPr>
              <a:pPr/>
              <a:t>37</a:t>
            </a:fld>
            <a:endParaRPr lang="en-US">
              <a:solidFill>
                <a:prstClr val="black"/>
              </a:solidFill>
            </a:endParaRPr>
          </a:p>
        </p:txBody>
      </p:sp>
      <p:sp>
        <p:nvSpPr>
          <p:cNvPr id="6" name="Date Placeholder 5"/>
          <p:cNvSpPr>
            <a:spLocks noGrp="1"/>
          </p:cNvSpPr>
          <p:nvPr>
            <p:ph type="dt" idx="12"/>
          </p:nvPr>
        </p:nvSpPr>
        <p:spPr/>
        <p:txBody>
          <a:bodyPr/>
          <a:lstStyle/>
          <a:p>
            <a:r>
              <a:rPr lang="en-US" smtClean="0">
                <a:solidFill>
                  <a:prstClr val="black"/>
                </a:solidFill>
              </a:rPr>
              <a:t>August 10, 2015</a:t>
            </a:r>
            <a:endParaRPr lang="en-US">
              <a:solidFill>
                <a:prstClr val="black"/>
              </a:solidFill>
            </a:endParaRPr>
          </a:p>
        </p:txBody>
      </p:sp>
    </p:spTree>
    <p:extLst>
      <p:ext uri="{BB962C8B-B14F-4D97-AF65-F5344CB8AC3E}">
        <p14:creationId xmlns:p14="http://schemas.microsoft.com/office/powerpoint/2010/main" val="262679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Florida Ave and Tampa St/Highland Ave Corridor Study - PAG Meeting #2</a:t>
            </a:r>
            <a:endParaRPr lang="en-US"/>
          </a:p>
        </p:txBody>
      </p:sp>
      <p:sp>
        <p:nvSpPr>
          <p:cNvPr id="5" name="Slide Number Placeholder 4"/>
          <p:cNvSpPr>
            <a:spLocks noGrp="1"/>
          </p:cNvSpPr>
          <p:nvPr>
            <p:ph type="sldNum" sz="quarter" idx="11"/>
          </p:nvPr>
        </p:nvSpPr>
        <p:spPr/>
        <p:txBody>
          <a:bodyPr/>
          <a:lstStyle/>
          <a:p>
            <a:fld id="{3F0A1E28-2208-40BE-95D0-792996A46B1A}" type="slidenum">
              <a:rPr lang="en-US" smtClean="0"/>
              <a:t>38</a:t>
            </a:fld>
            <a:endParaRPr lang="en-US"/>
          </a:p>
        </p:txBody>
      </p:sp>
      <p:sp>
        <p:nvSpPr>
          <p:cNvPr id="6" name="Date Placeholder 5"/>
          <p:cNvSpPr>
            <a:spLocks noGrp="1"/>
          </p:cNvSpPr>
          <p:nvPr>
            <p:ph type="dt" idx="12"/>
          </p:nvPr>
        </p:nvSpPr>
        <p:spPr/>
        <p:txBody>
          <a:bodyPr/>
          <a:lstStyle/>
          <a:p>
            <a:r>
              <a:rPr lang="en-US" smtClean="0"/>
              <a:t>August 10, 2015</a:t>
            </a:r>
            <a:endParaRPr lang="en-US"/>
          </a:p>
        </p:txBody>
      </p:sp>
    </p:spTree>
    <p:extLst>
      <p:ext uri="{BB962C8B-B14F-4D97-AF65-F5344CB8AC3E}">
        <p14:creationId xmlns:p14="http://schemas.microsoft.com/office/powerpoint/2010/main" val="3217386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Florida Ave and Tampa St/Highland Ave Corridor Study - PAG Meeting #2</a:t>
            </a:r>
            <a:endParaRPr lang="en-US">
              <a:solidFill>
                <a:prstClr val="black"/>
              </a:solidFill>
            </a:endParaRPr>
          </a:p>
        </p:txBody>
      </p:sp>
      <p:sp>
        <p:nvSpPr>
          <p:cNvPr id="5" name="Slide Number Placeholder 4"/>
          <p:cNvSpPr>
            <a:spLocks noGrp="1"/>
          </p:cNvSpPr>
          <p:nvPr>
            <p:ph type="sldNum" sz="quarter" idx="11"/>
          </p:nvPr>
        </p:nvSpPr>
        <p:spPr/>
        <p:txBody>
          <a:bodyPr/>
          <a:lstStyle/>
          <a:p>
            <a:fld id="{3F0A1E28-2208-40BE-95D0-792996A46B1A}" type="slidenum">
              <a:rPr lang="en-US" smtClean="0">
                <a:solidFill>
                  <a:prstClr val="black"/>
                </a:solidFill>
              </a:rPr>
              <a:pPr/>
              <a:t>39</a:t>
            </a:fld>
            <a:endParaRPr lang="en-US">
              <a:solidFill>
                <a:prstClr val="black"/>
              </a:solidFill>
            </a:endParaRPr>
          </a:p>
        </p:txBody>
      </p:sp>
      <p:sp>
        <p:nvSpPr>
          <p:cNvPr id="6" name="Date Placeholder 5"/>
          <p:cNvSpPr>
            <a:spLocks noGrp="1"/>
          </p:cNvSpPr>
          <p:nvPr>
            <p:ph type="dt" idx="12"/>
          </p:nvPr>
        </p:nvSpPr>
        <p:spPr/>
        <p:txBody>
          <a:bodyPr/>
          <a:lstStyle/>
          <a:p>
            <a:r>
              <a:rPr lang="en-US" smtClean="0">
                <a:solidFill>
                  <a:prstClr val="black"/>
                </a:solidFill>
              </a:rPr>
              <a:t>August 10, 2015</a:t>
            </a:r>
            <a:endParaRPr lang="en-US">
              <a:solidFill>
                <a:prstClr val="black"/>
              </a:solidFill>
            </a:endParaRPr>
          </a:p>
        </p:txBody>
      </p:sp>
    </p:spTree>
    <p:extLst>
      <p:ext uri="{BB962C8B-B14F-4D97-AF65-F5344CB8AC3E}">
        <p14:creationId xmlns:p14="http://schemas.microsoft.com/office/powerpoint/2010/main" val="55722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1B2D0D-4BA1-4B2E-AF4B-C211F958BB47}"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4288859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B2D0D-4BA1-4B2E-AF4B-C211F958BB47}"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1729481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B2D0D-4BA1-4B2E-AF4B-C211F958BB47}"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343530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261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09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6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961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665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340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28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B2D0D-4BA1-4B2E-AF4B-C211F958BB47}"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811058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424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853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023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066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085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744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88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600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280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63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1B2D0D-4BA1-4B2E-AF4B-C211F958BB47}"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179769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263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174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666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51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293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595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30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142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170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19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1B2D0D-4BA1-4B2E-AF4B-C211F958BB47}"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3531837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281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505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474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390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45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1B2D0D-4BA1-4B2E-AF4B-C211F958BB47}" type="datetimeFigureOut">
              <a:rPr lang="en-US" smtClean="0"/>
              <a:t>10/28/2015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6586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1B2D0D-4BA1-4B2E-AF4B-C211F958BB47}" type="datetimeFigureOut">
              <a:rPr lang="en-US" smtClean="0"/>
              <a:t>10/28/2015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3540766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B2D0D-4BA1-4B2E-AF4B-C211F958BB47}" type="datetimeFigureOut">
              <a:rPr lang="en-US" smtClean="0"/>
              <a:t>10/28/2015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1262351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B2D0D-4BA1-4B2E-AF4B-C211F958BB47}"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140403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B2D0D-4BA1-4B2E-AF4B-C211F958BB47}"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8587D-77B6-47C1-AB88-2B4D5A060E9E}" type="slidenum">
              <a:rPr lang="en-US" smtClean="0"/>
              <a:t>‹#›</a:t>
            </a:fld>
            <a:endParaRPr lang="en-US"/>
          </a:p>
        </p:txBody>
      </p:sp>
    </p:spTree>
    <p:extLst>
      <p:ext uri="{BB962C8B-B14F-4D97-AF65-F5344CB8AC3E}">
        <p14:creationId xmlns:p14="http://schemas.microsoft.com/office/powerpoint/2010/main" val="339496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51B2D0D-4BA1-4B2E-AF4B-C211F958BB47}" type="datetimeFigureOut">
              <a:rPr lang="en-US" smtClean="0"/>
              <a:t>10/28/2015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288587D-77B6-47C1-AB88-2B4D5A060E9E}" type="slidenum">
              <a:rPr lang="en-US" smtClean="0"/>
              <a:t>‹#›</a:t>
            </a:fld>
            <a:endParaRPr lang="en-US"/>
          </a:p>
        </p:txBody>
      </p:sp>
    </p:spTree>
    <p:extLst>
      <p:ext uri="{BB962C8B-B14F-4D97-AF65-F5344CB8AC3E}">
        <p14:creationId xmlns:p14="http://schemas.microsoft.com/office/powerpoint/2010/main" val="2343795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030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5971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67288-D309-4375-BF12-FBEAB012F55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A97C4-9304-4E7C-BFB2-D77D9B6737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114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jpeg"/><Relationship Id="rId2" Type="http://schemas.openxmlformats.org/officeDocument/2006/relationships/image" Target="../media/image14.emf"/><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emf"/><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5.emf"/><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grayscl/>
            <a:extLst>
              <a:ext uri="{28A0092B-C50C-407E-A947-70E740481C1C}">
                <a14:useLocalDpi xmlns:a14="http://schemas.microsoft.com/office/drawing/2010/main" val="0"/>
              </a:ext>
            </a:extLst>
          </a:blip>
          <a:srcRect l="13499" r="15894" b="29688"/>
          <a:stretch/>
        </p:blipFill>
        <p:spPr>
          <a:xfrm>
            <a:off x="-19211" y="0"/>
            <a:ext cx="9182422" cy="6858000"/>
          </a:xfrm>
          <a:prstGeom prst="rect">
            <a:avLst/>
          </a:prstGeom>
          <a:noFill/>
          <a:ln>
            <a:noFill/>
          </a:ln>
        </p:spPr>
      </p:pic>
      <p:sp>
        <p:nvSpPr>
          <p:cNvPr id="5" name="Rectangle 4"/>
          <p:cNvSpPr/>
          <p:nvPr/>
        </p:nvSpPr>
        <p:spPr>
          <a:xfrm>
            <a:off x="-76200" y="457200"/>
            <a:ext cx="5896337" cy="29718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0" tIns="274320" rIns="91440" bIns="45720" numCol="1" spcCol="0" rtlCol="0" fromWordArt="0" anchor="t" anchorCtr="0" forceAA="0" compatLnSpc="1">
            <a:prstTxWarp prst="textNoShape">
              <a:avLst/>
            </a:prstTxWarp>
            <a:noAutofit/>
          </a:bodyPr>
          <a:lstStyle/>
          <a:p>
            <a:pPr marR="0">
              <a:lnSpc>
                <a:spcPct val="115000"/>
              </a:lnSpc>
              <a:spcBef>
                <a:spcPts val="600"/>
              </a:spcBef>
              <a:spcAft>
                <a:spcPts val="600"/>
              </a:spcAft>
            </a:pPr>
            <a:r>
              <a:rPr lang="en-US" sz="2600" b="1" cap="small" dirty="0">
                <a:effectLst>
                  <a:outerShdw blurRad="50800" dist="38100" dir="2700000" algn="tl">
                    <a:srgbClr val="000000">
                      <a:alpha val="40000"/>
                    </a:srgbClr>
                  </a:outerShdw>
                </a:effectLst>
                <a:ea typeface="Calibri"/>
                <a:cs typeface="Times New Roman"/>
              </a:rPr>
              <a:t>Florida Avenue and Tampa Street/ Highland Avenue Corridor Study</a:t>
            </a:r>
            <a:endParaRPr lang="en-US" sz="1100" dirty="0">
              <a:effectLst/>
              <a:ea typeface="Calibri"/>
              <a:cs typeface="Times New Roman"/>
            </a:endParaRPr>
          </a:p>
          <a:p>
            <a:pPr marR="0">
              <a:lnSpc>
                <a:spcPct val="115000"/>
              </a:lnSpc>
              <a:spcBef>
                <a:spcPts val="600"/>
              </a:spcBef>
              <a:spcAft>
                <a:spcPts val="600"/>
              </a:spcAft>
            </a:pPr>
            <a:r>
              <a:rPr lang="en-US" sz="2400" cap="small" dirty="0" smtClean="0">
                <a:effectLst>
                  <a:outerShdw blurRad="50800" dist="38100" dir="2700000" algn="tl">
                    <a:srgbClr val="000000">
                      <a:alpha val="40000"/>
                    </a:srgbClr>
                  </a:outerShdw>
                </a:effectLst>
                <a:ea typeface="Calibri"/>
                <a:cs typeface="Times New Roman"/>
              </a:rPr>
              <a:t>Project Advisory Group Meeting #3</a:t>
            </a:r>
          </a:p>
          <a:p>
            <a:pPr marR="0">
              <a:lnSpc>
                <a:spcPct val="115000"/>
              </a:lnSpc>
              <a:spcBef>
                <a:spcPts val="600"/>
              </a:spcBef>
              <a:spcAft>
                <a:spcPts val="600"/>
              </a:spcAft>
            </a:pPr>
            <a:r>
              <a:rPr lang="en-US" cap="small" dirty="0" smtClean="0">
                <a:effectLst>
                  <a:outerShdw blurRad="50800" dist="38100" dir="2700000" algn="tl">
                    <a:srgbClr val="000000">
                      <a:alpha val="40000"/>
                    </a:srgbClr>
                  </a:outerShdw>
                </a:effectLst>
                <a:ea typeface="Calibri"/>
                <a:cs typeface="Times New Roman"/>
              </a:rPr>
              <a:t>Identify/Define Alternatives</a:t>
            </a:r>
          </a:p>
          <a:p>
            <a:pPr marR="0">
              <a:lnSpc>
                <a:spcPct val="115000"/>
              </a:lnSpc>
              <a:spcBef>
                <a:spcPts val="600"/>
              </a:spcBef>
              <a:spcAft>
                <a:spcPts val="600"/>
              </a:spcAft>
            </a:pPr>
            <a:r>
              <a:rPr lang="en-US" cap="small" dirty="0" smtClean="0">
                <a:effectLst>
                  <a:outerShdw blurRad="50800" dist="38100" dir="2700000" algn="tl">
                    <a:srgbClr val="000000">
                      <a:alpha val="40000"/>
                    </a:srgbClr>
                  </a:outerShdw>
                </a:effectLst>
                <a:ea typeface="Calibri"/>
                <a:cs typeface="Times New Roman"/>
              </a:rPr>
              <a:t>October 28, 2015</a:t>
            </a:r>
            <a:endParaRPr lang="en-US" dirty="0">
              <a:effectLst/>
              <a:ea typeface="Calibri"/>
              <a:cs typeface="Times New Roman"/>
            </a:endParaRPr>
          </a:p>
        </p:txBody>
      </p:sp>
    </p:spTree>
    <p:extLst>
      <p:ext uri="{BB962C8B-B14F-4D97-AF65-F5344CB8AC3E}">
        <p14:creationId xmlns:p14="http://schemas.microsoft.com/office/powerpoint/2010/main" val="26346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“No Build” Alternative</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21" name="Content Placeholder 2"/>
          <p:cNvSpPr>
            <a:spLocks noGrp="1"/>
          </p:cNvSpPr>
          <p:nvPr>
            <p:ph idx="1"/>
          </p:nvPr>
        </p:nvSpPr>
        <p:spPr>
          <a:xfrm>
            <a:off x="762000" y="1255953"/>
            <a:ext cx="8229600" cy="5181600"/>
          </a:xfrm>
        </p:spPr>
        <p:txBody>
          <a:bodyPr>
            <a:normAutofit/>
          </a:bodyPr>
          <a:lstStyle/>
          <a:p>
            <a:pPr marL="461962" indent="0">
              <a:buNone/>
            </a:pPr>
            <a:r>
              <a:rPr lang="en-US" dirty="0" smtClean="0"/>
              <a:t>Florida Avenue:</a:t>
            </a:r>
          </a:p>
          <a:p>
            <a:pPr marL="857250" indent="-395288">
              <a:buFont typeface="+mj-lt"/>
              <a:buAutoNum type="arabicPeriod"/>
            </a:pPr>
            <a:endParaRPr lang="en-US" dirty="0" smtClean="0"/>
          </a:p>
          <a:p>
            <a:pPr marL="461962" indent="0">
              <a:buNone/>
            </a:pPr>
            <a:endParaRPr lang="en-US" sz="1800" i="1"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08" y="2254626"/>
            <a:ext cx="4750438" cy="2286000"/>
          </a:xfrm>
          <a:prstGeom prst="rect">
            <a:avLst/>
          </a:prstGeom>
        </p:spPr>
      </p:pic>
      <p:sp>
        <p:nvSpPr>
          <p:cNvPr id="7" name="TextBox 6"/>
          <p:cNvSpPr txBox="1"/>
          <p:nvPr/>
        </p:nvSpPr>
        <p:spPr>
          <a:xfrm>
            <a:off x="961008" y="2308766"/>
            <a:ext cx="1911036" cy="276999"/>
          </a:xfrm>
          <a:prstGeom prst="rect">
            <a:avLst/>
          </a:prstGeom>
          <a:noFill/>
        </p:spPr>
        <p:txBody>
          <a:bodyPr wrap="none" rtlCol="0">
            <a:spAutoFit/>
          </a:bodyPr>
          <a:lstStyle/>
          <a:p>
            <a:r>
              <a:rPr lang="en-US" sz="1200" dirty="0" smtClean="0"/>
              <a:t>Palm Ave to </a:t>
            </a:r>
            <a:r>
              <a:rPr lang="en-US" sz="1200" dirty="0" err="1" smtClean="0"/>
              <a:t>Floribraska</a:t>
            </a:r>
            <a:r>
              <a:rPr lang="en-US" sz="1200" dirty="0" smtClean="0"/>
              <a:t> Ave</a:t>
            </a:r>
            <a:endParaRPr lang="en-US" sz="1200" dirty="0"/>
          </a:p>
        </p:txBody>
      </p:sp>
      <p:sp>
        <p:nvSpPr>
          <p:cNvPr id="9" name="Left Brace 8"/>
          <p:cNvSpPr/>
          <p:nvPr/>
        </p:nvSpPr>
        <p:spPr>
          <a:xfrm rot="16200000">
            <a:off x="3195932" y="2154202"/>
            <a:ext cx="280592" cy="4750438"/>
          </a:xfrm>
          <a:prstGeom prst="leftBrace">
            <a:avLst>
              <a:gd name="adj1" fmla="val 114582"/>
              <a:gd name="adj2"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2912842" y="4669717"/>
            <a:ext cx="846770" cy="276999"/>
          </a:xfrm>
          <a:prstGeom prst="rect">
            <a:avLst/>
          </a:prstGeom>
          <a:noFill/>
        </p:spPr>
        <p:txBody>
          <a:bodyPr wrap="none" rtlCol="0">
            <a:spAutoFit/>
          </a:bodyPr>
          <a:lstStyle/>
          <a:p>
            <a:r>
              <a:rPr lang="en-US" sz="1200" dirty="0" smtClean="0">
                <a:solidFill>
                  <a:schemeClr val="tx1">
                    <a:lumMod val="50000"/>
                    <a:lumOff val="50000"/>
                  </a:schemeClr>
                </a:solidFill>
              </a:rPr>
              <a:t>ROW = 50’</a:t>
            </a:r>
            <a:endParaRPr lang="en-US" sz="1200" dirty="0">
              <a:solidFill>
                <a:schemeClr val="tx1">
                  <a:lumMod val="50000"/>
                  <a:lumOff val="50000"/>
                </a:schemeClr>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141" y="1066800"/>
            <a:ext cx="2926080" cy="219456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b="12451"/>
          <a:stretch/>
        </p:blipFill>
        <p:spPr>
          <a:xfrm>
            <a:off x="6063459" y="3397506"/>
            <a:ext cx="2926080" cy="3415669"/>
          </a:xfrm>
          <a:prstGeom prst="rect">
            <a:avLst/>
          </a:prstGeom>
        </p:spPr>
      </p:pic>
    </p:spTree>
    <p:extLst>
      <p:ext uri="{BB962C8B-B14F-4D97-AF65-F5344CB8AC3E}">
        <p14:creationId xmlns:p14="http://schemas.microsoft.com/office/powerpoint/2010/main" val="3488339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07" y="2308411"/>
            <a:ext cx="4890305" cy="2286000"/>
          </a:xfrm>
          <a:prstGeom prst="rect">
            <a:avLst/>
          </a:prstGeom>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“No Build” Alternative</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21" name="Content Placeholder 2"/>
          <p:cNvSpPr>
            <a:spLocks noGrp="1"/>
          </p:cNvSpPr>
          <p:nvPr>
            <p:ph idx="1"/>
          </p:nvPr>
        </p:nvSpPr>
        <p:spPr>
          <a:xfrm>
            <a:off x="762000" y="1255953"/>
            <a:ext cx="8229600" cy="5181600"/>
          </a:xfrm>
        </p:spPr>
        <p:txBody>
          <a:bodyPr>
            <a:normAutofit/>
          </a:bodyPr>
          <a:lstStyle/>
          <a:p>
            <a:pPr marL="461962" indent="0">
              <a:buNone/>
            </a:pPr>
            <a:r>
              <a:rPr lang="en-US" dirty="0" smtClean="0"/>
              <a:t>Tampa Street/Highland Avenue:</a:t>
            </a:r>
          </a:p>
          <a:p>
            <a:pPr marL="857250" indent="-395288">
              <a:buFont typeface="+mj-lt"/>
              <a:buAutoNum type="arabicPeriod"/>
            </a:pPr>
            <a:endParaRPr lang="en-US" dirty="0" smtClean="0"/>
          </a:p>
          <a:p>
            <a:pPr marL="461962" indent="0">
              <a:buNone/>
            </a:pPr>
            <a:endParaRPr lang="en-US" sz="1800" i="1" dirty="0" smtClean="0"/>
          </a:p>
        </p:txBody>
      </p:sp>
      <p:sp>
        <p:nvSpPr>
          <p:cNvPr id="7" name="TextBox 6"/>
          <p:cNvSpPr txBox="1"/>
          <p:nvPr/>
        </p:nvSpPr>
        <p:spPr>
          <a:xfrm>
            <a:off x="961008" y="2362551"/>
            <a:ext cx="1770293" cy="276999"/>
          </a:xfrm>
          <a:prstGeom prst="rect">
            <a:avLst/>
          </a:prstGeom>
          <a:noFill/>
        </p:spPr>
        <p:txBody>
          <a:bodyPr wrap="none" rtlCol="0">
            <a:spAutoFit/>
          </a:bodyPr>
          <a:lstStyle/>
          <a:p>
            <a:r>
              <a:rPr lang="en-US" sz="1200" dirty="0" smtClean="0"/>
              <a:t>Columbus </a:t>
            </a:r>
            <a:r>
              <a:rPr lang="en-US" sz="1200" dirty="0" err="1" smtClean="0"/>
              <a:t>Dr</a:t>
            </a:r>
            <a:r>
              <a:rPr lang="en-US" sz="1200" dirty="0" smtClean="0"/>
              <a:t> to MLK Blvd</a:t>
            </a:r>
            <a:endParaRPr lang="en-US" sz="1200" dirty="0"/>
          </a:p>
        </p:txBody>
      </p:sp>
      <p:sp>
        <p:nvSpPr>
          <p:cNvPr id="9" name="Left Brace 8"/>
          <p:cNvSpPr/>
          <p:nvPr/>
        </p:nvSpPr>
        <p:spPr>
          <a:xfrm rot="16200000">
            <a:off x="3265864" y="2138054"/>
            <a:ext cx="280592" cy="4890303"/>
          </a:xfrm>
          <a:prstGeom prst="leftBrace">
            <a:avLst>
              <a:gd name="adj1" fmla="val 114582"/>
              <a:gd name="adj2"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2982774" y="4723502"/>
            <a:ext cx="846770" cy="276999"/>
          </a:xfrm>
          <a:prstGeom prst="rect">
            <a:avLst/>
          </a:prstGeom>
          <a:noFill/>
        </p:spPr>
        <p:txBody>
          <a:bodyPr wrap="none" rtlCol="0">
            <a:spAutoFit/>
          </a:bodyPr>
          <a:lstStyle/>
          <a:p>
            <a:r>
              <a:rPr lang="en-US" sz="1200" dirty="0" smtClean="0">
                <a:solidFill>
                  <a:schemeClr val="tx1">
                    <a:lumMod val="50000"/>
                    <a:lumOff val="50000"/>
                  </a:schemeClr>
                </a:solidFill>
              </a:rPr>
              <a:t>ROW = 52’</a:t>
            </a:r>
            <a:endParaRPr lang="en-US" sz="1200" dirty="0">
              <a:solidFill>
                <a:schemeClr val="tx1">
                  <a:lumMod val="50000"/>
                  <a:lumOff val="50000"/>
                </a:schemeClr>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896929"/>
            <a:ext cx="3048000" cy="22860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328041"/>
            <a:ext cx="3048000" cy="2286000"/>
          </a:xfrm>
          <a:prstGeom prst="rect">
            <a:avLst/>
          </a:prstGeom>
        </p:spPr>
      </p:pic>
    </p:spTree>
    <p:extLst>
      <p:ext uri="{BB962C8B-B14F-4D97-AF65-F5344CB8AC3E}">
        <p14:creationId xmlns:p14="http://schemas.microsoft.com/office/powerpoint/2010/main" val="3616700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noChangeAspect="1"/>
          </p:cNvGrpSpPr>
          <p:nvPr/>
        </p:nvGrpSpPr>
        <p:grpSpPr>
          <a:xfrm>
            <a:off x="5503881" y="987247"/>
            <a:ext cx="3629361" cy="2011680"/>
            <a:chOff x="-1192209" y="2514600"/>
            <a:chExt cx="3299419" cy="1828800"/>
          </a:xfrm>
        </p:grpSpPr>
        <p:pic>
          <p:nvPicPr>
            <p:cNvPr id="17" name="Picture 16"/>
            <p:cNvPicPr>
              <a:picLocks noChangeAspect="1"/>
            </p:cNvPicPr>
            <p:nvPr/>
          </p:nvPicPr>
          <p:blipFill>
            <a:blip r:embed="rId2">
              <a:lum bright="70000" contrast="-70000"/>
            </a:blip>
            <a:stretch>
              <a:fillRect/>
            </a:stretch>
          </p:blipFill>
          <p:spPr>
            <a:xfrm>
              <a:off x="-1192209" y="2514600"/>
              <a:ext cx="1954209" cy="1828800"/>
            </a:xfrm>
            <a:prstGeom prst="rect">
              <a:avLst/>
            </a:prstGeom>
          </p:spPr>
        </p:pic>
        <p:pic>
          <p:nvPicPr>
            <p:cNvPr id="18" name="Picture 17"/>
            <p:cNvPicPr>
              <a:picLocks noChangeAspect="1"/>
            </p:cNvPicPr>
            <p:nvPr/>
          </p:nvPicPr>
          <p:blipFill rotWithShape="1">
            <a:blip r:embed="rId3">
              <a:lum bright="70000" contrast="-70000"/>
            </a:blip>
            <a:srcRect r="29957"/>
            <a:stretch/>
          </p:blipFill>
          <p:spPr>
            <a:xfrm>
              <a:off x="738422" y="2514600"/>
              <a:ext cx="1368788" cy="1828800"/>
            </a:xfrm>
            <a:prstGeom prst="rect">
              <a:avLst/>
            </a:prstGeom>
          </p:spPr>
        </p:pic>
      </p:grpSp>
      <p:grpSp>
        <p:nvGrpSpPr>
          <p:cNvPr id="14" name="Group 13"/>
          <p:cNvGrpSpPr>
            <a:grpSpLocks noChangeAspect="1"/>
          </p:cNvGrpSpPr>
          <p:nvPr/>
        </p:nvGrpSpPr>
        <p:grpSpPr>
          <a:xfrm>
            <a:off x="762000" y="4693246"/>
            <a:ext cx="4095226" cy="2011680"/>
            <a:chOff x="-1347871" y="2357193"/>
            <a:chExt cx="7445866" cy="3657600"/>
          </a:xfrm>
        </p:grpSpPr>
        <p:pic>
          <p:nvPicPr>
            <p:cNvPr id="11" name="Picture 10"/>
            <p:cNvPicPr>
              <a:picLocks noChangeAspect="1"/>
            </p:cNvPicPr>
            <p:nvPr/>
          </p:nvPicPr>
          <p:blipFill>
            <a:blip r:embed="rId4">
              <a:lum bright="70000" contrast="-70000"/>
            </a:blip>
            <a:stretch>
              <a:fillRect/>
            </a:stretch>
          </p:blipFill>
          <p:spPr>
            <a:xfrm>
              <a:off x="-1347871" y="2357193"/>
              <a:ext cx="3733583" cy="3657600"/>
            </a:xfrm>
            <a:prstGeom prst="rect">
              <a:avLst/>
            </a:prstGeom>
          </p:spPr>
        </p:pic>
        <p:pic>
          <p:nvPicPr>
            <p:cNvPr id="13" name="Picture 12"/>
            <p:cNvPicPr>
              <a:picLocks noChangeAspect="1"/>
            </p:cNvPicPr>
            <p:nvPr/>
          </p:nvPicPr>
          <p:blipFill>
            <a:blip r:embed="rId5">
              <a:lum bright="70000" contrast="-70000"/>
            </a:blip>
            <a:stretch>
              <a:fillRect/>
            </a:stretch>
          </p:blipFill>
          <p:spPr>
            <a:xfrm>
              <a:off x="2346110" y="2357193"/>
              <a:ext cx="3751885" cy="3657600"/>
            </a:xfrm>
            <a:prstGeom prst="rect">
              <a:avLst/>
            </a:prstGeom>
          </p:spPr>
        </p:pic>
      </p:grpSp>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“Build”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grpSp>
        <p:nvGrpSpPr>
          <p:cNvPr id="9" name="Group 8"/>
          <p:cNvGrpSpPr/>
          <p:nvPr/>
        </p:nvGrpSpPr>
        <p:grpSpPr>
          <a:xfrm>
            <a:off x="931881" y="957430"/>
            <a:ext cx="8059719" cy="5747496"/>
            <a:chOff x="931881" y="957430"/>
            <a:chExt cx="8059719" cy="5747496"/>
          </a:xfrm>
          <a:effectLst>
            <a:outerShdw blurRad="63500" sx="102000" sy="102000" algn="ctr" rotWithShape="0">
              <a:prstClr val="black">
                <a:alpha val="40000"/>
              </a:prstClr>
            </a:outerShdw>
          </a:effectLst>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600" y="3275926"/>
              <a:ext cx="4572000" cy="34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881" y="957430"/>
              <a:ext cx="4572000" cy="3429000"/>
            </a:xfrm>
            <a:prstGeom prst="rect">
              <a:avLst/>
            </a:prstGeom>
          </p:spPr>
        </p:pic>
      </p:grpSp>
      <p:sp>
        <p:nvSpPr>
          <p:cNvPr id="10" name="TextBox 9"/>
          <p:cNvSpPr txBox="1"/>
          <p:nvPr/>
        </p:nvSpPr>
        <p:spPr>
          <a:xfrm>
            <a:off x="2562894" y="987247"/>
            <a:ext cx="1309974"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Tampa Street</a:t>
            </a:r>
            <a:endParaRPr lang="en-US" sz="16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5973925" y="3273469"/>
            <a:ext cx="146334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Florida Avenue</a:t>
            </a:r>
            <a:endParaRPr lang="en-U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1876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“Build”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21" name="Content Placeholder 2"/>
          <p:cNvSpPr>
            <a:spLocks noGrp="1"/>
          </p:cNvSpPr>
          <p:nvPr>
            <p:ph idx="1"/>
          </p:nvPr>
        </p:nvSpPr>
        <p:spPr>
          <a:xfrm>
            <a:off x="762000" y="1600200"/>
            <a:ext cx="8229600" cy="5181600"/>
          </a:xfrm>
        </p:spPr>
        <p:txBody>
          <a:bodyPr>
            <a:normAutofit/>
          </a:bodyPr>
          <a:lstStyle/>
          <a:p>
            <a:pPr marL="919162" indent="-457200"/>
            <a:r>
              <a:rPr lang="en-US" dirty="0" smtClean="0"/>
              <a:t>Project scope mentioned the following:</a:t>
            </a:r>
          </a:p>
          <a:p>
            <a:pPr marL="1319212" lvl="1" indent="-457200"/>
            <a:r>
              <a:rPr lang="en-US" dirty="0"/>
              <a:t>Two-way throughout study area</a:t>
            </a:r>
          </a:p>
          <a:p>
            <a:pPr marL="1319212" lvl="1" indent="-457200"/>
            <a:r>
              <a:rPr lang="en-US" dirty="0" smtClean="0"/>
              <a:t>One-way pair with lane reduction and corridor enhancements</a:t>
            </a:r>
          </a:p>
          <a:p>
            <a:pPr marL="1319212" lvl="1" indent="-457200"/>
            <a:r>
              <a:rPr lang="en-US" dirty="0" smtClean="0"/>
              <a:t>Two-way for portion of study area</a:t>
            </a:r>
          </a:p>
          <a:p>
            <a:pPr marL="1319212" lvl="1" indent="-457200"/>
            <a:r>
              <a:rPr lang="en-US" dirty="0" smtClean="0"/>
              <a:t>Dynamic lane assignment by time of day</a:t>
            </a:r>
            <a:endParaRPr lang="en-US" dirty="0"/>
          </a:p>
          <a:p>
            <a:pPr marL="857250" indent="-395288">
              <a:buFont typeface="+mj-lt"/>
              <a:buAutoNum type="arabicPeriod"/>
            </a:pPr>
            <a:endParaRPr lang="en-US" dirty="0" smtClean="0"/>
          </a:p>
          <a:p>
            <a:pPr marL="857250" indent="-395288">
              <a:buFont typeface="+mj-lt"/>
              <a:buAutoNum type="arabicPeriod"/>
            </a:pPr>
            <a:endParaRPr lang="en-US" dirty="0" smtClean="0"/>
          </a:p>
          <a:p>
            <a:pPr marL="857250" indent="-395288">
              <a:buFont typeface="+mj-lt"/>
              <a:buAutoNum type="arabicPeriod"/>
            </a:pPr>
            <a:endParaRPr lang="en-US" dirty="0" smtClean="0"/>
          </a:p>
          <a:p>
            <a:pPr marL="461962" indent="0">
              <a:buNone/>
            </a:pPr>
            <a:endParaRPr lang="en-US" sz="1800" i="1" dirty="0" smtClean="0"/>
          </a:p>
        </p:txBody>
      </p:sp>
    </p:spTree>
    <p:extLst>
      <p:ext uri="{BB962C8B-B14F-4D97-AF65-F5344CB8AC3E}">
        <p14:creationId xmlns:p14="http://schemas.microsoft.com/office/powerpoint/2010/main" val="2544105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Elbow Connector 14"/>
          <p:cNvCxnSpPr>
            <a:stCxn id="17" idx="3"/>
            <a:endCxn id="19" idx="1"/>
          </p:cNvCxnSpPr>
          <p:nvPr/>
        </p:nvCxnSpPr>
        <p:spPr>
          <a:xfrm rot="16200000" flipH="1">
            <a:off x="5432027" y="5289553"/>
            <a:ext cx="333762" cy="1363531"/>
          </a:xfrm>
          <a:prstGeom prst="bentConnector3">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7" idx="2"/>
            <a:endCxn id="9" idx="1"/>
          </p:cNvCxnSpPr>
          <p:nvPr/>
        </p:nvCxnSpPr>
        <p:spPr>
          <a:xfrm>
            <a:off x="6713669" y="1683569"/>
            <a:ext cx="481405" cy="2447849"/>
          </a:xfrm>
          <a:prstGeom prst="bentConnector2">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0" idx="3"/>
            <a:endCxn id="17" idx="1"/>
          </p:cNvCxnSpPr>
          <p:nvPr/>
        </p:nvCxnSpPr>
        <p:spPr>
          <a:xfrm rot="16200000" flipH="1">
            <a:off x="3417691" y="3820893"/>
            <a:ext cx="704834" cy="2294069"/>
          </a:xfrm>
          <a:prstGeom prst="bentConnector3">
            <a:avLst>
              <a:gd name="adj1" fmla="val 50000"/>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9" idx="3"/>
            <a:endCxn id="17" idx="1"/>
          </p:cNvCxnSpPr>
          <p:nvPr/>
        </p:nvCxnSpPr>
        <p:spPr>
          <a:xfrm rot="5400000">
            <a:off x="5703692" y="3828963"/>
            <a:ext cx="704834" cy="2277931"/>
          </a:xfrm>
          <a:prstGeom prst="bentConnector3">
            <a:avLst>
              <a:gd name="adj1" fmla="val 50000"/>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7" idx="4"/>
            <a:endCxn id="10" idx="1"/>
          </p:cNvCxnSpPr>
          <p:nvPr/>
        </p:nvCxnSpPr>
        <p:spPr>
          <a:xfrm rot="10800000" flipV="1">
            <a:off x="2623074" y="1683568"/>
            <a:ext cx="497542" cy="2447849"/>
          </a:xfrm>
          <a:prstGeom prst="bentConnector2">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Alternatives “Family Tree”</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7" name="Cube 6"/>
          <p:cNvSpPr/>
          <p:nvPr/>
        </p:nvSpPr>
        <p:spPr>
          <a:xfrm flipH="1">
            <a:off x="3056069" y="1376975"/>
            <a:ext cx="3657600" cy="548640"/>
          </a:xfrm>
          <a:prstGeom prst="cube">
            <a:avLst>
              <a:gd name="adj" fmla="val 11765"/>
            </a:avLst>
          </a:prstGeom>
          <a:solidFill>
            <a:schemeClr val="tx1">
              <a:lumMod val="50000"/>
              <a:lumOff val="50000"/>
            </a:schemeClr>
          </a:solidFill>
          <a:ln w="63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Existing</a:t>
            </a:r>
            <a:endParaRPr lang="en-US" sz="1400" b="1" dirty="0">
              <a:effectLst>
                <a:outerShdw blurRad="38100" dist="38100" dir="2700000" algn="tl">
                  <a:srgbClr val="000000">
                    <a:alpha val="43137"/>
                  </a:srgbClr>
                </a:outerShdw>
              </a:effectLst>
            </a:endParaRPr>
          </a:p>
        </p:txBody>
      </p:sp>
      <p:sp>
        <p:nvSpPr>
          <p:cNvPr id="9" name="Cube 8"/>
          <p:cNvSpPr/>
          <p:nvPr/>
        </p:nvSpPr>
        <p:spPr>
          <a:xfrm flipH="1">
            <a:off x="5334000" y="4066871"/>
            <a:ext cx="3657600" cy="548640"/>
          </a:xfrm>
          <a:prstGeom prst="cube">
            <a:avLst>
              <a:gd name="adj" fmla="val 11765"/>
            </a:avLst>
          </a:prstGeom>
          <a:solidFill>
            <a:schemeClr val="tx1">
              <a:lumMod val="50000"/>
              <a:lumOff val="50000"/>
            </a:schemeClr>
          </a:solidFill>
          <a:ln w="63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Lane Reduction</a:t>
            </a:r>
            <a:endParaRPr lang="en-US" sz="1400" b="1" dirty="0">
              <a:effectLst>
                <a:outerShdw blurRad="38100" dist="38100" dir="2700000" algn="tl">
                  <a:srgbClr val="000000">
                    <a:alpha val="43137"/>
                  </a:srgbClr>
                </a:outerShdw>
              </a:effectLst>
            </a:endParaRPr>
          </a:p>
        </p:txBody>
      </p:sp>
      <p:sp>
        <p:nvSpPr>
          <p:cNvPr id="10" name="Cube 9"/>
          <p:cNvSpPr/>
          <p:nvPr/>
        </p:nvSpPr>
        <p:spPr>
          <a:xfrm flipH="1">
            <a:off x="762000" y="4066871"/>
            <a:ext cx="3657600" cy="548640"/>
          </a:xfrm>
          <a:prstGeom prst="cube">
            <a:avLst>
              <a:gd name="adj" fmla="val 11765"/>
            </a:avLst>
          </a:prstGeom>
          <a:solidFill>
            <a:schemeClr val="tx1">
              <a:lumMod val="50000"/>
              <a:lumOff val="50000"/>
            </a:schemeClr>
          </a:solidFill>
          <a:ln w="63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Two-Way Conversion</a:t>
            </a:r>
            <a:endParaRPr lang="en-US" sz="1400" b="1" dirty="0">
              <a:effectLst>
                <a:outerShdw blurRad="38100" dist="38100" dir="2700000" algn="tl">
                  <a:srgbClr val="000000">
                    <a:alpha val="43137"/>
                  </a:srgbClr>
                </a:outerShdw>
              </a:effectLst>
            </a:endParaRPr>
          </a:p>
        </p:txBody>
      </p:sp>
      <p:pic>
        <p:nvPicPr>
          <p:cNvPr id="12" name="Picture 11"/>
          <p:cNvPicPr>
            <a:picLocks noChangeAspect="1"/>
          </p:cNvPicPr>
          <p:nvPr/>
        </p:nvPicPr>
        <p:blipFill>
          <a:blip r:embed="rId2"/>
          <a:stretch>
            <a:fillRect/>
          </a:stretch>
        </p:blipFill>
        <p:spPr>
          <a:xfrm>
            <a:off x="3139440" y="1849588"/>
            <a:ext cx="3474720" cy="1138347"/>
          </a:xfrm>
          <a:prstGeom prst="rect">
            <a:avLst/>
          </a:prstGeom>
        </p:spPr>
      </p:pic>
      <p:pic>
        <p:nvPicPr>
          <p:cNvPr id="13" name="Picture 12"/>
          <p:cNvPicPr>
            <a:picLocks noChangeAspect="1"/>
          </p:cNvPicPr>
          <p:nvPr/>
        </p:nvPicPr>
        <p:blipFill>
          <a:blip r:embed="rId3"/>
          <a:stretch>
            <a:fillRect/>
          </a:stretch>
        </p:blipFill>
        <p:spPr>
          <a:xfrm>
            <a:off x="3147509" y="2850775"/>
            <a:ext cx="3474720" cy="1011427"/>
          </a:xfrm>
          <a:prstGeom prst="rect">
            <a:avLst/>
          </a:prstGeom>
        </p:spPr>
      </p:pic>
      <p:sp>
        <p:nvSpPr>
          <p:cNvPr id="17" name="Cube 16"/>
          <p:cNvSpPr/>
          <p:nvPr/>
        </p:nvSpPr>
        <p:spPr>
          <a:xfrm flipH="1">
            <a:off x="3056069" y="5255798"/>
            <a:ext cx="3657600" cy="548640"/>
          </a:xfrm>
          <a:prstGeom prst="cube">
            <a:avLst>
              <a:gd name="adj" fmla="val 11765"/>
            </a:avLst>
          </a:prstGeom>
          <a:solidFill>
            <a:schemeClr val="tx1">
              <a:lumMod val="50000"/>
              <a:lumOff val="50000"/>
            </a:schemeClr>
          </a:solidFill>
          <a:ln w="63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Hybrid</a:t>
            </a:r>
            <a:endParaRPr lang="en-US" sz="1400" b="1" dirty="0">
              <a:effectLst>
                <a:outerShdw blurRad="38100" dist="38100" dir="2700000" algn="tl">
                  <a:srgbClr val="000000">
                    <a:alpha val="43137"/>
                  </a:srgbClr>
                </a:outerShdw>
              </a:effectLst>
            </a:endParaRPr>
          </a:p>
        </p:txBody>
      </p:sp>
      <p:sp>
        <p:nvSpPr>
          <p:cNvPr id="19" name="Cube 18"/>
          <p:cNvSpPr/>
          <p:nvPr/>
        </p:nvSpPr>
        <p:spPr>
          <a:xfrm flipH="1">
            <a:off x="4419600" y="6073653"/>
            <a:ext cx="3657600" cy="548640"/>
          </a:xfrm>
          <a:prstGeom prst="cube">
            <a:avLst>
              <a:gd name="adj" fmla="val 11765"/>
            </a:avLst>
          </a:prstGeom>
          <a:solidFill>
            <a:schemeClr val="tx1">
              <a:lumMod val="50000"/>
              <a:lumOff val="50000"/>
            </a:schemeClr>
          </a:solidFill>
          <a:ln w="63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Dynamic Lanes</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73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Two-Way Conversion</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0" name="Cube 9"/>
          <p:cNvSpPr/>
          <p:nvPr/>
        </p:nvSpPr>
        <p:spPr>
          <a:xfrm flipH="1">
            <a:off x="761999" y="1066800"/>
            <a:ext cx="3657600" cy="548640"/>
          </a:xfrm>
          <a:prstGeom prst="cube">
            <a:avLst>
              <a:gd name="adj" fmla="val 11765"/>
            </a:avLst>
          </a:prstGeom>
          <a:solidFill>
            <a:schemeClr val="tx1">
              <a:lumMod val="50000"/>
              <a:lumOff val="50000"/>
            </a:schemeClr>
          </a:solidFill>
          <a:ln w="63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Two-Way Conversion</a:t>
            </a:r>
            <a:endParaRPr lang="en-US" sz="1400" b="1" dirty="0">
              <a:effectLst>
                <a:outerShdw blurRad="38100" dist="38100" dir="2700000" algn="tl">
                  <a:srgbClr val="000000">
                    <a:alpha val="43137"/>
                  </a:srgbClr>
                </a:outerShdw>
              </a:effectLst>
            </a:endParaRPr>
          </a:p>
        </p:txBody>
      </p:sp>
      <p:pic>
        <p:nvPicPr>
          <p:cNvPr id="18" name="Picture 17"/>
          <p:cNvPicPr>
            <a:picLocks noChangeAspect="1"/>
          </p:cNvPicPr>
          <p:nvPr/>
        </p:nvPicPr>
        <p:blipFill>
          <a:blip r:embed="rId2"/>
          <a:stretch>
            <a:fillRect/>
          </a:stretch>
        </p:blipFill>
        <p:spPr>
          <a:xfrm>
            <a:off x="1291791" y="1825254"/>
            <a:ext cx="4114800" cy="1294373"/>
          </a:xfrm>
          <a:prstGeom prst="rect">
            <a:avLst/>
          </a:prstGeom>
        </p:spPr>
      </p:pic>
      <p:pic>
        <p:nvPicPr>
          <p:cNvPr id="19" name="Picture 18"/>
          <p:cNvPicPr>
            <a:picLocks noChangeAspect="1"/>
          </p:cNvPicPr>
          <p:nvPr/>
        </p:nvPicPr>
        <p:blipFill>
          <a:blip r:embed="rId3"/>
          <a:stretch>
            <a:fillRect/>
          </a:stretch>
        </p:blipFill>
        <p:spPr>
          <a:xfrm>
            <a:off x="4381947" y="3080435"/>
            <a:ext cx="4114800" cy="1193532"/>
          </a:xfrm>
          <a:prstGeom prst="rect">
            <a:avLst/>
          </a:prstGeom>
        </p:spPr>
      </p:pic>
      <p:pic>
        <p:nvPicPr>
          <p:cNvPr id="20" name="Picture 19"/>
          <p:cNvPicPr>
            <a:picLocks noChangeAspect="1"/>
          </p:cNvPicPr>
          <p:nvPr/>
        </p:nvPicPr>
        <p:blipFill>
          <a:blip r:embed="rId4"/>
          <a:stretch>
            <a:fillRect/>
          </a:stretch>
        </p:blipFill>
        <p:spPr>
          <a:xfrm>
            <a:off x="1291791" y="4234775"/>
            <a:ext cx="4114800" cy="1172268"/>
          </a:xfrm>
          <a:prstGeom prst="rect">
            <a:avLst/>
          </a:prstGeom>
        </p:spPr>
      </p:pic>
      <p:grpSp>
        <p:nvGrpSpPr>
          <p:cNvPr id="8" name="Group 7"/>
          <p:cNvGrpSpPr/>
          <p:nvPr/>
        </p:nvGrpSpPr>
        <p:grpSpPr>
          <a:xfrm>
            <a:off x="4285154" y="5367852"/>
            <a:ext cx="4211593" cy="1280929"/>
            <a:chOff x="4761130" y="5194525"/>
            <a:chExt cx="4211593" cy="1280929"/>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5022" t="65658" r="25493"/>
            <a:stretch/>
          </p:blipFill>
          <p:spPr>
            <a:xfrm>
              <a:off x="4761130" y="5194525"/>
              <a:ext cx="4141695" cy="983749"/>
            </a:xfrm>
            <a:prstGeom prst="rect">
              <a:avLst/>
            </a:prstGeom>
          </p:spPr>
        </p:pic>
        <p:sp>
          <p:nvSpPr>
            <p:cNvPr id="7" name="TextBox 6"/>
            <p:cNvSpPr txBox="1"/>
            <p:nvPr/>
          </p:nvSpPr>
          <p:spPr>
            <a:xfrm>
              <a:off x="4761130" y="6167677"/>
              <a:ext cx="835485" cy="307777"/>
            </a:xfrm>
            <a:prstGeom prst="rect">
              <a:avLst/>
            </a:prstGeom>
            <a:noFill/>
          </p:spPr>
          <p:txBody>
            <a:bodyPr wrap="none" rtlCol="0">
              <a:spAutoFit/>
            </a:bodyPr>
            <a:lstStyle/>
            <a:p>
              <a:pPr algn="ctr"/>
              <a:r>
                <a:rPr lang="en-US" sz="700" dirty="0" smtClean="0"/>
                <a:t>Sidewalk &amp; Buffer</a:t>
              </a:r>
            </a:p>
            <a:p>
              <a:pPr algn="ctr"/>
              <a:r>
                <a:rPr lang="en-US" sz="700" dirty="0"/>
                <a:t>8</a:t>
              </a:r>
              <a:r>
                <a:rPr lang="en-US" sz="700" dirty="0" smtClean="0"/>
                <a:t>’</a:t>
              </a:r>
              <a:endParaRPr lang="en-US" sz="700" dirty="0"/>
            </a:p>
          </p:txBody>
        </p:sp>
        <p:sp>
          <p:nvSpPr>
            <p:cNvPr id="13" name="TextBox 12"/>
            <p:cNvSpPr txBox="1"/>
            <p:nvPr/>
          </p:nvSpPr>
          <p:spPr>
            <a:xfrm>
              <a:off x="8137238" y="6167677"/>
              <a:ext cx="835485" cy="307777"/>
            </a:xfrm>
            <a:prstGeom prst="rect">
              <a:avLst/>
            </a:prstGeom>
            <a:noFill/>
          </p:spPr>
          <p:txBody>
            <a:bodyPr wrap="none" rtlCol="0">
              <a:spAutoFit/>
            </a:bodyPr>
            <a:lstStyle/>
            <a:p>
              <a:pPr algn="ctr"/>
              <a:r>
                <a:rPr lang="en-US" sz="700" dirty="0" smtClean="0"/>
                <a:t>Sidewalk &amp; Buffer</a:t>
              </a:r>
            </a:p>
            <a:p>
              <a:pPr algn="ctr"/>
              <a:r>
                <a:rPr lang="en-US" sz="700" dirty="0"/>
                <a:t>8</a:t>
              </a:r>
              <a:r>
                <a:rPr lang="en-US" sz="700" dirty="0" smtClean="0"/>
                <a:t>’</a:t>
              </a:r>
              <a:endParaRPr lang="en-US" sz="700" dirty="0"/>
            </a:p>
          </p:txBody>
        </p:sp>
        <p:sp>
          <p:nvSpPr>
            <p:cNvPr id="14" name="TextBox 13"/>
            <p:cNvSpPr txBox="1"/>
            <p:nvPr/>
          </p:nvSpPr>
          <p:spPr>
            <a:xfrm>
              <a:off x="7609057" y="6167677"/>
              <a:ext cx="409087" cy="307777"/>
            </a:xfrm>
            <a:prstGeom prst="rect">
              <a:avLst/>
            </a:prstGeom>
            <a:noFill/>
          </p:spPr>
          <p:txBody>
            <a:bodyPr wrap="none" rtlCol="0">
              <a:spAutoFit/>
            </a:bodyPr>
            <a:lstStyle/>
            <a:p>
              <a:pPr algn="ctr"/>
              <a:r>
                <a:rPr lang="en-US" sz="700" dirty="0" smtClean="0"/>
                <a:t>Travel</a:t>
              </a:r>
            </a:p>
            <a:p>
              <a:pPr algn="ctr"/>
              <a:r>
                <a:rPr lang="en-US" sz="700" dirty="0" smtClean="0"/>
                <a:t>11’</a:t>
              </a:r>
              <a:endParaRPr lang="en-US" sz="700" dirty="0"/>
            </a:p>
          </p:txBody>
        </p:sp>
        <p:sp>
          <p:nvSpPr>
            <p:cNvPr id="15" name="TextBox 14"/>
            <p:cNvSpPr txBox="1"/>
            <p:nvPr/>
          </p:nvSpPr>
          <p:spPr>
            <a:xfrm>
              <a:off x="6768911" y="6167677"/>
              <a:ext cx="409087" cy="307777"/>
            </a:xfrm>
            <a:prstGeom prst="rect">
              <a:avLst/>
            </a:prstGeom>
            <a:noFill/>
          </p:spPr>
          <p:txBody>
            <a:bodyPr wrap="none" rtlCol="0">
              <a:spAutoFit/>
            </a:bodyPr>
            <a:lstStyle/>
            <a:p>
              <a:pPr algn="ctr"/>
              <a:r>
                <a:rPr lang="en-US" sz="700" dirty="0" smtClean="0"/>
                <a:t>Travel</a:t>
              </a:r>
            </a:p>
            <a:p>
              <a:pPr algn="ctr"/>
              <a:r>
                <a:rPr lang="en-US" sz="700" dirty="0" smtClean="0"/>
                <a:t>11’</a:t>
              </a:r>
              <a:endParaRPr lang="en-US" sz="700" dirty="0"/>
            </a:p>
          </p:txBody>
        </p:sp>
        <p:sp>
          <p:nvSpPr>
            <p:cNvPr id="16" name="TextBox 15"/>
            <p:cNvSpPr txBox="1"/>
            <p:nvPr/>
          </p:nvSpPr>
          <p:spPr>
            <a:xfrm>
              <a:off x="5596615" y="6167677"/>
              <a:ext cx="923651" cy="307777"/>
            </a:xfrm>
            <a:prstGeom prst="rect">
              <a:avLst/>
            </a:prstGeom>
            <a:noFill/>
          </p:spPr>
          <p:txBody>
            <a:bodyPr wrap="none" rtlCol="0">
              <a:spAutoFit/>
            </a:bodyPr>
            <a:lstStyle/>
            <a:p>
              <a:pPr algn="ctr"/>
              <a:r>
                <a:rPr lang="en-US" sz="700" dirty="0" smtClean="0"/>
                <a:t>Cycle Track &amp; Buffer</a:t>
              </a:r>
            </a:p>
            <a:p>
              <a:pPr algn="ctr"/>
              <a:r>
                <a:rPr lang="en-US" sz="700" dirty="0" smtClean="0"/>
                <a:t>14’</a:t>
              </a:r>
              <a:endParaRPr lang="en-US" sz="700" dirty="0"/>
            </a:p>
          </p:txBody>
        </p:sp>
      </p:grpSp>
      <p:sp>
        <p:nvSpPr>
          <p:cNvPr id="9" name="TextBox 8"/>
          <p:cNvSpPr txBox="1"/>
          <p:nvPr/>
        </p:nvSpPr>
        <p:spPr>
          <a:xfrm>
            <a:off x="685799" y="2434483"/>
            <a:ext cx="651140" cy="215444"/>
          </a:xfrm>
          <a:prstGeom prst="rect">
            <a:avLst/>
          </a:prstGeom>
          <a:noFill/>
        </p:spPr>
        <p:txBody>
          <a:bodyPr wrap="none" rtlCol="0">
            <a:spAutoFit/>
          </a:bodyPr>
          <a:lstStyle/>
          <a:p>
            <a:r>
              <a:rPr lang="en-US" sz="800" i="1" dirty="0" smtClean="0"/>
              <a:t>Florida Ave</a:t>
            </a:r>
            <a:endParaRPr lang="en-US" sz="800" i="1" dirty="0"/>
          </a:p>
        </p:txBody>
      </p:sp>
      <p:sp>
        <p:nvSpPr>
          <p:cNvPr id="21" name="TextBox 20"/>
          <p:cNvSpPr txBox="1"/>
          <p:nvPr/>
        </p:nvSpPr>
        <p:spPr>
          <a:xfrm>
            <a:off x="685799" y="4868966"/>
            <a:ext cx="651140" cy="215444"/>
          </a:xfrm>
          <a:prstGeom prst="rect">
            <a:avLst/>
          </a:prstGeom>
          <a:noFill/>
        </p:spPr>
        <p:txBody>
          <a:bodyPr wrap="none" rtlCol="0">
            <a:spAutoFit/>
          </a:bodyPr>
          <a:lstStyle/>
          <a:p>
            <a:r>
              <a:rPr lang="en-US" sz="800" i="1" dirty="0" smtClean="0"/>
              <a:t>Florida Ave</a:t>
            </a:r>
            <a:endParaRPr lang="en-US" sz="800" i="1" dirty="0"/>
          </a:p>
        </p:txBody>
      </p:sp>
      <p:sp>
        <p:nvSpPr>
          <p:cNvPr id="22" name="TextBox 21"/>
          <p:cNvSpPr txBox="1"/>
          <p:nvPr/>
        </p:nvSpPr>
        <p:spPr>
          <a:xfrm>
            <a:off x="3842197" y="3645287"/>
            <a:ext cx="577402" cy="215444"/>
          </a:xfrm>
          <a:prstGeom prst="rect">
            <a:avLst/>
          </a:prstGeom>
          <a:noFill/>
        </p:spPr>
        <p:txBody>
          <a:bodyPr wrap="none" rtlCol="0">
            <a:spAutoFit/>
          </a:bodyPr>
          <a:lstStyle/>
          <a:p>
            <a:r>
              <a:rPr lang="en-US" sz="800" i="1" dirty="0" smtClean="0"/>
              <a:t>Tampa St</a:t>
            </a:r>
            <a:endParaRPr lang="en-US" sz="800" i="1" dirty="0"/>
          </a:p>
        </p:txBody>
      </p:sp>
      <p:sp>
        <p:nvSpPr>
          <p:cNvPr id="23" name="TextBox 22"/>
          <p:cNvSpPr txBox="1"/>
          <p:nvPr/>
        </p:nvSpPr>
        <p:spPr>
          <a:xfrm>
            <a:off x="3732429" y="6087402"/>
            <a:ext cx="577402" cy="215444"/>
          </a:xfrm>
          <a:prstGeom prst="rect">
            <a:avLst/>
          </a:prstGeom>
          <a:noFill/>
        </p:spPr>
        <p:txBody>
          <a:bodyPr wrap="none" rtlCol="0">
            <a:spAutoFit/>
          </a:bodyPr>
          <a:lstStyle/>
          <a:p>
            <a:r>
              <a:rPr lang="en-US" sz="800" i="1" dirty="0" smtClean="0"/>
              <a:t>Tampa St</a:t>
            </a:r>
            <a:endParaRPr lang="en-US" sz="800" i="1" dirty="0"/>
          </a:p>
        </p:txBody>
      </p:sp>
    </p:spTree>
    <p:extLst>
      <p:ext uri="{BB962C8B-B14F-4D97-AF65-F5344CB8AC3E}">
        <p14:creationId xmlns:p14="http://schemas.microsoft.com/office/powerpoint/2010/main" val="599348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24412" y="894674"/>
            <a:ext cx="5913174" cy="5029200"/>
          </a:xfrm>
          <a:prstGeom prst="rect">
            <a:avLst/>
          </a:prstGeom>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Two-Way Conversion</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577062283"/>
              </p:ext>
            </p:extLst>
          </p:nvPr>
        </p:nvGraphicFramePr>
        <p:xfrm>
          <a:off x="762000" y="3738880"/>
          <a:ext cx="8382000" cy="3119120"/>
        </p:xfrm>
        <a:graphic>
          <a:graphicData uri="http://schemas.openxmlformats.org/drawingml/2006/table">
            <a:tbl>
              <a:tblPr bandRow="1">
                <a:tableStyleId>{5C22544A-7EE6-4342-B048-85BDC9FD1C3A}</a:tableStyleId>
              </a:tblPr>
              <a:tblGrid>
                <a:gridCol w="2794000"/>
                <a:gridCol w="2794000"/>
                <a:gridCol w="2794000"/>
              </a:tblGrid>
              <a:tr h="370840">
                <a:tc>
                  <a:txBody>
                    <a:bodyPr/>
                    <a:lstStyle/>
                    <a:p>
                      <a:pPr algn="ctr"/>
                      <a:r>
                        <a:rPr lang="en-US" sz="1400" b="1" dirty="0" smtClean="0">
                          <a:solidFill>
                            <a:schemeClr val="bg1"/>
                          </a:solidFill>
                        </a:rPr>
                        <a:t>Traffic Level of Service</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400" b="1" dirty="0" smtClean="0">
                          <a:solidFill>
                            <a:schemeClr val="bg1"/>
                          </a:solidFill>
                        </a:rPr>
                        <a:t>Traffic Safety</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400" b="1" dirty="0" smtClean="0">
                          <a:solidFill>
                            <a:schemeClr val="bg1"/>
                          </a:solidFill>
                        </a:rPr>
                        <a:t>Community Impact</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r>
              <a:tr h="370840">
                <a:tc>
                  <a:txBody>
                    <a:bodyPr/>
                    <a:lstStyle/>
                    <a:p>
                      <a:r>
                        <a:rPr lang="en-US" sz="1200" dirty="0" smtClean="0"/>
                        <a:t>Slight</a:t>
                      </a:r>
                      <a:r>
                        <a:rPr lang="en-US" sz="1200" baseline="0" dirty="0" smtClean="0"/>
                        <a:t> decline in overall LOS, more noticeable at signalized intersections. Significant decline in peak hour LOS, particularly within the PM peak along Florida Ave.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Potential</a:t>
                      </a:r>
                      <a:r>
                        <a:rPr lang="en-US" sz="1200" baseline="0" dirty="0" smtClean="0"/>
                        <a:t> </a:t>
                      </a:r>
                      <a:r>
                        <a:rPr lang="en-US" sz="1200" dirty="0" smtClean="0"/>
                        <a:t>increase </a:t>
                      </a:r>
                      <a:r>
                        <a:rPr lang="en-US" sz="1200" dirty="0" smtClean="0"/>
                        <a:t>in </a:t>
                      </a:r>
                      <a:r>
                        <a:rPr lang="en-US" sz="1200" dirty="0" smtClean="0"/>
                        <a:t>traffic safety, particularly severity of crashes, </a:t>
                      </a:r>
                      <a:r>
                        <a:rPr lang="en-US" sz="1200" dirty="0" smtClean="0"/>
                        <a:t>as a </a:t>
                      </a:r>
                      <a:r>
                        <a:rPr lang="en-US" sz="1200" dirty="0" smtClean="0"/>
                        <a:t>result of reduced</a:t>
                      </a:r>
                      <a:r>
                        <a:rPr lang="en-US" sz="1200" baseline="0" dirty="0" smtClean="0"/>
                        <a:t> speeds and potential median refuge.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One-way</a:t>
                      </a:r>
                      <a:r>
                        <a:rPr lang="en-US" sz="1200" baseline="0" dirty="0" smtClean="0"/>
                        <a:t> to two-way street conversions have been shown to have positive impacts on community factors, both economically and from an overall livability standpoint.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en-US" sz="1400" b="1" dirty="0" smtClean="0">
                          <a:solidFill>
                            <a:schemeClr val="bg1"/>
                          </a:solidFill>
                        </a:rPr>
                        <a:t>Pedestrian Environment</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400" b="1" dirty="0" smtClean="0">
                          <a:solidFill>
                            <a:schemeClr val="bg1"/>
                          </a:solidFill>
                        </a:rPr>
                        <a:t>Bicycle Environment</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400" b="1" dirty="0" smtClean="0">
                          <a:solidFill>
                            <a:schemeClr val="bg1"/>
                          </a:solidFill>
                        </a:rPr>
                        <a:t>Transit</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r>
              <a:tr h="370840">
                <a:tc>
                  <a:txBody>
                    <a:bodyPr/>
                    <a:lstStyle/>
                    <a:p>
                      <a:r>
                        <a:rPr lang="en-US" sz="1200" dirty="0" smtClean="0"/>
                        <a:t>Limited opportunity to enhance the physical pedestrian</a:t>
                      </a:r>
                      <a:r>
                        <a:rPr lang="en-US" sz="1200" baseline="0" dirty="0" smtClean="0"/>
                        <a:t> environment, especially along Florida Ave. As a result of slower traffic, the pedestrian environment may feel more comfortable. However, introducing two-way traffic may </a:t>
                      </a:r>
                      <a:r>
                        <a:rPr lang="en-US" sz="1200" baseline="0" dirty="0" smtClean="0"/>
                        <a:t>introduce new challenges for pedestrians.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Some opportunity to provide enhanced bicycle</a:t>
                      </a:r>
                      <a:r>
                        <a:rPr lang="en-US" sz="1200" baseline="0" dirty="0" smtClean="0"/>
                        <a:t> facilities, particularly along Tampa St, but two-way conversion may require removing the existing bicycle lanes, </a:t>
                      </a:r>
                      <a:r>
                        <a:rPr lang="en-US" sz="1200" baseline="0" dirty="0" smtClean="0"/>
                        <a:t>especially </a:t>
                      </a:r>
                      <a:r>
                        <a:rPr lang="en-US" sz="1200" baseline="0" dirty="0" smtClean="0"/>
                        <a:t>along Florida Ave.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Transit service</a:t>
                      </a:r>
                      <a:r>
                        <a:rPr lang="en-US" sz="1200" baseline="0" dirty="0" smtClean="0"/>
                        <a:t> would most likely shift to one of the roadways, which could lead to some routing efficiencies. Slower traffic could effect bus operations and stopped buses could occasionally impact the flow of traffic.</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30006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Lane Reduction</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9" name="Cube 8"/>
          <p:cNvSpPr/>
          <p:nvPr/>
        </p:nvSpPr>
        <p:spPr>
          <a:xfrm flipH="1">
            <a:off x="761999" y="1066800"/>
            <a:ext cx="3657600" cy="548640"/>
          </a:xfrm>
          <a:prstGeom prst="cube">
            <a:avLst>
              <a:gd name="adj" fmla="val 11765"/>
            </a:avLst>
          </a:prstGeom>
          <a:solidFill>
            <a:schemeClr val="tx1">
              <a:lumMod val="50000"/>
              <a:lumOff val="50000"/>
            </a:schemeClr>
          </a:solidFill>
          <a:ln w="63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Lane Reduction</a:t>
            </a:r>
            <a:endParaRPr lang="en-US" sz="1400" b="1" dirty="0">
              <a:effectLst>
                <a:outerShdw blurRad="38100" dist="38100" dir="2700000" algn="tl">
                  <a:srgbClr val="000000">
                    <a:alpha val="43137"/>
                  </a:srgbClr>
                </a:outerShdw>
              </a:effectLst>
            </a:endParaRPr>
          </a:p>
        </p:txBody>
      </p:sp>
      <p:grpSp>
        <p:nvGrpSpPr>
          <p:cNvPr id="7" name="Group 6"/>
          <p:cNvGrpSpPr/>
          <p:nvPr/>
        </p:nvGrpSpPr>
        <p:grpSpPr>
          <a:xfrm>
            <a:off x="4419599" y="2860449"/>
            <a:ext cx="4114800" cy="1406195"/>
            <a:chOff x="964640" y="6505405"/>
            <a:chExt cx="4998721" cy="1406195"/>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5237" t="69114" r="26172"/>
            <a:stretch/>
          </p:blipFill>
          <p:spPr>
            <a:xfrm>
              <a:off x="964640" y="6505405"/>
              <a:ext cx="4998721" cy="1107288"/>
            </a:xfrm>
            <a:prstGeom prst="rect">
              <a:avLst/>
            </a:prstGeom>
          </p:spPr>
        </p:pic>
        <p:sp>
          <p:nvSpPr>
            <p:cNvPr id="10" name="TextBox 9"/>
            <p:cNvSpPr txBox="1"/>
            <p:nvPr/>
          </p:nvSpPr>
          <p:spPr>
            <a:xfrm>
              <a:off x="3519789" y="7573046"/>
              <a:ext cx="441146" cy="338554"/>
            </a:xfrm>
            <a:prstGeom prst="rect">
              <a:avLst/>
            </a:prstGeom>
            <a:noFill/>
          </p:spPr>
          <p:txBody>
            <a:bodyPr wrap="none" rtlCol="0">
              <a:spAutoFit/>
            </a:bodyPr>
            <a:lstStyle/>
            <a:p>
              <a:pPr algn="ctr"/>
              <a:r>
                <a:rPr lang="en-US" sz="800" dirty="0" smtClean="0"/>
                <a:t>Travel</a:t>
              </a:r>
            </a:p>
            <a:p>
              <a:pPr algn="ctr"/>
              <a:r>
                <a:rPr lang="en-US" sz="800" dirty="0" smtClean="0"/>
                <a:t>11’</a:t>
              </a:r>
            </a:p>
          </p:txBody>
        </p:sp>
        <p:sp>
          <p:nvSpPr>
            <p:cNvPr id="11" name="TextBox 10"/>
            <p:cNvSpPr txBox="1"/>
            <p:nvPr/>
          </p:nvSpPr>
          <p:spPr>
            <a:xfrm>
              <a:off x="2475713" y="7573046"/>
              <a:ext cx="463588" cy="338554"/>
            </a:xfrm>
            <a:prstGeom prst="rect">
              <a:avLst/>
            </a:prstGeom>
            <a:noFill/>
          </p:spPr>
          <p:txBody>
            <a:bodyPr wrap="none" rtlCol="0">
              <a:spAutoFit/>
            </a:bodyPr>
            <a:lstStyle/>
            <a:p>
              <a:pPr algn="ctr"/>
              <a:r>
                <a:rPr lang="en-US" sz="800" dirty="0" smtClean="0"/>
                <a:t>Travel </a:t>
              </a:r>
            </a:p>
            <a:p>
              <a:pPr algn="ctr"/>
              <a:r>
                <a:rPr lang="en-US" sz="800" dirty="0" smtClean="0"/>
                <a:t>11’</a:t>
              </a:r>
              <a:endParaRPr lang="en-US" sz="800" dirty="0"/>
            </a:p>
          </p:txBody>
        </p:sp>
        <p:sp>
          <p:nvSpPr>
            <p:cNvPr id="12" name="TextBox 11"/>
            <p:cNvSpPr txBox="1"/>
            <p:nvPr/>
          </p:nvSpPr>
          <p:spPr>
            <a:xfrm>
              <a:off x="1188209" y="7573046"/>
              <a:ext cx="554959" cy="338554"/>
            </a:xfrm>
            <a:prstGeom prst="rect">
              <a:avLst/>
            </a:prstGeom>
            <a:noFill/>
          </p:spPr>
          <p:txBody>
            <a:bodyPr wrap="none" rtlCol="0">
              <a:spAutoFit/>
            </a:bodyPr>
            <a:lstStyle/>
            <a:p>
              <a:pPr algn="ctr"/>
              <a:r>
                <a:rPr lang="en-US" sz="800" dirty="0" smtClean="0"/>
                <a:t>Sidewalk</a:t>
              </a:r>
            </a:p>
            <a:p>
              <a:pPr algn="ctr"/>
              <a:r>
                <a:rPr lang="en-US" sz="800" dirty="0" smtClean="0"/>
                <a:t>10.5’</a:t>
              </a:r>
              <a:endParaRPr lang="en-US" sz="800" dirty="0"/>
            </a:p>
          </p:txBody>
        </p:sp>
        <p:sp>
          <p:nvSpPr>
            <p:cNvPr id="13" name="TextBox 12"/>
            <p:cNvSpPr txBox="1"/>
            <p:nvPr/>
          </p:nvSpPr>
          <p:spPr>
            <a:xfrm>
              <a:off x="5173469" y="7573046"/>
              <a:ext cx="554959" cy="338554"/>
            </a:xfrm>
            <a:prstGeom prst="rect">
              <a:avLst/>
            </a:prstGeom>
            <a:noFill/>
          </p:spPr>
          <p:txBody>
            <a:bodyPr wrap="none" rtlCol="0">
              <a:spAutoFit/>
            </a:bodyPr>
            <a:lstStyle/>
            <a:p>
              <a:pPr algn="ctr"/>
              <a:r>
                <a:rPr lang="en-US" sz="800" dirty="0" smtClean="0"/>
                <a:t>Sidewalk</a:t>
              </a:r>
            </a:p>
            <a:p>
              <a:pPr algn="ctr"/>
              <a:r>
                <a:rPr lang="en-US" sz="800" dirty="0" smtClean="0"/>
                <a:t>10.5’</a:t>
              </a:r>
              <a:endParaRPr lang="en-US" sz="800" dirty="0"/>
            </a:p>
          </p:txBody>
        </p:sp>
        <p:sp>
          <p:nvSpPr>
            <p:cNvPr id="14" name="TextBox 13"/>
            <p:cNvSpPr txBox="1"/>
            <p:nvPr/>
          </p:nvSpPr>
          <p:spPr>
            <a:xfrm>
              <a:off x="4183351" y="7573046"/>
              <a:ext cx="752130" cy="338554"/>
            </a:xfrm>
            <a:prstGeom prst="rect">
              <a:avLst/>
            </a:prstGeom>
            <a:noFill/>
          </p:spPr>
          <p:txBody>
            <a:bodyPr wrap="none" rtlCol="0">
              <a:spAutoFit/>
            </a:bodyPr>
            <a:lstStyle/>
            <a:p>
              <a:pPr algn="ctr"/>
              <a:r>
                <a:rPr lang="en-US" sz="800" dirty="0" smtClean="0"/>
                <a:t>Buffered Bike</a:t>
              </a:r>
            </a:p>
            <a:p>
              <a:pPr algn="ctr"/>
              <a:r>
                <a:rPr lang="en-US" sz="800" dirty="0" smtClean="0"/>
                <a:t>7’</a:t>
              </a:r>
              <a:endParaRPr lang="en-US" sz="800" dirty="0"/>
            </a:p>
          </p:txBody>
        </p:sp>
      </p:grpSp>
      <p:pic>
        <p:nvPicPr>
          <p:cNvPr id="16" name="Picture 15"/>
          <p:cNvPicPr>
            <a:picLocks noChangeAspect="1"/>
          </p:cNvPicPr>
          <p:nvPr/>
        </p:nvPicPr>
        <p:blipFill>
          <a:blip r:embed="rId3"/>
          <a:stretch>
            <a:fillRect/>
          </a:stretch>
        </p:blipFill>
        <p:spPr>
          <a:xfrm>
            <a:off x="1117235" y="4029487"/>
            <a:ext cx="4114800" cy="1427099"/>
          </a:xfrm>
          <a:prstGeom prst="rect">
            <a:avLst/>
          </a:prstGeom>
        </p:spPr>
      </p:pic>
      <p:grpSp>
        <p:nvGrpSpPr>
          <p:cNvPr id="22" name="Group 21"/>
          <p:cNvGrpSpPr/>
          <p:nvPr/>
        </p:nvGrpSpPr>
        <p:grpSpPr>
          <a:xfrm>
            <a:off x="3993015" y="5219430"/>
            <a:ext cx="4541384" cy="1383601"/>
            <a:chOff x="3993015" y="5187156"/>
            <a:chExt cx="4541384" cy="1383601"/>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4950" t="65055" r="24562"/>
            <a:stretch/>
          </p:blipFill>
          <p:spPr>
            <a:xfrm>
              <a:off x="3993015" y="5187156"/>
              <a:ext cx="4541384" cy="1075824"/>
            </a:xfrm>
            <a:prstGeom prst="rect">
              <a:avLst/>
            </a:prstGeom>
          </p:spPr>
        </p:pic>
        <p:sp>
          <p:nvSpPr>
            <p:cNvPr id="17" name="TextBox 16"/>
            <p:cNvSpPr txBox="1"/>
            <p:nvPr/>
          </p:nvSpPr>
          <p:spPr>
            <a:xfrm>
              <a:off x="4019560" y="6262980"/>
              <a:ext cx="835485" cy="307777"/>
            </a:xfrm>
            <a:prstGeom prst="rect">
              <a:avLst/>
            </a:prstGeom>
            <a:noFill/>
          </p:spPr>
          <p:txBody>
            <a:bodyPr wrap="none" rtlCol="0">
              <a:spAutoFit/>
            </a:bodyPr>
            <a:lstStyle/>
            <a:p>
              <a:pPr algn="ctr"/>
              <a:r>
                <a:rPr lang="en-US" sz="700" dirty="0" smtClean="0"/>
                <a:t>Sidewalk &amp; Buffer</a:t>
              </a:r>
            </a:p>
            <a:p>
              <a:pPr algn="ctr"/>
              <a:r>
                <a:rPr lang="en-US" sz="700" dirty="0"/>
                <a:t>8</a:t>
              </a:r>
              <a:r>
                <a:rPr lang="en-US" sz="700" dirty="0" smtClean="0"/>
                <a:t>’</a:t>
              </a:r>
              <a:endParaRPr lang="en-US" sz="700" dirty="0"/>
            </a:p>
          </p:txBody>
        </p:sp>
        <p:sp>
          <p:nvSpPr>
            <p:cNvPr id="18" name="TextBox 17"/>
            <p:cNvSpPr txBox="1"/>
            <p:nvPr/>
          </p:nvSpPr>
          <p:spPr>
            <a:xfrm>
              <a:off x="7658118" y="6262980"/>
              <a:ext cx="835485" cy="307777"/>
            </a:xfrm>
            <a:prstGeom prst="rect">
              <a:avLst/>
            </a:prstGeom>
            <a:noFill/>
          </p:spPr>
          <p:txBody>
            <a:bodyPr wrap="none" rtlCol="0">
              <a:spAutoFit/>
            </a:bodyPr>
            <a:lstStyle/>
            <a:p>
              <a:pPr algn="ctr"/>
              <a:r>
                <a:rPr lang="en-US" sz="700" dirty="0" smtClean="0"/>
                <a:t>Sidewalk &amp; Buffer</a:t>
              </a:r>
            </a:p>
            <a:p>
              <a:pPr algn="ctr"/>
              <a:r>
                <a:rPr lang="en-US" sz="700" dirty="0"/>
                <a:t>8</a:t>
              </a:r>
              <a:r>
                <a:rPr lang="en-US" sz="700" dirty="0" smtClean="0"/>
                <a:t>’</a:t>
              </a:r>
              <a:endParaRPr lang="en-US" sz="700" dirty="0"/>
            </a:p>
          </p:txBody>
        </p:sp>
        <p:sp>
          <p:nvSpPr>
            <p:cNvPr id="19" name="TextBox 18"/>
            <p:cNvSpPr txBox="1"/>
            <p:nvPr/>
          </p:nvSpPr>
          <p:spPr>
            <a:xfrm>
              <a:off x="7079291" y="6262980"/>
              <a:ext cx="409087" cy="307777"/>
            </a:xfrm>
            <a:prstGeom prst="rect">
              <a:avLst/>
            </a:prstGeom>
            <a:noFill/>
          </p:spPr>
          <p:txBody>
            <a:bodyPr wrap="none" rtlCol="0">
              <a:spAutoFit/>
            </a:bodyPr>
            <a:lstStyle/>
            <a:p>
              <a:pPr algn="ctr"/>
              <a:r>
                <a:rPr lang="en-US" sz="700" dirty="0" smtClean="0"/>
                <a:t>Travel</a:t>
              </a:r>
            </a:p>
            <a:p>
              <a:pPr algn="ctr"/>
              <a:r>
                <a:rPr lang="en-US" sz="700" dirty="0" smtClean="0"/>
                <a:t>11’</a:t>
              </a:r>
              <a:endParaRPr lang="en-US" sz="700" dirty="0"/>
            </a:p>
          </p:txBody>
        </p:sp>
        <p:sp>
          <p:nvSpPr>
            <p:cNvPr id="20" name="TextBox 19"/>
            <p:cNvSpPr txBox="1"/>
            <p:nvPr/>
          </p:nvSpPr>
          <p:spPr>
            <a:xfrm>
              <a:off x="6174600" y="6262980"/>
              <a:ext cx="409087" cy="307777"/>
            </a:xfrm>
            <a:prstGeom prst="rect">
              <a:avLst/>
            </a:prstGeom>
            <a:noFill/>
          </p:spPr>
          <p:txBody>
            <a:bodyPr wrap="none" rtlCol="0">
              <a:spAutoFit/>
            </a:bodyPr>
            <a:lstStyle/>
            <a:p>
              <a:pPr algn="ctr"/>
              <a:r>
                <a:rPr lang="en-US" sz="700" dirty="0" smtClean="0"/>
                <a:t>Travel</a:t>
              </a:r>
            </a:p>
            <a:p>
              <a:pPr algn="ctr"/>
              <a:r>
                <a:rPr lang="en-US" sz="700" dirty="0" smtClean="0"/>
                <a:t>11’</a:t>
              </a:r>
              <a:endParaRPr lang="en-US" sz="700" dirty="0"/>
            </a:p>
          </p:txBody>
        </p:sp>
        <p:sp>
          <p:nvSpPr>
            <p:cNvPr id="21" name="TextBox 20"/>
            <p:cNvSpPr txBox="1"/>
            <p:nvPr/>
          </p:nvSpPr>
          <p:spPr>
            <a:xfrm>
              <a:off x="4754878" y="6262980"/>
              <a:ext cx="923651" cy="307777"/>
            </a:xfrm>
            <a:prstGeom prst="rect">
              <a:avLst/>
            </a:prstGeom>
            <a:noFill/>
          </p:spPr>
          <p:txBody>
            <a:bodyPr wrap="none" rtlCol="0">
              <a:spAutoFit/>
            </a:bodyPr>
            <a:lstStyle/>
            <a:p>
              <a:pPr algn="ctr"/>
              <a:r>
                <a:rPr lang="en-US" sz="700" dirty="0" smtClean="0"/>
                <a:t>Cycle Track &amp; Buffer</a:t>
              </a:r>
            </a:p>
            <a:p>
              <a:pPr algn="ctr"/>
              <a:r>
                <a:rPr lang="en-US" sz="700" dirty="0" smtClean="0"/>
                <a:t>14’</a:t>
              </a:r>
              <a:endParaRPr lang="en-US" sz="700" dirty="0"/>
            </a:p>
          </p:txBody>
        </p:sp>
      </p:gr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24490" t="67322" r="24745"/>
          <a:stretch/>
        </p:blipFill>
        <p:spPr>
          <a:xfrm>
            <a:off x="1102185" y="1782027"/>
            <a:ext cx="4384713" cy="983593"/>
          </a:xfrm>
          <a:prstGeom prst="rect">
            <a:avLst/>
          </a:prstGeom>
        </p:spPr>
      </p:pic>
      <p:sp>
        <p:nvSpPr>
          <p:cNvPr id="25" name="TextBox 24"/>
          <p:cNvSpPr txBox="1"/>
          <p:nvPr/>
        </p:nvSpPr>
        <p:spPr>
          <a:xfrm>
            <a:off x="1353735" y="2761315"/>
            <a:ext cx="506869" cy="307777"/>
          </a:xfrm>
          <a:prstGeom prst="rect">
            <a:avLst/>
          </a:prstGeom>
          <a:noFill/>
        </p:spPr>
        <p:txBody>
          <a:bodyPr wrap="none" rtlCol="0">
            <a:spAutoFit/>
          </a:bodyPr>
          <a:lstStyle/>
          <a:p>
            <a:pPr algn="ctr"/>
            <a:r>
              <a:rPr lang="en-US" sz="700" dirty="0" smtClean="0"/>
              <a:t>Sidewalk</a:t>
            </a:r>
          </a:p>
          <a:p>
            <a:pPr algn="ctr"/>
            <a:r>
              <a:rPr lang="en-US" sz="700" dirty="0" smtClean="0"/>
              <a:t>7.5’</a:t>
            </a:r>
            <a:endParaRPr lang="en-US" sz="700" dirty="0"/>
          </a:p>
        </p:txBody>
      </p:sp>
      <p:sp>
        <p:nvSpPr>
          <p:cNvPr id="26" name="TextBox 25"/>
          <p:cNvSpPr txBox="1"/>
          <p:nvPr/>
        </p:nvSpPr>
        <p:spPr>
          <a:xfrm>
            <a:off x="4738903" y="2761315"/>
            <a:ext cx="506869" cy="307777"/>
          </a:xfrm>
          <a:prstGeom prst="rect">
            <a:avLst/>
          </a:prstGeom>
          <a:noFill/>
        </p:spPr>
        <p:txBody>
          <a:bodyPr wrap="none" rtlCol="0">
            <a:spAutoFit/>
          </a:bodyPr>
          <a:lstStyle/>
          <a:p>
            <a:pPr algn="ctr"/>
            <a:r>
              <a:rPr lang="en-US" sz="700" dirty="0" smtClean="0"/>
              <a:t>Sidewalk</a:t>
            </a:r>
          </a:p>
          <a:p>
            <a:pPr algn="ctr"/>
            <a:r>
              <a:rPr lang="en-US" sz="700" dirty="0" smtClean="0"/>
              <a:t>7.5’</a:t>
            </a:r>
            <a:endParaRPr lang="en-US" sz="700" dirty="0"/>
          </a:p>
        </p:txBody>
      </p:sp>
      <p:sp>
        <p:nvSpPr>
          <p:cNvPr id="27" name="TextBox 26"/>
          <p:cNvSpPr txBox="1"/>
          <p:nvPr/>
        </p:nvSpPr>
        <p:spPr>
          <a:xfrm>
            <a:off x="4181847" y="2761315"/>
            <a:ext cx="455574" cy="307777"/>
          </a:xfrm>
          <a:prstGeom prst="rect">
            <a:avLst/>
          </a:prstGeom>
          <a:noFill/>
        </p:spPr>
        <p:txBody>
          <a:bodyPr wrap="none" rtlCol="0">
            <a:spAutoFit/>
          </a:bodyPr>
          <a:lstStyle/>
          <a:p>
            <a:pPr algn="ctr"/>
            <a:r>
              <a:rPr lang="en-US" sz="700" dirty="0" smtClean="0"/>
              <a:t>Parking</a:t>
            </a:r>
            <a:endParaRPr lang="en-US" sz="700" dirty="0" smtClean="0"/>
          </a:p>
          <a:p>
            <a:pPr algn="ctr"/>
            <a:r>
              <a:rPr lang="en-US" sz="700" dirty="0" smtClean="0"/>
              <a:t>8’</a:t>
            </a:r>
            <a:endParaRPr lang="en-US" sz="700" dirty="0"/>
          </a:p>
        </p:txBody>
      </p:sp>
      <p:sp>
        <p:nvSpPr>
          <p:cNvPr id="28" name="TextBox 27"/>
          <p:cNvSpPr txBox="1"/>
          <p:nvPr/>
        </p:nvSpPr>
        <p:spPr>
          <a:xfrm>
            <a:off x="3024977" y="2761315"/>
            <a:ext cx="409087" cy="307777"/>
          </a:xfrm>
          <a:prstGeom prst="rect">
            <a:avLst/>
          </a:prstGeom>
          <a:noFill/>
        </p:spPr>
        <p:txBody>
          <a:bodyPr wrap="none" rtlCol="0">
            <a:spAutoFit/>
          </a:bodyPr>
          <a:lstStyle/>
          <a:p>
            <a:pPr algn="ctr"/>
            <a:r>
              <a:rPr lang="en-US" sz="700" dirty="0" smtClean="0"/>
              <a:t>Travel</a:t>
            </a:r>
          </a:p>
          <a:p>
            <a:pPr algn="ctr"/>
            <a:r>
              <a:rPr lang="en-US" sz="700" dirty="0" smtClean="0"/>
              <a:t>11’</a:t>
            </a:r>
            <a:endParaRPr lang="en-US" sz="700" dirty="0"/>
          </a:p>
        </p:txBody>
      </p:sp>
      <p:sp>
        <p:nvSpPr>
          <p:cNvPr id="29" name="TextBox 28"/>
          <p:cNvSpPr txBox="1"/>
          <p:nvPr/>
        </p:nvSpPr>
        <p:spPr>
          <a:xfrm>
            <a:off x="2182029" y="2761315"/>
            <a:ext cx="409086" cy="307777"/>
          </a:xfrm>
          <a:prstGeom prst="rect">
            <a:avLst/>
          </a:prstGeom>
          <a:noFill/>
        </p:spPr>
        <p:txBody>
          <a:bodyPr wrap="none" rtlCol="0">
            <a:spAutoFit/>
          </a:bodyPr>
          <a:lstStyle/>
          <a:p>
            <a:pPr algn="ctr"/>
            <a:r>
              <a:rPr lang="en-US" sz="700" dirty="0" smtClean="0"/>
              <a:t>Travel</a:t>
            </a:r>
          </a:p>
          <a:p>
            <a:pPr algn="ctr"/>
            <a:r>
              <a:rPr lang="en-US" sz="700" dirty="0" smtClean="0"/>
              <a:t>11’</a:t>
            </a:r>
            <a:endParaRPr lang="en-US" sz="700" dirty="0"/>
          </a:p>
        </p:txBody>
      </p:sp>
      <p:sp>
        <p:nvSpPr>
          <p:cNvPr id="30" name="TextBox 29"/>
          <p:cNvSpPr txBox="1"/>
          <p:nvPr/>
        </p:nvSpPr>
        <p:spPr>
          <a:xfrm>
            <a:off x="3560084" y="2761315"/>
            <a:ext cx="532517" cy="307777"/>
          </a:xfrm>
          <a:prstGeom prst="rect">
            <a:avLst/>
          </a:prstGeom>
          <a:noFill/>
        </p:spPr>
        <p:txBody>
          <a:bodyPr wrap="none" rtlCol="0">
            <a:spAutoFit/>
          </a:bodyPr>
          <a:lstStyle/>
          <a:p>
            <a:pPr algn="ctr"/>
            <a:r>
              <a:rPr lang="en-US" sz="700" dirty="0" smtClean="0"/>
              <a:t>Bike Lane</a:t>
            </a:r>
          </a:p>
          <a:p>
            <a:pPr algn="ctr"/>
            <a:r>
              <a:rPr lang="en-US" sz="700" dirty="0" smtClean="0"/>
              <a:t>5’</a:t>
            </a:r>
            <a:endParaRPr lang="en-US" sz="700" dirty="0"/>
          </a:p>
        </p:txBody>
      </p:sp>
      <p:sp>
        <p:nvSpPr>
          <p:cNvPr id="31" name="TextBox 30"/>
          <p:cNvSpPr txBox="1"/>
          <p:nvPr/>
        </p:nvSpPr>
        <p:spPr>
          <a:xfrm>
            <a:off x="685799" y="2203126"/>
            <a:ext cx="651140" cy="215444"/>
          </a:xfrm>
          <a:prstGeom prst="rect">
            <a:avLst/>
          </a:prstGeom>
          <a:noFill/>
        </p:spPr>
        <p:txBody>
          <a:bodyPr wrap="none" rtlCol="0">
            <a:spAutoFit/>
          </a:bodyPr>
          <a:lstStyle/>
          <a:p>
            <a:r>
              <a:rPr lang="en-US" sz="800" i="1" dirty="0" smtClean="0"/>
              <a:t>Florida Ave</a:t>
            </a:r>
            <a:endParaRPr lang="en-US" sz="800" i="1" dirty="0"/>
          </a:p>
        </p:txBody>
      </p:sp>
      <p:sp>
        <p:nvSpPr>
          <p:cNvPr id="32" name="TextBox 31"/>
          <p:cNvSpPr txBox="1"/>
          <p:nvPr/>
        </p:nvSpPr>
        <p:spPr>
          <a:xfrm>
            <a:off x="685799" y="4602263"/>
            <a:ext cx="651140" cy="215444"/>
          </a:xfrm>
          <a:prstGeom prst="rect">
            <a:avLst/>
          </a:prstGeom>
          <a:noFill/>
        </p:spPr>
        <p:txBody>
          <a:bodyPr wrap="none" rtlCol="0">
            <a:spAutoFit/>
          </a:bodyPr>
          <a:lstStyle/>
          <a:p>
            <a:r>
              <a:rPr lang="en-US" sz="800" i="1" dirty="0" smtClean="0"/>
              <a:t>Florida Ave</a:t>
            </a:r>
            <a:endParaRPr lang="en-US" sz="800" i="1" dirty="0"/>
          </a:p>
        </p:txBody>
      </p:sp>
      <p:sp>
        <p:nvSpPr>
          <p:cNvPr id="33" name="TextBox 32"/>
          <p:cNvSpPr txBox="1"/>
          <p:nvPr/>
        </p:nvSpPr>
        <p:spPr>
          <a:xfrm>
            <a:off x="3754061" y="3645287"/>
            <a:ext cx="651140" cy="215444"/>
          </a:xfrm>
          <a:prstGeom prst="rect">
            <a:avLst/>
          </a:prstGeom>
          <a:noFill/>
        </p:spPr>
        <p:txBody>
          <a:bodyPr wrap="none" rtlCol="0">
            <a:spAutoFit/>
          </a:bodyPr>
          <a:lstStyle/>
          <a:p>
            <a:r>
              <a:rPr lang="en-US" sz="800" i="1" dirty="0" smtClean="0"/>
              <a:t>Florida Ave</a:t>
            </a:r>
            <a:endParaRPr lang="en-US" sz="800" i="1" dirty="0"/>
          </a:p>
        </p:txBody>
      </p:sp>
      <p:sp>
        <p:nvSpPr>
          <p:cNvPr id="34" name="TextBox 33"/>
          <p:cNvSpPr txBox="1"/>
          <p:nvPr/>
        </p:nvSpPr>
        <p:spPr>
          <a:xfrm>
            <a:off x="3434972" y="6087402"/>
            <a:ext cx="577402" cy="215444"/>
          </a:xfrm>
          <a:prstGeom prst="rect">
            <a:avLst/>
          </a:prstGeom>
          <a:noFill/>
        </p:spPr>
        <p:txBody>
          <a:bodyPr wrap="none" rtlCol="0">
            <a:spAutoFit/>
          </a:bodyPr>
          <a:lstStyle/>
          <a:p>
            <a:r>
              <a:rPr lang="en-US" sz="800" i="1" dirty="0" smtClean="0"/>
              <a:t>Tampa St</a:t>
            </a:r>
            <a:endParaRPr lang="en-US" sz="800" i="1" dirty="0"/>
          </a:p>
        </p:txBody>
      </p:sp>
    </p:spTree>
    <p:extLst>
      <p:ext uri="{BB962C8B-B14F-4D97-AF65-F5344CB8AC3E}">
        <p14:creationId xmlns:p14="http://schemas.microsoft.com/office/powerpoint/2010/main" val="338103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24412" y="1066800"/>
            <a:ext cx="5904775" cy="5029200"/>
          </a:xfrm>
          <a:prstGeom prst="rect">
            <a:avLst/>
          </a:prstGeom>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Lane Reduction</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3810278221"/>
              </p:ext>
            </p:extLst>
          </p:nvPr>
        </p:nvGraphicFramePr>
        <p:xfrm>
          <a:off x="762000" y="3903533"/>
          <a:ext cx="8382000" cy="2387600"/>
        </p:xfrm>
        <a:graphic>
          <a:graphicData uri="http://schemas.openxmlformats.org/drawingml/2006/table">
            <a:tbl>
              <a:tblPr bandRow="1">
                <a:tableStyleId>{5C22544A-7EE6-4342-B048-85BDC9FD1C3A}</a:tableStyleId>
              </a:tblPr>
              <a:tblGrid>
                <a:gridCol w="2794000"/>
                <a:gridCol w="2794000"/>
                <a:gridCol w="2794000"/>
              </a:tblGrid>
              <a:tr h="370840">
                <a:tc>
                  <a:txBody>
                    <a:bodyPr/>
                    <a:lstStyle/>
                    <a:p>
                      <a:pPr algn="ctr"/>
                      <a:r>
                        <a:rPr lang="en-US" sz="1400" b="1" dirty="0" smtClean="0">
                          <a:solidFill>
                            <a:schemeClr val="bg1"/>
                          </a:solidFill>
                        </a:rPr>
                        <a:t>Traffic Level of Service</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400" b="1" dirty="0" smtClean="0">
                          <a:solidFill>
                            <a:schemeClr val="bg1"/>
                          </a:solidFill>
                        </a:rPr>
                        <a:t>Traffic Safety</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400" b="1" dirty="0" smtClean="0">
                          <a:solidFill>
                            <a:schemeClr val="bg1"/>
                          </a:solidFill>
                        </a:rPr>
                        <a:t>Community Impact</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r>
              <a:tr h="370840">
                <a:tc>
                  <a:txBody>
                    <a:bodyPr/>
                    <a:lstStyle/>
                    <a:p>
                      <a:r>
                        <a:rPr lang="en-US" sz="1200" dirty="0" smtClean="0"/>
                        <a:t>May experience</a:t>
                      </a:r>
                      <a:r>
                        <a:rPr lang="en-US" sz="1200" baseline="0" dirty="0" smtClean="0"/>
                        <a:t> slight decline in LOS, particularly within the PM peak along Florida Ave.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Slight increase in overall traffic safety as a result of the</a:t>
                      </a:r>
                      <a:r>
                        <a:rPr lang="en-US" sz="1200" baseline="0" dirty="0" smtClean="0"/>
                        <a:t> reduction in the number of </a:t>
                      </a:r>
                      <a:r>
                        <a:rPr lang="en-US" sz="1200" baseline="0" dirty="0" smtClean="0"/>
                        <a:t>lanes and potentially reduced travel speeds.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Dependent on the designation of the “flex” space. Space</a:t>
                      </a:r>
                      <a:r>
                        <a:rPr lang="en-US" sz="1200" baseline="0" dirty="0" smtClean="0"/>
                        <a:t> could be used to provide on-street parking, landscaping, or enhanced pedestrian/bike/transit environment.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en-US" sz="1400" b="1" dirty="0" smtClean="0">
                          <a:solidFill>
                            <a:schemeClr val="bg1"/>
                          </a:solidFill>
                        </a:rPr>
                        <a:t>Pedestrian Environment</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400" b="1" dirty="0" smtClean="0">
                          <a:solidFill>
                            <a:schemeClr val="bg1"/>
                          </a:solidFill>
                        </a:rPr>
                        <a:t>Bicycle Environment</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400" b="1" dirty="0" smtClean="0">
                          <a:solidFill>
                            <a:schemeClr val="bg1"/>
                          </a:solidFill>
                        </a:rPr>
                        <a:t>Transit</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r>
              <a:tr h="370840">
                <a:tc gridSpan="3">
                  <a:txBody>
                    <a:bodyPr/>
                    <a:lstStyle/>
                    <a:p>
                      <a:r>
                        <a:rPr lang="en-US" sz="1200" dirty="0" smtClean="0"/>
                        <a:t>Opportunity</a:t>
                      </a:r>
                      <a:r>
                        <a:rPr lang="en-US" sz="1200" baseline="0" dirty="0" smtClean="0"/>
                        <a:t> to enhance pedestrian, bicycle, and/or transit environment exists within the “flex” space. This space could be used to provide for a wider sidewalk, provide buffered/separated bicycle lanes or a cycle track. The space could also be used as an envelope for future transit enhancements along the corridor.</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p>
                  </a:txBody>
                  <a:tcPr/>
                </a:tc>
                <a:tc hMerge="1">
                  <a:txBody>
                    <a:bodyPr/>
                    <a:lstStyle/>
                    <a:p>
                      <a:endParaRPr lang="en-US" sz="1200" dirty="0"/>
                    </a:p>
                  </a:txBody>
                  <a:tcPr/>
                </a:tc>
              </a:tr>
            </a:tbl>
          </a:graphicData>
        </a:graphic>
      </p:graphicFrame>
    </p:spTree>
    <p:extLst>
      <p:ext uri="{BB962C8B-B14F-4D97-AF65-F5344CB8AC3E}">
        <p14:creationId xmlns:p14="http://schemas.microsoft.com/office/powerpoint/2010/main" val="2852426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be 16"/>
          <p:cNvSpPr/>
          <p:nvPr/>
        </p:nvSpPr>
        <p:spPr>
          <a:xfrm flipH="1">
            <a:off x="761999" y="1066800"/>
            <a:ext cx="3657600" cy="548640"/>
          </a:xfrm>
          <a:prstGeom prst="cube">
            <a:avLst>
              <a:gd name="adj" fmla="val 11765"/>
            </a:avLst>
          </a:prstGeom>
          <a:solidFill>
            <a:schemeClr val="tx1">
              <a:lumMod val="50000"/>
              <a:lumOff val="50000"/>
            </a:schemeClr>
          </a:solidFill>
          <a:ln w="63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Hybrid</a:t>
            </a:r>
            <a:endParaRPr lang="en-US" sz="1400" b="1" dirty="0">
              <a:effectLst>
                <a:outerShdw blurRad="38100" dist="38100" dir="2700000" algn="tl">
                  <a:srgbClr val="000000">
                    <a:alpha val="43137"/>
                  </a:srgbClr>
                </a:outerShdw>
              </a:effectLst>
            </a:endParaRPr>
          </a:p>
        </p:txBody>
      </p:sp>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Alternatives “Family Tree”</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1087398" y="1790673"/>
            <a:ext cx="4114800" cy="1282733"/>
          </a:xfrm>
          <a:prstGeom prst="rect">
            <a:avLst/>
          </a:prstGeom>
        </p:spPr>
      </p:pic>
      <p:pic>
        <p:nvPicPr>
          <p:cNvPr id="8" name="Picture 7"/>
          <p:cNvPicPr>
            <a:picLocks noChangeAspect="1"/>
          </p:cNvPicPr>
          <p:nvPr/>
        </p:nvPicPr>
        <p:blipFill>
          <a:blip r:embed="rId3"/>
          <a:stretch>
            <a:fillRect/>
          </a:stretch>
        </p:blipFill>
        <p:spPr>
          <a:xfrm>
            <a:off x="4481455" y="2824972"/>
            <a:ext cx="4114800" cy="1240210"/>
          </a:xfrm>
          <a:prstGeom prst="rect">
            <a:avLst/>
          </a:prstGeom>
        </p:spPr>
      </p:pic>
      <p:grpSp>
        <p:nvGrpSpPr>
          <p:cNvPr id="10" name="Group 9"/>
          <p:cNvGrpSpPr/>
          <p:nvPr/>
        </p:nvGrpSpPr>
        <p:grpSpPr>
          <a:xfrm>
            <a:off x="4336226" y="5138022"/>
            <a:ext cx="4260029" cy="1490316"/>
            <a:chOff x="4336226" y="5138022"/>
            <a:chExt cx="4260029" cy="1490316"/>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5063" t="63729" r="24810"/>
            <a:stretch/>
          </p:blipFill>
          <p:spPr>
            <a:xfrm>
              <a:off x="4336226" y="5138022"/>
              <a:ext cx="4260029" cy="1074216"/>
            </a:xfrm>
            <a:prstGeom prst="rect">
              <a:avLst/>
            </a:prstGeom>
          </p:spPr>
        </p:pic>
        <p:sp>
          <p:nvSpPr>
            <p:cNvPr id="11" name="TextBox 10"/>
            <p:cNvSpPr txBox="1"/>
            <p:nvPr/>
          </p:nvSpPr>
          <p:spPr>
            <a:xfrm>
              <a:off x="4549627" y="6212840"/>
              <a:ext cx="506869" cy="307777"/>
            </a:xfrm>
            <a:prstGeom prst="rect">
              <a:avLst/>
            </a:prstGeom>
            <a:noFill/>
          </p:spPr>
          <p:txBody>
            <a:bodyPr wrap="none" rtlCol="0">
              <a:spAutoFit/>
            </a:bodyPr>
            <a:lstStyle/>
            <a:p>
              <a:pPr algn="ctr"/>
              <a:r>
                <a:rPr lang="en-US" sz="700" dirty="0" smtClean="0"/>
                <a:t>Sidewalk</a:t>
              </a:r>
            </a:p>
            <a:p>
              <a:pPr algn="ctr"/>
              <a:r>
                <a:rPr lang="en-US" sz="700" dirty="0" smtClean="0"/>
                <a:t>7.5’</a:t>
              </a:r>
              <a:endParaRPr lang="en-US" sz="700" dirty="0"/>
            </a:p>
          </p:txBody>
        </p:sp>
        <p:sp>
          <p:nvSpPr>
            <p:cNvPr id="12" name="TextBox 11"/>
            <p:cNvSpPr txBox="1"/>
            <p:nvPr/>
          </p:nvSpPr>
          <p:spPr>
            <a:xfrm>
              <a:off x="7843938" y="6212840"/>
              <a:ext cx="506869" cy="307777"/>
            </a:xfrm>
            <a:prstGeom prst="rect">
              <a:avLst/>
            </a:prstGeom>
            <a:noFill/>
          </p:spPr>
          <p:txBody>
            <a:bodyPr wrap="none" rtlCol="0">
              <a:spAutoFit/>
            </a:bodyPr>
            <a:lstStyle/>
            <a:p>
              <a:pPr algn="ctr"/>
              <a:r>
                <a:rPr lang="en-US" sz="700" dirty="0" smtClean="0"/>
                <a:t>Sidewalk</a:t>
              </a:r>
            </a:p>
            <a:p>
              <a:pPr algn="ctr"/>
              <a:r>
                <a:rPr lang="en-US" sz="700" dirty="0" smtClean="0"/>
                <a:t>7.5’</a:t>
              </a:r>
              <a:endParaRPr lang="en-US" sz="700" dirty="0"/>
            </a:p>
          </p:txBody>
        </p:sp>
        <p:sp>
          <p:nvSpPr>
            <p:cNvPr id="13" name="TextBox 12"/>
            <p:cNvSpPr txBox="1"/>
            <p:nvPr/>
          </p:nvSpPr>
          <p:spPr>
            <a:xfrm>
              <a:off x="7162837" y="6212840"/>
              <a:ext cx="409087" cy="307777"/>
            </a:xfrm>
            <a:prstGeom prst="rect">
              <a:avLst/>
            </a:prstGeom>
            <a:noFill/>
          </p:spPr>
          <p:txBody>
            <a:bodyPr wrap="none" rtlCol="0">
              <a:spAutoFit/>
            </a:bodyPr>
            <a:lstStyle/>
            <a:p>
              <a:pPr algn="ctr"/>
              <a:r>
                <a:rPr lang="en-US" sz="700" dirty="0" smtClean="0"/>
                <a:t>Travel</a:t>
              </a:r>
            </a:p>
            <a:p>
              <a:pPr algn="ctr"/>
              <a:r>
                <a:rPr lang="en-US" sz="700" dirty="0" smtClean="0"/>
                <a:t>12’</a:t>
              </a:r>
              <a:endParaRPr lang="en-US" sz="700" dirty="0"/>
            </a:p>
          </p:txBody>
        </p:sp>
        <p:sp>
          <p:nvSpPr>
            <p:cNvPr id="14" name="TextBox 13"/>
            <p:cNvSpPr txBox="1"/>
            <p:nvPr/>
          </p:nvSpPr>
          <p:spPr>
            <a:xfrm>
              <a:off x="6076181" y="6212840"/>
              <a:ext cx="814647" cy="415498"/>
            </a:xfrm>
            <a:prstGeom prst="rect">
              <a:avLst/>
            </a:prstGeom>
            <a:noFill/>
          </p:spPr>
          <p:txBody>
            <a:bodyPr wrap="none" rtlCol="0">
              <a:spAutoFit/>
            </a:bodyPr>
            <a:lstStyle/>
            <a:p>
              <a:pPr algn="ctr"/>
              <a:r>
                <a:rPr lang="en-US" sz="700" dirty="0" smtClean="0"/>
                <a:t>Travel\</a:t>
              </a:r>
            </a:p>
            <a:p>
              <a:pPr algn="ctr"/>
              <a:r>
                <a:rPr lang="en-US" sz="700" dirty="0" smtClean="0"/>
                <a:t>Center Turn Lane</a:t>
              </a:r>
            </a:p>
            <a:p>
              <a:pPr algn="ctr"/>
              <a:r>
                <a:rPr lang="en-US" sz="700" dirty="0" smtClean="0"/>
                <a:t>11’</a:t>
              </a:r>
              <a:endParaRPr lang="en-US" sz="700" dirty="0"/>
            </a:p>
          </p:txBody>
        </p:sp>
        <p:sp>
          <p:nvSpPr>
            <p:cNvPr id="15" name="TextBox 14"/>
            <p:cNvSpPr txBox="1"/>
            <p:nvPr/>
          </p:nvSpPr>
          <p:spPr>
            <a:xfrm>
              <a:off x="5377924" y="6212840"/>
              <a:ext cx="409086" cy="307777"/>
            </a:xfrm>
            <a:prstGeom prst="rect">
              <a:avLst/>
            </a:prstGeom>
            <a:noFill/>
          </p:spPr>
          <p:txBody>
            <a:bodyPr wrap="none" rtlCol="0">
              <a:spAutoFit/>
            </a:bodyPr>
            <a:lstStyle/>
            <a:p>
              <a:pPr algn="ctr"/>
              <a:r>
                <a:rPr lang="en-US" sz="700" dirty="0" smtClean="0"/>
                <a:t>Travel</a:t>
              </a:r>
            </a:p>
            <a:p>
              <a:pPr algn="ctr"/>
              <a:r>
                <a:rPr lang="en-US" sz="700" dirty="0" smtClean="0"/>
                <a:t>12’</a:t>
              </a:r>
              <a:endParaRPr lang="en-US" sz="700" dirty="0"/>
            </a:p>
          </p:txBody>
        </p:sp>
      </p:grpSp>
      <p:grpSp>
        <p:nvGrpSpPr>
          <p:cNvPr id="22" name="Group 21"/>
          <p:cNvGrpSpPr/>
          <p:nvPr/>
        </p:nvGrpSpPr>
        <p:grpSpPr>
          <a:xfrm>
            <a:off x="1087398" y="3816748"/>
            <a:ext cx="4238513" cy="1569707"/>
            <a:chOff x="1087398" y="3797279"/>
            <a:chExt cx="4238513" cy="1569707"/>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4110" t="60136" r="24865"/>
            <a:stretch/>
          </p:blipFill>
          <p:spPr>
            <a:xfrm>
              <a:off x="1087398" y="3797279"/>
              <a:ext cx="4238513" cy="1153978"/>
            </a:xfrm>
            <a:prstGeom prst="rect">
              <a:avLst/>
            </a:prstGeom>
          </p:spPr>
        </p:pic>
        <p:sp>
          <p:nvSpPr>
            <p:cNvPr id="16" name="TextBox 15"/>
            <p:cNvSpPr txBox="1"/>
            <p:nvPr/>
          </p:nvSpPr>
          <p:spPr>
            <a:xfrm>
              <a:off x="1378752" y="4951488"/>
              <a:ext cx="506869" cy="307777"/>
            </a:xfrm>
            <a:prstGeom prst="rect">
              <a:avLst/>
            </a:prstGeom>
            <a:noFill/>
          </p:spPr>
          <p:txBody>
            <a:bodyPr wrap="none" rtlCol="0">
              <a:spAutoFit/>
            </a:bodyPr>
            <a:lstStyle/>
            <a:p>
              <a:pPr algn="ctr"/>
              <a:r>
                <a:rPr lang="en-US" sz="700" dirty="0" smtClean="0"/>
                <a:t>Sidewalk</a:t>
              </a:r>
            </a:p>
            <a:p>
              <a:pPr algn="ctr"/>
              <a:r>
                <a:rPr lang="en-US" sz="700" dirty="0" smtClean="0"/>
                <a:t>7.5’</a:t>
              </a:r>
              <a:endParaRPr lang="en-US" sz="700" dirty="0"/>
            </a:p>
          </p:txBody>
        </p:sp>
        <p:sp>
          <p:nvSpPr>
            <p:cNvPr id="18" name="TextBox 17"/>
            <p:cNvSpPr txBox="1"/>
            <p:nvPr/>
          </p:nvSpPr>
          <p:spPr>
            <a:xfrm>
              <a:off x="4587001" y="4951488"/>
              <a:ext cx="506869" cy="307777"/>
            </a:xfrm>
            <a:prstGeom prst="rect">
              <a:avLst/>
            </a:prstGeom>
            <a:noFill/>
          </p:spPr>
          <p:txBody>
            <a:bodyPr wrap="none" rtlCol="0">
              <a:spAutoFit/>
            </a:bodyPr>
            <a:lstStyle/>
            <a:p>
              <a:pPr algn="ctr"/>
              <a:r>
                <a:rPr lang="en-US" sz="700" dirty="0" smtClean="0"/>
                <a:t>Sidewalk</a:t>
              </a:r>
            </a:p>
            <a:p>
              <a:pPr algn="ctr"/>
              <a:r>
                <a:rPr lang="en-US" sz="700" dirty="0" smtClean="0"/>
                <a:t>7.5’</a:t>
              </a:r>
              <a:endParaRPr lang="en-US" sz="700" dirty="0"/>
            </a:p>
          </p:txBody>
        </p:sp>
        <p:sp>
          <p:nvSpPr>
            <p:cNvPr id="19" name="TextBox 18"/>
            <p:cNvSpPr txBox="1"/>
            <p:nvPr/>
          </p:nvSpPr>
          <p:spPr>
            <a:xfrm>
              <a:off x="3628713" y="4951488"/>
              <a:ext cx="920444" cy="415498"/>
            </a:xfrm>
            <a:prstGeom prst="rect">
              <a:avLst/>
            </a:prstGeom>
            <a:noFill/>
          </p:spPr>
          <p:txBody>
            <a:bodyPr wrap="none" rtlCol="0">
              <a:spAutoFit/>
            </a:bodyPr>
            <a:lstStyle/>
            <a:p>
              <a:pPr algn="ctr"/>
              <a:r>
                <a:rPr lang="en-US" sz="700" dirty="0" smtClean="0"/>
                <a:t>Hybrid</a:t>
              </a:r>
            </a:p>
            <a:p>
              <a:pPr algn="ctr"/>
              <a:r>
                <a:rPr lang="en-US" sz="700" dirty="0" smtClean="0"/>
                <a:t>Parking, Travel, Bike</a:t>
              </a:r>
            </a:p>
            <a:p>
              <a:pPr algn="ctr"/>
              <a:r>
                <a:rPr lang="en-US" sz="700" dirty="0" smtClean="0"/>
                <a:t>13’</a:t>
              </a:r>
              <a:endParaRPr lang="en-US" sz="700" dirty="0"/>
            </a:p>
          </p:txBody>
        </p:sp>
        <p:sp>
          <p:nvSpPr>
            <p:cNvPr id="20" name="TextBox 19"/>
            <p:cNvSpPr txBox="1"/>
            <p:nvPr/>
          </p:nvSpPr>
          <p:spPr>
            <a:xfrm>
              <a:off x="2946718" y="4951488"/>
              <a:ext cx="409086" cy="307777"/>
            </a:xfrm>
            <a:prstGeom prst="rect">
              <a:avLst/>
            </a:prstGeom>
            <a:noFill/>
          </p:spPr>
          <p:txBody>
            <a:bodyPr wrap="none" rtlCol="0">
              <a:spAutoFit/>
            </a:bodyPr>
            <a:lstStyle/>
            <a:p>
              <a:pPr algn="ctr"/>
              <a:r>
                <a:rPr lang="en-US" sz="700" dirty="0" smtClean="0"/>
                <a:t>Travel</a:t>
              </a:r>
            </a:p>
            <a:p>
              <a:pPr algn="ctr"/>
              <a:r>
                <a:rPr lang="en-US" sz="700" dirty="0" smtClean="0"/>
                <a:t>11’</a:t>
              </a:r>
              <a:endParaRPr lang="en-US" sz="700" dirty="0"/>
            </a:p>
          </p:txBody>
        </p:sp>
        <p:sp>
          <p:nvSpPr>
            <p:cNvPr id="21" name="TextBox 20"/>
            <p:cNvSpPr txBox="1"/>
            <p:nvPr/>
          </p:nvSpPr>
          <p:spPr>
            <a:xfrm>
              <a:off x="2099471" y="4951488"/>
              <a:ext cx="409086" cy="307777"/>
            </a:xfrm>
            <a:prstGeom prst="rect">
              <a:avLst/>
            </a:prstGeom>
            <a:noFill/>
          </p:spPr>
          <p:txBody>
            <a:bodyPr wrap="none" rtlCol="0">
              <a:spAutoFit/>
            </a:bodyPr>
            <a:lstStyle/>
            <a:p>
              <a:pPr algn="ctr"/>
              <a:r>
                <a:rPr lang="en-US" sz="700" dirty="0" smtClean="0"/>
                <a:t>Travel</a:t>
              </a:r>
            </a:p>
            <a:p>
              <a:pPr algn="ctr"/>
              <a:r>
                <a:rPr lang="en-US" sz="700" dirty="0" smtClean="0"/>
                <a:t>11’</a:t>
              </a:r>
              <a:endParaRPr lang="en-US" sz="700" dirty="0"/>
            </a:p>
          </p:txBody>
        </p:sp>
      </p:grpSp>
      <p:sp>
        <p:nvSpPr>
          <p:cNvPr id="23" name="TextBox 22"/>
          <p:cNvSpPr txBox="1"/>
          <p:nvPr/>
        </p:nvSpPr>
        <p:spPr>
          <a:xfrm>
            <a:off x="685799" y="2081942"/>
            <a:ext cx="651140" cy="215444"/>
          </a:xfrm>
          <a:prstGeom prst="rect">
            <a:avLst/>
          </a:prstGeom>
          <a:noFill/>
        </p:spPr>
        <p:txBody>
          <a:bodyPr wrap="none" rtlCol="0">
            <a:spAutoFit/>
          </a:bodyPr>
          <a:lstStyle/>
          <a:p>
            <a:r>
              <a:rPr lang="en-US" sz="800" i="1" dirty="0" smtClean="0"/>
              <a:t>Florida Ave</a:t>
            </a:r>
            <a:endParaRPr lang="en-US" sz="800" i="1" dirty="0"/>
          </a:p>
        </p:txBody>
      </p:sp>
      <p:sp>
        <p:nvSpPr>
          <p:cNvPr id="24" name="TextBox 23"/>
          <p:cNvSpPr txBox="1"/>
          <p:nvPr/>
        </p:nvSpPr>
        <p:spPr>
          <a:xfrm>
            <a:off x="685799" y="4406255"/>
            <a:ext cx="651140" cy="215444"/>
          </a:xfrm>
          <a:prstGeom prst="rect">
            <a:avLst/>
          </a:prstGeom>
          <a:noFill/>
        </p:spPr>
        <p:txBody>
          <a:bodyPr wrap="none" rtlCol="0">
            <a:spAutoFit/>
          </a:bodyPr>
          <a:lstStyle/>
          <a:p>
            <a:r>
              <a:rPr lang="en-US" sz="800" i="1" dirty="0" smtClean="0"/>
              <a:t>Florida Ave</a:t>
            </a:r>
            <a:endParaRPr lang="en-US" sz="800" i="1" dirty="0"/>
          </a:p>
        </p:txBody>
      </p:sp>
      <p:sp>
        <p:nvSpPr>
          <p:cNvPr id="25" name="TextBox 24"/>
          <p:cNvSpPr txBox="1"/>
          <p:nvPr/>
        </p:nvSpPr>
        <p:spPr>
          <a:xfrm>
            <a:off x="3897282" y="3457998"/>
            <a:ext cx="577402" cy="215444"/>
          </a:xfrm>
          <a:prstGeom prst="rect">
            <a:avLst/>
          </a:prstGeom>
          <a:noFill/>
        </p:spPr>
        <p:txBody>
          <a:bodyPr wrap="none" rtlCol="0">
            <a:spAutoFit/>
          </a:bodyPr>
          <a:lstStyle/>
          <a:p>
            <a:r>
              <a:rPr lang="en-US" sz="800" i="1" dirty="0" smtClean="0"/>
              <a:t>Tampa St</a:t>
            </a:r>
            <a:endParaRPr lang="en-US" sz="800" i="1" dirty="0"/>
          </a:p>
        </p:txBody>
      </p:sp>
      <p:sp>
        <p:nvSpPr>
          <p:cNvPr id="26" name="TextBox 25"/>
          <p:cNvSpPr txBox="1"/>
          <p:nvPr/>
        </p:nvSpPr>
        <p:spPr>
          <a:xfrm>
            <a:off x="3765480" y="5955198"/>
            <a:ext cx="651140" cy="215444"/>
          </a:xfrm>
          <a:prstGeom prst="rect">
            <a:avLst/>
          </a:prstGeom>
          <a:noFill/>
        </p:spPr>
        <p:txBody>
          <a:bodyPr wrap="none" rtlCol="0">
            <a:spAutoFit/>
          </a:bodyPr>
          <a:lstStyle/>
          <a:p>
            <a:r>
              <a:rPr lang="en-US" sz="800" i="1" dirty="0" smtClean="0"/>
              <a:t>Florida Ave</a:t>
            </a:r>
            <a:endParaRPr lang="en-US" sz="800" i="1" dirty="0"/>
          </a:p>
        </p:txBody>
      </p:sp>
    </p:spTree>
    <p:extLst>
      <p:ext uri="{BB962C8B-B14F-4D97-AF65-F5344CB8AC3E}">
        <p14:creationId xmlns:p14="http://schemas.microsoft.com/office/powerpoint/2010/main" val="1093802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dirty="0" smtClean="0">
                <a:solidFill>
                  <a:schemeClr val="accent6">
                    <a:lumMod val="75000"/>
                  </a:schemeClr>
                </a:solidFill>
              </a:rPr>
              <a:t>Study Purpose</a:t>
            </a:r>
            <a:endParaRPr lang="en-US" dirty="0">
              <a:solidFill>
                <a:schemeClr val="accent6">
                  <a:lumMod val="75000"/>
                </a:schemeClr>
              </a:solidFill>
            </a:endParaRPr>
          </a:p>
        </p:txBody>
      </p:sp>
      <p:sp>
        <p:nvSpPr>
          <p:cNvPr id="3" name="Content Placeholder 2"/>
          <p:cNvSpPr>
            <a:spLocks noGrp="1"/>
          </p:cNvSpPr>
          <p:nvPr>
            <p:ph idx="1"/>
          </p:nvPr>
        </p:nvSpPr>
        <p:spPr>
          <a:xfrm>
            <a:off x="762000" y="1600200"/>
            <a:ext cx="8229600" cy="4876800"/>
          </a:xfrm>
        </p:spPr>
        <p:txBody>
          <a:bodyPr>
            <a:normAutofit/>
          </a:bodyPr>
          <a:lstStyle/>
          <a:p>
            <a:pPr marL="0" indent="0" algn="ctr">
              <a:buNone/>
            </a:pPr>
            <a:endParaRPr lang="en-US" dirty="0" smtClean="0"/>
          </a:p>
          <a:p>
            <a:pPr marL="0" indent="0" algn="ctr">
              <a:buNone/>
            </a:pPr>
            <a:r>
              <a:rPr lang="en-US" sz="3600" i="1" dirty="0" smtClean="0"/>
              <a:t>Identify and evaluate alternative configurations to determine how to best meet the needs of a wide range of users</a:t>
            </a:r>
            <a:r>
              <a:rPr lang="en-US" sz="3600" i="1" dirty="0"/>
              <a:t> </a:t>
            </a:r>
            <a:r>
              <a:rPr lang="en-US" sz="3600" i="1" dirty="0" smtClean="0"/>
              <a:t>– current and future.</a:t>
            </a:r>
          </a:p>
          <a:p>
            <a:pPr marL="0" indent="0" algn="ctr">
              <a:buNone/>
            </a:pPr>
            <a:endParaRPr lang="en-US" i="1" dirty="0"/>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7922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Reversible Traffic Lanes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21" name="Content Placeholder 2"/>
          <p:cNvSpPr>
            <a:spLocks noGrp="1"/>
          </p:cNvSpPr>
          <p:nvPr>
            <p:ph idx="1"/>
          </p:nvPr>
        </p:nvSpPr>
        <p:spPr>
          <a:xfrm>
            <a:off x="762000" y="1266715"/>
            <a:ext cx="8229600" cy="5181600"/>
          </a:xfrm>
        </p:spPr>
        <p:txBody>
          <a:bodyPr>
            <a:normAutofit/>
          </a:bodyPr>
          <a:lstStyle/>
          <a:p>
            <a:pPr marL="919162" indent="-457200"/>
            <a:r>
              <a:rPr lang="en-US" dirty="0" smtClean="0"/>
              <a:t>Provide added directional capacity during periods of elevated traffic congestion.</a:t>
            </a:r>
          </a:p>
          <a:p>
            <a:pPr marL="919162" indent="-457200"/>
            <a:r>
              <a:rPr lang="en-US" dirty="0" smtClean="0"/>
              <a:t>Good signage is critical.</a:t>
            </a:r>
          </a:p>
          <a:p>
            <a:pPr marL="919162" indent="-457200"/>
            <a:r>
              <a:rPr lang="en-US" dirty="0" smtClean="0"/>
              <a:t>May generate neighborhood concerns (Phoenix).</a:t>
            </a:r>
          </a:p>
          <a:p>
            <a:pPr marL="919162" indent="-457200"/>
            <a:endParaRPr lang="en-US" dirty="0"/>
          </a:p>
          <a:p>
            <a:pPr marL="857250" indent="-395288">
              <a:buFont typeface="+mj-lt"/>
              <a:buAutoNum type="arabicPeriod"/>
            </a:pPr>
            <a:endParaRPr lang="en-US" dirty="0" smtClean="0"/>
          </a:p>
          <a:p>
            <a:pPr marL="857250" indent="-395288">
              <a:buFont typeface="+mj-lt"/>
              <a:buAutoNum type="arabicPeriod"/>
            </a:pPr>
            <a:endParaRPr lang="en-US" dirty="0" smtClean="0"/>
          </a:p>
          <a:p>
            <a:pPr marL="857250" indent="-395288">
              <a:buFont typeface="+mj-lt"/>
              <a:buAutoNum type="arabicPeriod"/>
            </a:pPr>
            <a:endParaRPr lang="en-US" dirty="0" smtClean="0"/>
          </a:p>
          <a:p>
            <a:pPr marL="461962" indent="0">
              <a:buNone/>
            </a:pPr>
            <a:endParaRPr lang="en-US" sz="1800" i="1" dirty="0" smtClean="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0784" b="28824"/>
          <a:stretch/>
        </p:blipFill>
        <p:spPr>
          <a:xfrm>
            <a:off x="1036318" y="4114794"/>
            <a:ext cx="7772400" cy="2640331"/>
          </a:xfrm>
          <a:prstGeom prst="rect">
            <a:avLst/>
          </a:prstGeom>
          <a:effectLst>
            <a:softEdge rad="31750"/>
          </a:effectLst>
        </p:spPr>
      </p:pic>
      <p:sp>
        <p:nvSpPr>
          <p:cNvPr id="7" name="TextBox 6"/>
          <p:cNvSpPr txBox="1"/>
          <p:nvPr/>
        </p:nvSpPr>
        <p:spPr>
          <a:xfrm>
            <a:off x="1068590" y="6476858"/>
            <a:ext cx="1439818" cy="246221"/>
          </a:xfrm>
          <a:prstGeom prst="rect">
            <a:avLst/>
          </a:prstGeom>
          <a:noFill/>
        </p:spPr>
        <p:txBody>
          <a:bodyPr wrap="none" rtlCol="0">
            <a:spAutoFit/>
          </a:bodyPr>
          <a:lstStyle/>
          <a:p>
            <a:r>
              <a:rPr lang="en-US" sz="1000" i="1" dirty="0" smtClean="0">
                <a:solidFill>
                  <a:schemeClr val="bg1"/>
                </a:solidFill>
              </a:rPr>
              <a:t>E Bay St, Jacksonville, FL</a:t>
            </a:r>
            <a:endParaRPr lang="en-US" sz="1000" i="1" dirty="0">
              <a:solidFill>
                <a:schemeClr val="bg1"/>
              </a:solidFill>
            </a:endParaRPr>
          </a:p>
        </p:txBody>
      </p:sp>
    </p:spTree>
    <p:extLst>
      <p:ext uri="{BB962C8B-B14F-4D97-AF65-F5344CB8AC3E}">
        <p14:creationId xmlns:p14="http://schemas.microsoft.com/office/powerpoint/2010/main" val="676245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Reversible Traffic Lanes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21" name="Content Placeholder 2"/>
          <p:cNvSpPr>
            <a:spLocks noGrp="1"/>
          </p:cNvSpPr>
          <p:nvPr>
            <p:ph idx="1"/>
          </p:nvPr>
        </p:nvSpPr>
        <p:spPr>
          <a:xfrm>
            <a:off x="762000" y="1266710"/>
            <a:ext cx="8229600" cy="5181600"/>
          </a:xfrm>
        </p:spPr>
        <p:txBody>
          <a:bodyPr>
            <a:normAutofit/>
          </a:bodyPr>
          <a:lstStyle/>
          <a:p>
            <a:pPr marL="919162" indent="-457200"/>
            <a:r>
              <a:rPr lang="en-US" dirty="0" smtClean="0"/>
              <a:t>Potential Concerns:</a:t>
            </a:r>
          </a:p>
          <a:p>
            <a:pPr marL="1319212" lvl="1" indent="-457200"/>
            <a:r>
              <a:rPr lang="en-US" sz="2400" dirty="0" smtClean="0"/>
              <a:t>Perception of less concern about pedestrians and safety of the local residents/businesses – more emphasis on travel speed.</a:t>
            </a:r>
          </a:p>
          <a:p>
            <a:pPr marL="1319212" lvl="1" indent="-457200"/>
            <a:r>
              <a:rPr lang="en-US" sz="2400" dirty="0" smtClean="0"/>
              <a:t>Left turns can be problematic – may increase cut-through traffic.</a:t>
            </a:r>
          </a:p>
          <a:p>
            <a:pPr marL="1319212" lvl="1" indent="-457200"/>
            <a:r>
              <a:rPr lang="en-US" sz="2400" dirty="0" smtClean="0"/>
              <a:t>Increase in crashes, particularly head-on and sideswipe crashes (Washington DC &amp; Charlotte)</a:t>
            </a:r>
          </a:p>
          <a:p>
            <a:pPr marL="862012" lvl="1" indent="0">
              <a:buNone/>
            </a:pPr>
            <a:endParaRPr lang="en-US" dirty="0" smtClean="0"/>
          </a:p>
          <a:p>
            <a:pPr marL="919162" indent="-457200"/>
            <a:endParaRPr lang="en-US" dirty="0"/>
          </a:p>
          <a:p>
            <a:pPr marL="857250" indent="-395288">
              <a:buFont typeface="+mj-lt"/>
              <a:buAutoNum type="arabicPeriod"/>
            </a:pPr>
            <a:endParaRPr lang="en-US" dirty="0" smtClean="0"/>
          </a:p>
          <a:p>
            <a:pPr marL="857250" indent="-395288">
              <a:buFont typeface="+mj-lt"/>
              <a:buAutoNum type="arabicPeriod"/>
            </a:pPr>
            <a:endParaRPr lang="en-US" dirty="0" smtClean="0"/>
          </a:p>
          <a:p>
            <a:pPr marL="857250" indent="-395288">
              <a:buFont typeface="+mj-lt"/>
              <a:buAutoNum type="arabicPeriod"/>
            </a:pPr>
            <a:endParaRPr lang="en-US" dirty="0" smtClean="0"/>
          </a:p>
          <a:p>
            <a:pPr marL="461962" indent="0">
              <a:buNone/>
            </a:pPr>
            <a:endParaRPr lang="en-US" sz="1800" i="1" dirty="0" smtClean="0"/>
          </a:p>
        </p:txBody>
      </p:sp>
      <p:pic>
        <p:nvPicPr>
          <p:cNvPr id="8" name="Picture 7"/>
          <p:cNvPicPr>
            <a:picLocks noChangeAspect="1"/>
          </p:cNvPicPr>
          <p:nvPr/>
        </p:nvPicPr>
        <p:blipFill rotWithShape="1">
          <a:blip r:embed="rId2"/>
          <a:srcRect t="22868" b="18382"/>
          <a:stretch/>
        </p:blipFill>
        <p:spPr>
          <a:xfrm>
            <a:off x="1950720" y="4653573"/>
            <a:ext cx="5852160" cy="2116149"/>
          </a:xfrm>
          <a:prstGeom prst="rect">
            <a:avLst/>
          </a:prstGeom>
        </p:spPr>
      </p:pic>
      <p:sp>
        <p:nvSpPr>
          <p:cNvPr id="9" name="TextBox 8"/>
          <p:cNvSpPr txBox="1"/>
          <p:nvPr/>
        </p:nvSpPr>
        <p:spPr>
          <a:xfrm>
            <a:off x="1950720" y="6485905"/>
            <a:ext cx="1399742" cy="246221"/>
          </a:xfrm>
          <a:prstGeom prst="rect">
            <a:avLst/>
          </a:prstGeom>
          <a:noFill/>
        </p:spPr>
        <p:txBody>
          <a:bodyPr wrap="none" rtlCol="0">
            <a:spAutoFit/>
          </a:bodyPr>
          <a:lstStyle/>
          <a:p>
            <a:r>
              <a:rPr lang="en-US" sz="1000" i="1" dirty="0" smtClean="0">
                <a:solidFill>
                  <a:schemeClr val="bg1"/>
                </a:solidFill>
              </a:rPr>
              <a:t>7</a:t>
            </a:r>
            <a:r>
              <a:rPr lang="en-US" sz="1000" i="1" baseline="30000" dirty="0" smtClean="0">
                <a:solidFill>
                  <a:schemeClr val="bg1"/>
                </a:solidFill>
              </a:rPr>
              <a:t>th</a:t>
            </a:r>
            <a:r>
              <a:rPr lang="en-US" sz="1000" i="1" dirty="0" smtClean="0">
                <a:solidFill>
                  <a:schemeClr val="bg1"/>
                </a:solidFill>
              </a:rPr>
              <a:t> Avenue, Phoenix, AZ</a:t>
            </a:r>
            <a:endParaRPr lang="en-US" sz="1000" i="1" dirty="0">
              <a:solidFill>
                <a:schemeClr val="bg1"/>
              </a:solidFill>
            </a:endParaRPr>
          </a:p>
        </p:txBody>
      </p:sp>
    </p:spTree>
    <p:extLst>
      <p:ext uri="{BB962C8B-B14F-4D97-AF65-F5344CB8AC3E}">
        <p14:creationId xmlns:p14="http://schemas.microsoft.com/office/powerpoint/2010/main" val="1655077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Time of Day Parking Restrictions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21" name="Content Placeholder 2"/>
          <p:cNvSpPr>
            <a:spLocks noGrp="1"/>
          </p:cNvSpPr>
          <p:nvPr>
            <p:ph idx="1"/>
          </p:nvPr>
        </p:nvSpPr>
        <p:spPr>
          <a:xfrm>
            <a:off x="762000" y="1266713"/>
            <a:ext cx="8229600" cy="5181600"/>
          </a:xfrm>
        </p:spPr>
        <p:txBody>
          <a:bodyPr>
            <a:normAutofit/>
          </a:bodyPr>
          <a:lstStyle/>
          <a:p>
            <a:pPr marL="919162" indent="-457200"/>
            <a:r>
              <a:rPr lang="en-US" dirty="0" smtClean="0"/>
              <a:t>Allow for on-street parking during off-peak traffic conditions</a:t>
            </a:r>
          </a:p>
          <a:p>
            <a:pPr marL="919162" indent="-457200"/>
            <a:r>
              <a:rPr lang="en-US" dirty="0" smtClean="0"/>
              <a:t>Require a good signage and strong enforcement program</a:t>
            </a:r>
            <a:endParaRPr lang="en-US" dirty="0"/>
          </a:p>
          <a:p>
            <a:pPr marL="857250" indent="-395288">
              <a:buFont typeface="+mj-lt"/>
              <a:buAutoNum type="arabicPeriod"/>
            </a:pPr>
            <a:endParaRPr lang="en-US" dirty="0" smtClean="0"/>
          </a:p>
          <a:p>
            <a:pPr marL="857250" indent="-395288">
              <a:buFont typeface="+mj-lt"/>
              <a:buAutoNum type="arabicPeriod"/>
            </a:pPr>
            <a:endParaRPr lang="en-US" dirty="0" smtClean="0"/>
          </a:p>
          <a:p>
            <a:pPr marL="857250" indent="-395288">
              <a:buFont typeface="+mj-lt"/>
              <a:buAutoNum type="arabicPeriod"/>
            </a:pPr>
            <a:endParaRPr lang="en-US" dirty="0" smtClean="0"/>
          </a:p>
          <a:p>
            <a:pPr marL="461962" indent="0">
              <a:buNone/>
            </a:pPr>
            <a:endParaRPr lang="en-US" sz="1800" i="1" dirty="0" smtClean="0"/>
          </a:p>
        </p:txBody>
      </p:sp>
      <p:pic>
        <p:nvPicPr>
          <p:cNvPr id="2050" name="Picture 2" descr="http://www.stpaul.gov/images/pages/N4110/Rush%20H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002" y="3905026"/>
            <a:ext cx="1908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12977" t="6811"/>
          <a:stretch/>
        </p:blipFill>
        <p:spPr>
          <a:xfrm>
            <a:off x="958705" y="3602262"/>
            <a:ext cx="5477393" cy="3195452"/>
          </a:xfrm>
          <a:prstGeom prst="rect">
            <a:avLst/>
          </a:prstGeom>
        </p:spPr>
      </p:pic>
      <p:sp>
        <p:nvSpPr>
          <p:cNvPr id="9" name="TextBox 8"/>
          <p:cNvSpPr txBox="1"/>
          <p:nvPr/>
        </p:nvSpPr>
        <p:spPr>
          <a:xfrm>
            <a:off x="958705" y="6499903"/>
            <a:ext cx="1420582" cy="246221"/>
          </a:xfrm>
          <a:prstGeom prst="rect">
            <a:avLst/>
          </a:prstGeom>
          <a:noFill/>
        </p:spPr>
        <p:txBody>
          <a:bodyPr wrap="none" rtlCol="0">
            <a:spAutoFit/>
          </a:bodyPr>
          <a:lstStyle/>
          <a:p>
            <a:r>
              <a:rPr lang="en-US" sz="1000" i="1" dirty="0" smtClean="0">
                <a:solidFill>
                  <a:schemeClr val="bg1"/>
                </a:solidFill>
              </a:rPr>
              <a:t>N Miami Ave, Miami, FL</a:t>
            </a:r>
            <a:endParaRPr lang="en-US" sz="1000" i="1" dirty="0">
              <a:solidFill>
                <a:schemeClr val="bg1"/>
              </a:solidFill>
            </a:endParaRPr>
          </a:p>
        </p:txBody>
      </p:sp>
    </p:spTree>
    <p:extLst>
      <p:ext uri="{BB962C8B-B14F-4D97-AF65-F5344CB8AC3E}">
        <p14:creationId xmlns:p14="http://schemas.microsoft.com/office/powerpoint/2010/main" val="1659899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pic>
        <p:nvPicPr>
          <p:cNvPr id="7" name="Picture 6" descr="http://info.paiwhq.com.php53-23.ord1-1.websitetestlink.com/wp-content/uploads/2012/08/factor-analysis-overview-resized-600.jp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20" y="1532068"/>
            <a:ext cx="3108959"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775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31902"/>
          <a:stretch/>
        </p:blipFill>
        <p:spPr>
          <a:xfrm>
            <a:off x="762000" y="1767399"/>
            <a:ext cx="8229600" cy="4740977"/>
          </a:xfrm>
          <a:prstGeom prst="rect">
            <a:avLst/>
          </a:prstGeom>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4164105" y="1213967"/>
            <a:ext cx="1425390" cy="523220"/>
          </a:xfrm>
          <a:prstGeom prst="rect">
            <a:avLst/>
          </a:prstGeom>
          <a:noFill/>
        </p:spPr>
        <p:txBody>
          <a:bodyPr wrap="none" rtlCol="0">
            <a:spAutoFit/>
          </a:bodyPr>
          <a:lstStyle/>
          <a:p>
            <a:r>
              <a:rPr lang="en-US" sz="2800" dirty="0" smtClean="0"/>
              <a:t>No Build</a:t>
            </a:r>
            <a:endParaRPr lang="en-US" sz="2800" dirty="0"/>
          </a:p>
        </p:txBody>
      </p:sp>
    </p:spTree>
    <p:extLst>
      <p:ext uri="{BB962C8B-B14F-4D97-AF65-F5344CB8AC3E}">
        <p14:creationId xmlns:p14="http://schemas.microsoft.com/office/powerpoint/2010/main" val="3594615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31658"/>
          <a:stretch/>
        </p:blipFill>
        <p:spPr>
          <a:xfrm>
            <a:off x="762000" y="1769426"/>
            <a:ext cx="8306696" cy="4781982"/>
          </a:xfrm>
          <a:prstGeom prst="rect">
            <a:avLst/>
          </a:prstGeom>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3549440" y="1163311"/>
            <a:ext cx="2662268" cy="523220"/>
          </a:xfrm>
          <a:prstGeom prst="rect">
            <a:avLst/>
          </a:prstGeom>
          <a:noFill/>
        </p:spPr>
        <p:txBody>
          <a:bodyPr wrap="none" rtlCol="0">
            <a:spAutoFit/>
          </a:bodyPr>
          <a:lstStyle/>
          <a:p>
            <a:pPr algn="ctr"/>
            <a:r>
              <a:rPr lang="en-US" sz="2800" dirty="0" smtClean="0"/>
              <a:t>1. Two-Way Both</a:t>
            </a:r>
            <a:endParaRPr lang="en-US" sz="2800" dirty="0"/>
          </a:p>
        </p:txBody>
      </p:sp>
    </p:spTree>
    <p:extLst>
      <p:ext uri="{BB962C8B-B14F-4D97-AF65-F5344CB8AC3E}">
        <p14:creationId xmlns:p14="http://schemas.microsoft.com/office/powerpoint/2010/main" val="3242895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1295"/>
          <a:stretch/>
        </p:blipFill>
        <p:spPr>
          <a:xfrm>
            <a:off x="762000" y="1758667"/>
            <a:ext cx="8306696" cy="4814255"/>
          </a:xfrm>
          <a:prstGeom prst="rect">
            <a:avLst/>
          </a:prstGeom>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3097812" y="1163311"/>
            <a:ext cx="3565528" cy="523220"/>
          </a:xfrm>
          <a:prstGeom prst="rect">
            <a:avLst/>
          </a:prstGeom>
          <a:noFill/>
        </p:spPr>
        <p:txBody>
          <a:bodyPr wrap="none" rtlCol="0">
            <a:spAutoFit/>
          </a:bodyPr>
          <a:lstStyle/>
          <a:p>
            <a:pPr algn="ctr"/>
            <a:r>
              <a:rPr lang="en-US" sz="2800" dirty="0" smtClean="0"/>
              <a:t>2. Lane Reduction Both</a:t>
            </a:r>
            <a:endParaRPr lang="en-US" sz="2800" dirty="0"/>
          </a:p>
        </p:txBody>
      </p:sp>
    </p:spTree>
    <p:extLst>
      <p:ext uri="{BB962C8B-B14F-4D97-AF65-F5344CB8AC3E}">
        <p14:creationId xmlns:p14="http://schemas.microsoft.com/office/powerpoint/2010/main" val="430128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r="50119" b="31658"/>
          <a:stretch/>
        </p:blipFill>
        <p:spPr>
          <a:xfrm>
            <a:off x="762000" y="1769426"/>
            <a:ext cx="4143487" cy="4781982"/>
          </a:xfrm>
          <a:prstGeom prst="rect">
            <a:avLst/>
          </a:prstGeom>
        </p:spPr>
      </p:pic>
      <p:pic>
        <p:nvPicPr>
          <p:cNvPr id="3" name="Picture 2"/>
          <p:cNvPicPr>
            <a:picLocks noChangeAspect="1"/>
          </p:cNvPicPr>
          <p:nvPr/>
        </p:nvPicPr>
        <p:blipFill rotWithShape="1">
          <a:blip r:embed="rId3"/>
          <a:srcRect l="50011" b="31295"/>
          <a:stretch/>
        </p:blipFill>
        <p:spPr>
          <a:xfrm>
            <a:off x="4916244" y="1758667"/>
            <a:ext cx="4152451" cy="4814255"/>
          </a:xfrm>
          <a:prstGeom prst="rect">
            <a:avLst/>
          </a:prstGeom>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943323" y="1163311"/>
            <a:ext cx="7874528" cy="523220"/>
          </a:xfrm>
          <a:prstGeom prst="rect">
            <a:avLst/>
          </a:prstGeom>
          <a:noFill/>
        </p:spPr>
        <p:txBody>
          <a:bodyPr wrap="none" rtlCol="0">
            <a:spAutoFit/>
          </a:bodyPr>
          <a:lstStyle/>
          <a:p>
            <a:pPr algn="ctr"/>
            <a:r>
              <a:rPr lang="en-US" sz="2800" dirty="0" smtClean="0"/>
              <a:t>3. Two-Way Tampa/Highland, Lane Reduction Florida</a:t>
            </a:r>
            <a:endParaRPr lang="en-US" sz="2800" dirty="0"/>
          </a:p>
        </p:txBody>
      </p:sp>
    </p:spTree>
    <p:extLst>
      <p:ext uri="{BB962C8B-B14F-4D97-AF65-F5344CB8AC3E}">
        <p14:creationId xmlns:p14="http://schemas.microsoft.com/office/powerpoint/2010/main" val="22277297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t="3559" b="60660"/>
          <a:stretch/>
        </p:blipFill>
        <p:spPr>
          <a:xfrm>
            <a:off x="4868281" y="1775012"/>
            <a:ext cx="4251960" cy="4808668"/>
          </a:xfrm>
          <a:prstGeom prst="rect">
            <a:avLst/>
          </a:prstGeom>
        </p:spPr>
      </p:pic>
      <p:pic>
        <p:nvPicPr>
          <p:cNvPr id="10" name="Picture 9"/>
          <p:cNvPicPr>
            <a:picLocks noChangeAspect="1"/>
          </p:cNvPicPr>
          <p:nvPr/>
        </p:nvPicPr>
        <p:blipFill rotWithShape="1">
          <a:blip r:embed="rId3"/>
          <a:srcRect r="50119" b="31658"/>
          <a:stretch/>
        </p:blipFill>
        <p:spPr>
          <a:xfrm>
            <a:off x="762000" y="1769426"/>
            <a:ext cx="4143487" cy="4781982"/>
          </a:xfrm>
          <a:prstGeom prst="rect">
            <a:avLst/>
          </a:prstGeom>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979456" y="1163311"/>
            <a:ext cx="7802264" cy="523220"/>
          </a:xfrm>
          <a:prstGeom prst="rect">
            <a:avLst/>
          </a:prstGeom>
          <a:noFill/>
        </p:spPr>
        <p:txBody>
          <a:bodyPr wrap="none" rtlCol="0">
            <a:spAutoFit/>
          </a:bodyPr>
          <a:lstStyle/>
          <a:p>
            <a:pPr algn="ctr"/>
            <a:r>
              <a:rPr lang="en-US" sz="2800" dirty="0" smtClean="0"/>
              <a:t>4. Two-Way Tampa/Highland, Dynamic Lanes Florida</a:t>
            </a:r>
            <a:endParaRPr lang="en-US" sz="2800" dirty="0"/>
          </a:p>
        </p:txBody>
      </p:sp>
      <p:sp>
        <p:nvSpPr>
          <p:cNvPr id="9" name="Rectangle 8"/>
          <p:cNvSpPr/>
          <p:nvPr/>
        </p:nvSpPr>
        <p:spPr>
          <a:xfrm>
            <a:off x="6669742" y="4034118"/>
            <a:ext cx="645458" cy="183955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a:srcRect l="20462" t="34801" r="70603" b="44752"/>
          <a:stretch/>
        </p:blipFill>
        <p:spPr>
          <a:xfrm>
            <a:off x="6639260" y="4864876"/>
            <a:ext cx="742278" cy="1430768"/>
          </a:xfrm>
          <a:prstGeom prst="rect">
            <a:avLst/>
          </a:prstGeom>
        </p:spPr>
      </p:pic>
      <p:sp>
        <p:nvSpPr>
          <p:cNvPr id="8" name="Up-Down Arrow 7"/>
          <p:cNvSpPr/>
          <p:nvPr/>
        </p:nvSpPr>
        <p:spPr>
          <a:xfrm>
            <a:off x="6809591" y="4034118"/>
            <a:ext cx="365760" cy="742277"/>
          </a:xfrm>
          <a:prstGeom prst="upDownArrow">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777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760423" y="1163311"/>
            <a:ext cx="8240334" cy="523220"/>
          </a:xfrm>
          <a:prstGeom prst="rect">
            <a:avLst/>
          </a:prstGeom>
          <a:noFill/>
        </p:spPr>
        <p:txBody>
          <a:bodyPr wrap="none" rtlCol="0">
            <a:spAutoFit/>
          </a:bodyPr>
          <a:lstStyle/>
          <a:p>
            <a:pPr algn="ctr"/>
            <a:r>
              <a:rPr lang="en-US" sz="2800" dirty="0" smtClean="0"/>
              <a:t>4A. Two-Way Tampa/Highland, Reversible Lanes Florida</a:t>
            </a:r>
            <a:endParaRPr lang="en-US" sz="2800" dirty="0"/>
          </a:p>
        </p:txBody>
      </p:sp>
      <p:grpSp>
        <p:nvGrpSpPr>
          <p:cNvPr id="52" name="Group 51"/>
          <p:cNvGrpSpPr/>
          <p:nvPr/>
        </p:nvGrpSpPr>
        <p:grpSpPr>
          <a:xfrm>
            <a:off x="2608905" y="2081431"/>
            <a:ext cx="473337" cy="1014081"/>
            <a:chOff x="2608905" y="2081431"/>
            <a:chExt cx="473337" cy="1014081"/>
          </a:xfrm>
          <a:solidFill>
            <a:schemeClr val="tx1">
              <a:lumMod val="50000"/>
              <a:lumOff val="50000"/>
            </a:schemeClr>
          </a:solidFill>
        </p:grpSpPr>
        <p:sp>
          <p:nvSpPr>
            <p:cNvPr id="3" name="Bent Arrow 2"/>
            <p:cNvSpPr/>
            <p:nvPr/>
          </p:nvSpPr>
          <p:spPr>
            <a:xfrm flipH="1">
              <a:off x="2608905" y="2622176"/>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rot="10800000" flipH="1">
              <a:off x="2608905" y="2081431"/>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Up Arrow 6"/>
          <p:cNvSpPr/>
          <p:nvPr/>
        </p:nvSpPr>
        <p:spPr>
          <a:xfrm>
            <a:off x="3396462"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flipV="1">
            <a:off x="1935428"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7569431"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flipV="1">
            <a:off x="6108397"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2608905" y="3278710"/>
            <a:ext cx="473337" cy="1014081"/>
            <a:chOff x="2608905" y="3288080"/>
            <a:chExt cx="473337" cy="1014081"/>
          </a:xfrm>
          <a:solidFill>
            <a:schemeClr val="tx1">
              <a:lumMod val="50000"/>
              <a:lumOff val="50000"/>
            </a:schemeClr>
          </a:solidFill>
        </p:grpSpPr>
        <p:sp>
          <p:nvSpPr>
            <p:cNvPr id="20" name="Bent Arrow 19"/>
            <p:cNvSpPr/>
            <p:nvPr/>
          </p:nvSpPr>
          <p:spPr>
            <a:xfrm flipH="1">
              <a:off x="2608905" y="3828825"/>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rot="10800000" flipH="1">
              <a:off x="2608905" y="3288080"/>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Up Arrow 21"/>
          <p:cNvSpPr/>
          <p:nvPr/>
        </p:nvSpPr>
        <p:spPr>
          <a:xfrm>
            <a:off x="3396462"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flipV="1">
            <a:off x="1935428"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6781874" y="3278710"/>
            <a:ext cx="473337" cy="1014081"/>
            <a:chOff x="6781874" y="3269340"/>
            <a:chExt cx="473337" cy="1014081"/>
          </a:xfrm>
          <a:solidFill>
            <a:schemeClr val="tx1">
              <a:lumMod val="50000"/>
              <a:lumOff val="50000"/>
            </a:schemeClr>
          </a:solidFill>
        </p:grpSpPr>
        <p:sp>
          <p:nvSpPr>
            <p:cNvPr id="24" name="Bent Arrow 23"/>
            <p:cNvSpPr/>
            <p:nvPr/>
          </p:nvSpPr>
          <p:spPr>
            <a:xfrm flipH="1">
              <a:off x="6781874" y="3810085"/>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24"/>
            <p:cNvSpPr/>
            <p:nvPr/>
          </p:nvSpPr>
          <p:spPr>
            <a:xfrm rot="10800000" flipH="1">
              <a:off x="6781874" y="3269340"/>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 name="Up Arrow 25"/>
          <p:cNvSpPr/>
          <p:nvPr/>
        </p:nvSpPr>
        <p:spPr>
          <a:xfrm>
            <a:off x="7569431"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p:cNvSpPr/>
          <p:nvPr/>
        </p:nvSpPr>
        <p:spPr>
          <a:xfrm flipV="1">
            <a:off x="6108397"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2608905" y="5002744"/>
            <a:ext cx="473337" cy="1014081"/>
            <a:chOff x="2608905" y="4532208"/>
            <a:chExt cx="473337" cy="1014081"/>
          </a:xfrm>
          <a:solidFill>
            <a:schemeClr val="tx1">
              <a:lumMod val="50000"/>
              <a:lumOff val="50000"/>
            </a:schemeClr>
          </a:solidFill>
        </p:grpSpPr>
        <p:sp>
          <p:nvSpPr>
            <p:cNvPr id="28" name="Bent Arrow 27"/>
            <p:cNvSpPr/>
            <p:nvPr/>
          </p:nvSpPr>
          <p:spPr>
            <a:xfrm flipH="1">
              <a:off x="2608905" y="5072953"/>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28"/>
            <p:cNvSpPr/>
            <p:nvPr/>
          </p:nvSpPr>
          <p:spPr>
            <a:xfrm rot="10800000" flipH="1">
              <a:off x="2608905" y="4532208"/>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Up Arrow 29"/>
          <p:cNvSpPr/>
          <p:nvPr/>
        </p:nvSpPr>
        <p:spPr>
          <a:xfrm>
            <a:off x="3396462" y="505518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 Arrow 30"/>
          <p:cNvSpPr/>
          <p:nvPr/>
        </p:nvSpPr>
        <p:spPr>
          <a:xfrm flipV="1">
            <a:off x="1935428" y="505518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a:off x="7569431" y="4526378"/>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flipV="1">
            <a:off x="6108397" y="4526378"/>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80312" y="2351361"/>
            <a:ext cx="514885" cy="369332"/>
          </a:xfrm>
          <a:prstGeom prst="rect">
            <a:avLst/>
          </a:prstGeom>
          <a:noFill/>
        </p:spPr>
        <p:txBody>
          <a:bodyPr wrap="none" rtlCol="0">
            <a:spAutoFit/>
          </a:bodyPr>
          <a:lstStyle/>
          <a:p>
            <a:r>
              <a:rPr lang="en-US" dirty="0" smtClean="0"/>
              <a:t>AM</a:t>
            </a:r>
            <a:endParaRPr lang="en-US" dirty="0"/>
          </a:p>
        </p:txBody>
      </p:sp>
      <p:sp>
        <p:nvSpPr>
          <p:cNvPr id="36" name="TextBox 35"/>
          <p:cNvSpPr txBox="1"/>
          <p:nvPr/>
        </p:nvSpPr>
        <p:spPr>
          <a:xfrm>
            <a:off x="847620" y="3313448"/>
            <a:ext cx="980268" cy="923330"/>
          </a:xfrm>
          <a:prstGeom prst="rect">
            <a:avLst/>
          </a:prstGeom>
          <a:noFill/>
        </p:spPr>
        <p:txBody>
          <a:bodyPr wrap="none" rtlCol="0">
            <a:spAutoFit/>
          </a:bodyPr>
          <a:lstStyle/>
          <a:p>
            <a:pPr algn="ctr"/>
            <a:r>
              <a:rPr lang="en-US" dirty="0" smtClean="0"/>
              <a:t>Mid-Day</a:t>
            </a:r>
          </a:p>
          <a:p>
            <a:pPr algn="ctr"/>
            <a:r>
              <a:rPr lang="en-US" dirty="0" smtClean="0"/>
              <a:t>&amp;</a:t>
            </a:r>
          </a:p>
          <a:p>
            <a:pPr algn="ctr"/>
            <a:r>
              <a:rPr lang="en-US" dirty="0" smtClean="0"/>
              <a:t>Night</a:t>
            </a:r>
            <a:endParaRPr lang="en-US" dirty="0"/>
          </a:p>
        </p:txBody>
      </p:sp>
      <p:sp>
        <p:nvSpPr>
          <p:cNvPr id="37" name="TextBox 36"/>
          <p:cNvSpPr txBox="1"/>
          <p:nvPr/>
        </p:nvSpPr>
        <p:spPr>
          <a:xfrm>
            <a:off x="1080312" y="5281927"/>
            <a:ext cx="514885" cy="369332"/>
          </a:xfrm>
          <a:prstGeom prst="rect">
            <a:avLst/>
          </a:prstGeom>
          <a:noFill/>
        </p:spPr>
        <p:txBody>
          <a:bodyPr wrap="none" rtlCol="0">
            <a:spAutoFit/>
          </a:bodyPr>
          <a:lstStyle/>
          <a:p>
            <a:r>
              <a:rPr lang="en-US" dirty="0" smtClean="0"/>
              <a:t>PM</a:t>
            </a:r>
            <a:endParaRPr lang="en-US" dirty="0"/>
          </a:p>
        </p:txBody>
      </p:sp>
      <p:sp>
        <p:nvSpPr>
          <p:cNvPr id="38" name="Up Arrow 37"/>
          <p:cNvSpPr/>
          <p:nvPr/>
        </p:nvSpPr>
        <p:spPr>
          <a:xfrm flipV="1">
            <a:off x="6838914"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Up Arrow 38"/>
          <p:cNvSpPr/>
          <p:nvPr/>
        </p:nvSpPr>
        <p:spPr>
          <a:xfrm>
            <a:off x="6846420" y="4526378"/>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Up Arrow 44"/>
          <p:cNvSpPr/>
          <p:nvPr/>
        </p:nvSpPr>
        <p:spPr>
          <a:xfrm>
            <a:off x="7565478" y="567501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Up Arrow 46"/>
          <p:cNvSpPr/>
          <p:nvPr/>
        </p:nvSpPr>
        <p:spPr>
          <a:xfrm>
            <a:off x="6842467" y="567501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Up Arrow 47"/>
          <p:cNvSpPr/>
          <p:nvPr/>
        </p:nvSpPr>
        <p:spPr>
          <a:xfrm>
            <a:off x="6107124" y="567501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5476637" y="5431009"/>
            <a:ext cx="603050" cy="369332"/>
          </a:xfrm>
          <a:prstGeom prst="rect">
            <a:avLst/>
          </a:prstGeom>
          <a:noFill/>
        </p:spPr>
        <p:txBody>
          <a:bodyPr wrap="none" rtlCol="0">
            <a:spAutoFit/>
          </a:bodyPr>
          <a:lstStyle/>
          <a:p>
            <a:r>
              <a:rPr lang="en-US" dirty="0" smtClean="0"/>
              <a:t>-OR-</a:t>
            </a:r>
            <a:endParaRPr lang="en-US" dirty="0"/>
          </a:p>
        </p:txBody>
      </p:sp>
      <p:cxnSp>
        <p:nvCxnSpPr>
          <p:cNvPr id="50" name="Straight Connector 49"/>
          <p:cNvCxnSpPr/>
          <p:nvPr/>
        </p:nvCxnSpPr>
        <p:spPr>
          <a:xfrm>
            <a:off x="951927" y="3095512"/>
            <a:ext cx="75621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51927" y="4398980"/>
            <a:ext cx="75621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838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masterpublicprocurement.itcilo.org/the-masters-programme/Fotolia_22814625_XS.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flipH="1">
            <a:off x="1890185" y="1417639"/>
            <a:ext cx="7253815" cy="54403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274638"/>
            <a:ext cx="8229600" cy="1143000"/>
          </a:xfrm>
        </p:spPr>
        <p:txBody>
          <a:bodyPr/>
          <a:lstStyle/>
          <a:p>
            <a:r>
              <a:rPr lang="en-US" dirty="0" smtClean="0">
                <a:solidFill>
                  <a:schemeClr val="accent6">
                    <a:lumMod val="75000"/>
                  </a:schemeClr>
                </a:solidFill>
              </a:rPr>
              <a:t>Study Objectives</a:t>
            </a:r>
            <a:endParaRPr lang="en-US" dirty="0">
              <a:solidFill>
                <a:schemeClr val="accent6">
                  <a:lumMod val="75000"/>
                </a:schemeClr>
              </a:solidFill>
            </a:endParaRPr>
          </a:p>
        </p:txBody>
      </p:sp>
      <p:sp>
        <p:nvSpPr>
          <p:cNvPr id="3" name="Content Placeholder 2"/>
          <p:cNvSpPr>
            <a:spLocks noGrp="1"/>
          </p:cNvSpPr>
          <p:nvPr>
            <p:ph idx="1"/>
          </p:nvPr>
        </p:nvSpPr>
        <p:spPr>
          <a:xfrm>
            <a:off x="762000" y="1600200"/>
            <a:ext cx="8229600" cy="4876800"/>
          </a:xfrm>
        </p:spPr>
        <p:txBody>
          <a:bodyPr>
            <a:normAutofit/>
          </a:bodyPr>
          <a:lstStyle/>
          <a:p>
            <a:pPr marL="0" indent="0">
              <a:buNone/>
            </a:pPr>
            <a:r>
              <a:rPr lang="en-US" dirty="0" smtClean="0"/>
              <a:t>Look at how alternatives can:</a:t>
            </a:r>
          </a:p>
          <a:p>
            <a:pPr lvl="1"/>
            <a:r>
              <a:rPr lang="en-US" dirty="0" smtClean="0"/>
              <a:t>Provide safe access between Downtown and Neighborhoods for drivers, transit users, pedestrians, and bicyclists</a:t>
            </a:r>
          </a:p>
          <a:p>
            <a:pPr lvl="2"/>
            <a:r>
              <a:rPr lang="en-US" dirty="0" smtClean="0"/>
              <a:t>Commercial and neighborhood access</a:t>
            </a:r>
          </a:p>
          <a:p>
            <a:pPr lvl="1"/>
            <a:r>
              <a:rPr lang="en-US" dirty="0" smtClean="0"/>
              <a:t>Support the </a:t>
            </a:r>
            <a:r>
              <a:rPr lang="en-US" dirty="0" err="1" smtClean="0"/>
              <a:t>InVision</a:t>
            </a:r>
            <a:r>
              <a:rPr lang="en-US" dirty="0" smtClean="0"/>
              <a:t> Plan’s vision of the corridor  as a neighborhood “main street” and commercial district</a:t>
            </a:r>
          </a:p>
          <a:p>
            <a:pPr lvl="1"/>
            <a:r>
              <a:rPr lang="en-US" dirty="0"/>
              <a:t>Contribution to the City’s public realm</a:t>
            </a:r>
          </a:p>
          <a:p>
            <a:pPr lvl="1"/>
            <a:r>
              <a:rPr lang="en-US" dirty="0"/>
              <a:t>Role in the larger transportation </a:t>
            </a:r>
            <a:r>
              <a:rPr lang="en-US" dirty="0" smtClean="0"/>
              <a:t>network</a:t>
            </a:r>
            <a:endParaRPr lang="en-US" dirty="0"/>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1166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975291" y="1163311"/>
            <a:ext cx="7810601" cy="523220"/>
          </a:xfrm>
          <a:prstGeom prst="rect">
            <a:avLst/>
          </a:prstGeom>
          <a:noFill/>
        </p:spPr>
        <p:txBody>
          <a:bodyPr wrap="none" rtlCol="0">
            <a:spAutoFit/>
          </a:bodyPr>
          <a:lstStyle/>
          <a:p>
            <a:pPr algn="ctr"/>
            <a:r>
              <a:rPr lang="en-US" sz="2800" dirty="0" smtClean="0"/>
              <a:t>4B. Two-Way Tampa/Highland, Parking Lane Florida</a:t>
            </a:r>
            <a:endParaRPr lang="en-US" sz="2800" dirty="0"/>
          </a:p>
        </p:txBody>
      </p:sp>
      <p:grpSp>
        <p:nvGrpSpPr>
          <p:cNvPr id="52" name="Group 51"/>
          <p:cNvGrpSpPr/>
          <p:nvPr/>
        </p:nvGrpSpPr>
        <p:grpSpPr>
          <a:xfrm>
            <a:off x="2608905" y="2081431"/>
            <a:ext cx="473337" cy="1014081"/>
            <a:chOff x="2608905" y="2081431"/>
            <a:chExt cx="473337" cy="1014081"/>
          </a:xfrm>
          <a:solidFill>
            <a:schemeClr val="tx1">
              <a:lumMod val="50000"/>
              <a:lumOff val="50000"/>
            </a:schemeClr>
          </a:solidFill>
        </p:grpSpPr>
        <p:sp>
          <p:nvSpPr>
            <p:cNvPr id="3" name="Bent Arrow 2"/>
            <p:cNvSpPr/>
            <p:nvPr/>
          </p:nvSpPr>
          <p:spPr>
            <a:xfrm flipH="1">
              <a:off x="2608905" y="2622176"/>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rot="10800000" flipH="1">
              <a:off x="2608905" y="2081431"/>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Up Arrow 6"/>
          <p:cNvSpPr/>
          <p:nvPr/>
        </p:nvSpPr>
        <p:spPr>
          <a:xfrm>
            <a:off x="3396462"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flipV="1">
            <a:off x="1935428"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6108397"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2608905" y="3418564"/>
            <a:ext cx="473337" cy="1014081"/>
            <a:chOff x="2608905" y="3288080"/>
            <a:chExt cx="473337" cy="1014081"/>
          </a:xfrm>
          <a:solidFill>
            <a:schemeClr val="tx1">
              <a:lumMod val="50000"/>
              <a:lumOff val="50000"/>
            </a:schemeClr>
          </a:solidFill>
        </p:grpSpPr>
        <p:sp>
          <p:nvSpPr>
            <p:cNvPr id="20" name="Bent Arrow 19"/>
            <p:cNvSpPr/>
            <p:nvPr/>
          </p:nvSpPr>
          <p:spPr>
            <a:xfrm flipH="1">
              <a:off x="2608905" y="3828825"/>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rot="10800000" flipH="1">
              <a:off x="2608905" y="3288080"/>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Up Arrow 21"/>
          <p:cNvSpPr/>
          <p:nvPr/>
        </p:nvSpPr>
        <p:spPr>
          <a:xfrm>
            <a:off x="3396462" y="347100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flipV="1">
            <a:off x="1935428" y="347100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p:cNvSpPr/>
          <p:nvPr/>
        </p:nvSpPr>
        <p:spPr>
          <a:xfrm>
            <a:off x="6108397" y="347100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2608905" y="4764393"/>
            <a:ext cx="473337" cy="1014081"/>
            <a:chOff x="2608905" y="4532208"/>
            <a:chExt cx="473337" cy="1014081"/>
          </a:xfrm>
          <a:solidFill>
            <a:schemeClr val="tx1">
              <a:lumMod val="50000"/>
              <a:lumOff val="50000"/>
            </a:schemeClr>
          </a:solidFill>
        </p:grpSpPr>
        <p:sp>
          <p:nvSpPr>
            <p:cNvPr id="28" name="Bent Arrow 27"/>
            <p:cNvSpPr/>
            <p:nvPr/>
          </p:nvSpPr>
          <p:spPr>
            <a:xfrm flipH="1">
              <a:off x="2608905" y="5072953"/>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28"/>
            <p:cNvSpPr/>
            <p:nvPr/>
          </p:nvSpPr>
          <p:spPr>
            <a:xfrm rot="10800000" flipH="1">
              <a:off x="2608905" y="4532208"/>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Up Arrow 29"/>
          <p:cNvSpPr/>
          <p:nvPr/>
        </p:nvSpPr>
        <p:spPr>
          <a:xfrm>
            <a:off x="3396462" y="4816836"/>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 Arrow 30"/>
          <p:cNvSpPr/>
          <p:nvPr/>
        </p:nvSpPr>
        <p:spPr>
          <a:xfrm flipV="1">
            <a:off x="1935428" y="4816836"/>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a:off x="7569431" y="4816836"/>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6108397" y="4816836"/>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80312" y="2351361"/>
            <a:ext cx="514885" cy="369332"/>
          </a:xfrm>
          <a:prstGeom prst="rect">
            <a:avLst/>
          </a:prstGeom>
          <a:noFill/>
        </p:spPr>
        <p:txBody>
          <a:bodyPr wrap="none" rtlCol="0">
            <a:spAutoFit/>
          </a:bodyPr>
          <a:lstStyle/>
          <a:p>
            <a:r>
              <a:rPr lang="en-US" dirty="0" smtClean="0"/>
              <a:t>AM</a:t>
            </a:r>
            <a:endParaRPr lang="en-US" dirty="0"/>
          </a:p>
        </p:txBody>
      </p:sp>
      <p:sp>
        <p:nvSpPr>
          <p:cNvPr id="36" name="TextBox 35"/>
          <p:cNvSpPr txBox="1"/>
          <p:nvPr/>
        </p:nvSpPr>
        <p:spPr>
          <a:xfrm>
            <a:off x="847620" y="3442544"/>
            <a:ext cx="980268" cy="923330"/>
          </a:xfrm>
          <a:prstGeom prst="rect">
            <a:avLst/>
          </a:prstGeom>
          <a:noFill/>
        </p:spPr>
        <p:txBody>
          <a:bodyPr wrap="none" rtlCol="0">
            <a:spAutoFit/>
          </a:bodyPr>
          <a:lstStyle/>
          <a:p>
            <a:pPr algn="ctr"/>
            <a:r>
              <a:rPr lang="en-US" dirty="0" smtClean="0"/>
              <a:t>Mid-Day</a:t>
            </a:r>
          </a:p>
          <a:p>
            <a:pPr algn="ctr"/>
            <a:r>
              <a:rPr lang="en-US" dirty="0" smtClean="0"/>
              <a:t>&amp;</a:t>
            </a:r>
          </a:p>
          <a:p>
            <a:pPr algn="ctr"/>
            <a:r>
              <a:rPr lang="en-US" dirty="0" smtClean="0"/>
              <a:t>Night</a:t>
            </a:r>
            <a:endParaRPr lang="en-US" dirty="0"/>
          </a:p>
        </p:txBody>
      </p:sp>
      <p:sp>
        <p:nvSpPr>
          <p:cNvPr id="37" name="TextBox 36"/>
          <p:cNvSpPr txBox="1"/>
          <p:nvPr/>
        </p:nvSpPr>
        <p:spPr>
          <a:xfrm>
            <a:off x="1080312" y="5099046"/>
            <a:ext cx="514885" cy="369332"/>
          </a:xfrm>
          <a:prstGeom prst="rect">
            <a:avLst/>
          </a:prstGeom>
          <a:noFill/>
        </p:spPr>
        <p:txBody>
          <a:bodyPr wrap="none" rtlCol="0">
            <a:spAutoFit/>
          </a:bodyPr>
          <a:lstStyle/>
          <a:p>
            <a:r>
              <a:rPr lang="en-US" dirty="0" smtClean="0"/>
              <a:t>PM</a:t>
            </a:r>
            <a:endParaRPr lang="en-US" dirty="0"/>
          </a:p>
        </p:txBody>
      </p:sp>
      <p:sp>
        <p:nvSpPr>
          <p:cNvPr id="38" name="Up Arrow 37"/>
          <p:cNvSpPr/>
          <p:nvPr/>
        </p:nvSpPr>
        <p:spPr>
          <a:xfrm>
            <a:off x="6838914"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Up Arrow 38"/>
          <p:cNvSpPr/>
          <p:nvPr/>
        </p:nvSpPr>
        <p:spPr>
          <a:xfrm>
            <a:off x="6846420" y="4816836"/>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951927" y="3170818"/>
            <a:ext cx="75621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51927" y="4700196"/>
            <a:ext cx="75621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464874" y="2159360"/>
            <a:ext cx="553357" cy="923330"/>
          </a:xfrm>
          <a:prstGeom prst="rect">
            <a:avLst/>
          </a:prstGeom>
          <a:noFill/>
        </p:spPr>
        <p:txBody>
          <a:bodyPr wrap="none" rtlCol="0">
            <a:spAutoFit/>
          </a:bodyPr>
          <a:lstStyle/>
          <a:p>
            <a:r>
              <a:rPr lang="en-US" sz="5400" b="1" dirty="0" smtClean="0">
                <a:ln w="10160">
                  <a:solidFill>
                    <a:schemeClr val="tx1"/>
                  </a:solidFill>
                  <a:prstDash val="solid"/>
                </a:ln>
                <a:solidFill>
                  <a:schemeClr val="tx1">
                    <a:lumMod val="50000"/>
                    <a:lumOff val="50000"/>
                  </a:schemeClr>
                </a:solidFill>
                <a:effectLst>
                  <a:outerShdw blurRad="38100" dist="22860" dir="5400000" algn="tl" rotWithShape="0">
                    <a:srgbClr val="000000">
                      <a:alpha val="30000"/>
                    </a:srgbClr>
                  </a:outerShdw>
                </a:effectLst>
              </a:rPr>
              <a:t>P</a:t>
            </a:r>
            <a:endParaRPr lang="en-US" sz="5400" b="1" dirty="0">
              <a:ln w="10160">
                <a:solidFill>
                  <a:schemeClr val="tx1"/>
                </a:solidFill>
                <a:prstDash val="solid"/>
              </a:ln>
              <a:solidFill>
                <a:schemeClr val="tx1">
                  <a:lumMod val="50000"/>
                  <a:lumOff val="50000"/>
                </a:schemeClr>
              </a:solidFill>
              <a:effectLst>
                <a:outerShdw blurRad="38100" dist="22860" dir="5400000" algn="tl" rotWithShape="0">
                  <a:srgbClr val="000000">
                    <a:alpha val="30000"/>
                  </a:srgbClr>
                </a:outerShdw>
              </a:effectLst>
            </a:endParaRPr>
          </a:p>
        </p:txBody>
      </p:sp>
      <p:sp>
        <p:nvSpPr>
          <p:cNvPr id="57" name="Up Arrow 56"/>
          <p:cNvSpPr/>
          <p:nvPr/>
        </p:nvSpPr>
        <p:spPr>
          <a:xfrm>
            <a:off x="6838914" y="347100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464874" y="3496493"/>
            <a:ext cx="553357" cy="923330"/>
          </a:xfrm>
          <a:prstGeom prst="rect">
            <a:avLst/>
          </a:prstGeom>
          <a:noFill/>
        </p:spPr>
        <p:txBody>
          <a:bodyPr wrap="none" rtlCol="0">
            <a:spAutoFit/>
          </a:bodyPr>
          <a:lstStyle/>
          <a:p>
            <a:r>
              <a:rPr lang="en-US" sz="5400" b="1" dirty="0" smtClean="0">
                <a:ln w="10160">
                  <a:solidFill>
                    <a:schemeClr val="tx1"/>
                  </a:solidFill>
                  <a:prstDash val="solid"/>
                </a:ln>
                <a:solidFill>
                  <a:schemeClr val="tx1">
                    <a:lumMod val="50000"/>
                    <a:lumOff val="50000"/>
                  </a:schemeClr>
                </a:solidFill>
                <a:effectLst>
                  <a:outerShdw blurRad="38100" dist="22860" dir="5400000" algn="tl" rotWithShape="0">
                    <a:srgbClr val="000000">
                      <a:alpha val="30000"/>
                    </a:srgbClr>
                  </a:outerShdw>
                </a:effectLst>
              </a:rPr>
              <a:t>P</a:t>
            </a:r>
            <a:endParaRPr lang="en-US" sz="5400" b="1" dirty="0">
              <a:ln w="10160">
                <a:solidFill>
                  <a:schemeClr val="tx1"/>
                </a:solidFill>
                <a:prstDash val="solid"/>
              </a:ln>
              <a:solidFill>
                <a:schemeClr val="tx1">
                  <a:lumMod val="50000"/>
                  <a:lumOff val="5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261135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t="3559" b="60580"/>
          <a:stretch/>
        </p:blipFill>
        <p:spPr>
          <a:xfrm>
            <a:off x="762000" y="1764254"/>
            <a:ext cx="4251960" cy="4819426"/>
          </a:xfrm>
          <a:prstGeom prst="rect">
            <a:avLst/>
          </a:prstGeom>
        </p:spPr>
      </p:pic>
      <p:pic>
        <p:nvPicPr>
          <p:cNvPr id="15" name="Picture 14"/>
          <p:cNvPicPr>
            <a:picLocks noChangeAspect="1"/>
          </p:cNvPicPr>
          <p:nvPr/>
        </p:nvPicPr>
        <p:blipFill rotWithShape="1">
          <a:blip r:embed="rId3"/>
          <a:srcRect t="3559" b="60660"/>
          <a:stretch/>
        </p:blipFill>
        <p:spPr>
          <a:xfrm>
            <a:off x="4868281" y="1775012"/>
            <a:ext cx="4251960" cy="4808668"/>
          </a:xfrm>
          <a:prstGeom prst="rect">
            <a:avLst/>
          </a:prstGeom>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3133956" y="1163311"/>
            <a:ext cx="3493265" cy="523220"/>
          </a:xfrm>
          <a:prstGeom prst="rect">
            <a:avLst/>
          </a:prstGeom>
          <a:noFill/>
        </p:spPr>
        <p:txBody>
          <a:bodyPr wrap="none" rtlCol="0">
            <a:spAutoFit/>
          </a:bodyPr>
          <a:lstStyle/>
          <a:p>
            <a:pPr algn="ctr"/>
            <a:r>
              <a:rPr lang="en-US" sz="2800" dirty="0" smtClean="0"/>
              <a:t>5. Dynamic Lanes Both</a:t>
            </a:r>
            <a:endParaRPr lang="en-US" sz="2800" dirty="0"/>
          </a:p>
        </p:txBody>
      </p:sp>
    </p:spTree>
    <p:extLst>
      <p:ext uri="{BB962C8B-B14F-4D97-AF65-F5344CB8AC3E}">
        <p14:creationId xmlns:p14="http://schemas.microsoft.com/office/powerpoint/2010/main" val="1333787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3133962" y="1163311"/>
            <a:ext cx="3493265" cy="523220"/>
          </a:xfrm>
          <a:prstGeom prst="rect">
            <a:avLst/>
          </a:prstGeom>
          <a:noFill/>
        </p:spPr>
        <p:txBody>
          <a:bodyPr wrap="none" rtlCol="0">
            <a:spAutoFit/>
          </a:bodyPr>
          <a:lstStyle/>
          <a:p>
            <a:pPr algn="ctr"/>
            <a:r>
              <a:rPr lang="en-US" sz="2800" dirty="0" smtClean="0"/>
              <a:t>5. Dynamic Lanes Both</a:t>
            </a:r>
            <a:endParaRPr lang="en-US" sz="2800" dirty="0"/>
          </a:p>
        </p:txBody>
      </p:sp>
      <p:sp>
        <p:nvSpPr>
          <p:cNvPr id="7" name="Up Arrow 6"/>
          <p:cNvSpPr/>
          <p:nvPr/>
        </p:nvSpPr>
        <p:spPr>
          <a:xfrm>
            <a:off x="3396462"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flipV="1">
            <a:off x="1935428"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7558415"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flipV="1">
            <a:off x="6097381"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2608905" y="3278710"/>
            <a:ext cx="473337" cy="1014081"/>
            <a:chOff x="2608905" y="3288080"/>
            <a:chExt cx="473337" cy="1014081"/>
          </a:xfrm>
          <a:solidFill>
            <a:schemeClr val="tx1">
              <a:lumMod val="50000"/>
              <a:lumOff val="50000"/>
            </a:schemeClr>
          </a:solidFill>
        </p:grpSpPr>
        <p:sp>
          <p:nvSpPr>
            <p:cNvPr id="20" name="Bent Arrow 19"/>
            <p:cNvSpPr/>
            <p:nvPr/>
          </p:nvSpPr>
          <p:spPr>
            <a:xfrm flipH="1">
              <a:off x="2608905" y="3828825"/>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rot="10800000" flipH="1">
              <a:off x="2608905" y="3288080"/>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Up Arrow 21"/>
          <p:cNvSpPr/>
          <p:nvPr/>
        </p:nvSpPr>
        <p:spPr>
          <a:xfrm>
            <a:off x="3396462"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flipV="1">
            <a:off x="1935428"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6770858" y="3278710"/>
            <a:ext cx="473337" cy="1014081"/>
            <a:chOff x="6781874" y="3269340"/>
            <a:chExt cx="473337" cy="1014081"/>
          </a:xfrm>
          <a:solidFill>
            <a:schemeClr val="tx1">
              <a:lumMod val="50000"/>
              <a:lumOff val="50000"/>
            </a:schemeClr>
          </a:solidFill>
        </p:grpSpPr>
        <p:sp>
          <p:nvSpPr>
            <p:cNvPr id="24" name="Bent Arrow 23"/>
            <p:cNvSpPr/>
            <p:nvPr/>
          </p:nvSpPr>
          <p:spPr>
            <a:xfrm flipH="1">
              <a:off x="6781874" y="3810085"/>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24"/>
            <p:cNvSpPr/>
            <p:nvPr/>
          </p:nvSpPr>
          <p:spPr>
            <a:xfrm rot="10800000" flipH="1">
              <a:off x="6781874" y="3269340"/>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 name="Up Arrow 25"/>
          <p:cNvSpPr/>
          <p:nvPr/>
        </p:nvSpPr>
        <p:spPr>
          <a:xfrm>
            <a:off x="7558415"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p:cNvSpPr/>
          <p:nvPr/>
        </p:nvSpPr>
        <p:spPr>
          <a:xfrm flipV="1">
            <a:off x="6097381"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2608905" y="4980711"/>
            <a:ext cx="473337" cy="1014081"/>
            <a:chOff x="2608905" y="4532208"/>
            <a:chExt cx="473337" cy="1014081"/>
          </a:xfrm>
          <a:solidFill>
            <a:schemeClr val="tx1">
              <a:lumMod val="50000"/>
              <a:lumOff val="50000"/>
            </a:schemeClr>
          </a:solidFill>
        </p:grpSpPr>
        <p:sp>
          <p:nvSpPr>
            <p:cNvPr id="28" name="Bent Arrow 27"/>
            <p:cNvSpPr/>
            <p:nvPr/>
          </p:nvSpPr>
          <p:spPr>
            <a:xfrm flipH="1">
              <a:off x="2608905" y="5072953"/>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28"/>
            <p:cNvSpPr/>
            <p:nvPr/>
          </p:nvSpPr>
          <p:spPr>
            <a:xfrm rot="10800000" flipH="1">
              <a:off x="2608905" y="4532208"/>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Up Arrow 29"/>
          <p:cNvSpPr/>
          <p:nvPr/>
        </p:nvSpPr>
        <p:spPr>
          <a:xfrm>
            <a:off x="3396462" y="503315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 Arrow 30"/>
          <p:cNvSpPr/>
          <p:nvPr/>
        </p:nvSpPr>
        <p:spPr>
          <a:xfrm flipV="1">
            <a:off x="1935428" y="503315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a:off x="7558415" y="4526378"/>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flipV="1">
            <a:off x="6097381" y="4526378"/>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80312" y="2351361"/>
            <a:ext cx="514885" cy="369332"/>
          </a:xfrm>
          <a:prstGeom prst="rect">
            <a:avLst/>
          </a:prstGeom>
          <a:noFill/>
        </p:spPr>
        <p:txBody>
          <a:bodyPr wrap="none" rtlCol="0">
            <a:spAutoFit/>
          </a:bodyPr>
          <a:lstStyle/>
          <a:p>
            <a:r>
              <a:rPr lang="en-US" dirty="0" smtClean="0"/>
              <a:t>AM</a:t>
            </a:r>
            <a:endParaRPr lang="en-US" dirty="0"/>
          </a:p>
        </p:txBody>
      </p:sp>
      <p:sp>
        <p:nvSpPr>
          <p:cNvPr id="36" name="TextBox 35"/>
          <p:cNvSpPr txBox="1"/>
          <p:nvPr/>
        </p:nvSpPr>
        <p:spPr>
          <a:xfrm>
            <a:off x="847620" y="3313448"/>
            <a:ext cx="980268" cy="923330"/>
          </a:xfrm>
          <a:prstGeom prst="rect">
            <a:avLst/>
          </a:prstGeom>
          <a:noFill/>
        </p:spPr>
        <p:txBody>
          <a:bodyPr wrap="none" rtlCol="0">
            <a:spAutoFit/>
          </a:bodyPr>
          <a:lstStyle/>
          <a:p>
            <a:pPr algn="ctr"/>
            <a:r>
              <a:rPr lang="en-US" dirty="0" smtClean="0"/>
              <a:t>Mid-Day</a:t>
            </a:r>
          </a:p>
          <a:p>
            <a:pPr algn="ctr"/>
            <a:r>
              <a:rPr lang="en-US" dirty="0" smtClean="0"/>
              <a:t>&amp;</a:t>
            </a:r>
          </a:p>
          <a:p>
            <a:pPr algn="ctr"/>
            <a:r>
              <a:rPr lang="en-US" dirty="0" smtClean="0"/>
              <a:t>Night</a:t>
            </a:r>
            <a:endParaRPr lang="en-US" dirty="0"/>
          </a:p>
        </p:txBody>
      </p:sp>
      <p:sp>
        <p:nvSpPr>
          <p:cNvPr id="37" name="TextBox 36"/>
          <p:cNvSpPr txBox="1"/>
          <p:nvPr/>
        </p:nvSpPr>
        <p:spPr>
          <a:xfrm>
            <a:off x="1080312" y="5281927"/>
            <a:ext cx="514885" cy="369332"/>
          </a:xfrm>
          <a:prstGeom prst="rect">
            <a:avLst/>
          </a:prstGeom>
          <a:noFill/>
        </p:spPr>
        <p:txBody>
          <a:bodyPr wrap="none" rtlCol="0">
            <a:spAutoFit/>
          </a:bodyPr>
          <a:lstStyle/>
          <a:p>
            <a:r>
              <a:rPr lang="en-US" dirty="0" smtClean="0"/>
              <a:t>PM</a:t>
            </a:r>
            <a:endParaRPr lang="en-US" dirty="0"/>
          </a:p>
        </p:txBody>
      </p:sp>
      <p:sp>
        <p:nvSpPr>
          <p:cNvPr id="39" name="Up Arrow 38"/>
          <p:cNvSpPr/>
          <p:nvPr/>
        </p:nvSpPr>
        <p:spPr>
          <a:xfrm>
            <a:off x="6835404" y="4526378"/>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Up Arrow 44"/>
          <p:cNvSpPr/>
          <p:nvPr/>
        </p:nvSpPr>
        <p:spPr>
          <a:xfrm>
            <a:off x="7554462" y="567501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Up Arrow 46"/>
          <p:cNvSpPr/>
          <p:nvPr/>
        </p:nvSpPr>
        <p:spPr>
          <a:xfrm>
            <a:off x="6831451" y="567501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Up Arrow 47"/>
          <p:cNvSpPr/>
          <p:nvPr/>
        </p:nvSpPr>
        <p:spPr>
          <a:xfrm>
            <a:off x="6096108" y="5675017"/>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5476638" y="5431009"/>
            <a:ext cx="603050" cy="369332"/>
          </a:xfrm>
          <a:prstGeom prst="rect">
            <a:avLst/>
          </a:prstGeom>
          <a:noFill/>
        </p:spPr>
        <p:txBody>
          <a:bodyPr wrap="none" rtlCol="0">
            <a:spAutoFit/>
          </a:bodyPr>
          <a:lstStyle/>
          <a:p>
            <a:r>
              <a:rPr lang="en-US" dirty="0" smtClean="0"/>
              <a:t>-OR-</a:t>
            </a:r>
            <a:endParaRPr lang="en-US" dirty="0"/>
          </a:p>
        </p:txBody>
      </p:sp>
      <p:cxnSp>
        <p:nvCxnSpPr>
          <p:cNvPr id="50" name="Straight Connector 49"/>
          <p:cNvCxnSpPr/>
          <p:nvPr/>
        </p:nvCxnSpPr>
        <p:spPr>
          <a:xfrm>
            <a:off x="951927" y="3095512"/>
            <a:ext cx="7955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51927" y="4398980"/>
            <a:ext cx="7955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Up Arrow 56"/>
          <p:cNvSpPr/>
          <p:nvPr/>
        </p:nvSpPr>
        <p:spPr>
          <a:xfrm flipV="1">
            <a:off x="2672189" y="2119039"/>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6770858" y="2044398"/>
            <a:ext cx="473337" cy="1014081"/>
            <a:chOff x="6781874" y="3269340"/>
            <a:chExt cx="473337" cy="1014081"/>
          </a:xfrm>
          <a:solidFill>
            <a:schemeClr val="tx1">
              <a:lumMod val="50000"/>
              <a:lumOff val="50000"/>
            </a:schemeClr>
          </a:solidFill>
        </p:grpSpPr>
        <p:sp>
          <p:nvSpPr>
            <p:cNvPr id="59" name="Bent Arrow 58"/>
            <p:cNvSpPr/>
            <p:nvPr/>
          </p:nvSpPr>
          <p:spPr>
            <a:xfrm flipH="1">
              <a:off x="6781874" y="3810085"/>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Bent Arrow 59"/>
            <p:cNvSpPr/>
            <p:nvPr/>
          </p:nvSpPr>
          <p:spPr>
            <a:xfrm rot="10800000" flipH="1">
              <a:off x="6781874" y="3269340"/>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889389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Define the Alternatives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1781853" y="1767399"/>
            <a:ext cx="2127442" cy="276999"/>
          </a:xfrm>
          <a:prstGeom prst="rect">
            <a:avLst/>
          </a:prstGeom>
          <a:noFill/>
        </p:spPr>
        <p:txBody>
          <a:bodyPr wrap="none" rtlCol="0">
            <a:spAutoFit/>
          </a:bodyPr>
          <a:lstStyle/>
          <a:p>
            <a:pPr algn="ctr"/>
            <a:r>
              <a:rPr lang="en-US" sz="1200" dirty="0" smtClean="0"/>
              <a:t>Tampa Street/Highland Avenue</a:t>
            </a:r>
          </a:p>
        </p:txBody>
      </p:sp>
      <p:sp>
        <p:nvSpPr>
          <p:cNvPr id="12" name="TextBox 11"/>
          <p:cNvSpPr txBox="1"/>
          <p:nvPr/>
        </p:nvSpPr>
        <p:spPr>
          <a:xfrm>
            <a:off x="6451368" y="1758668"/>
            <a:ext cx="1118063" cy="276999"/>
          </a:xfrm>
          <a:prstGeom prst="rect">
            <a:avLst/>
          </a:prstGeom>
          <a:noFill/>
        </p:spPr>
        <p:txBody>
          <a:bodyPr wrap="none" rtlCol="0">
            <a:spAutoFit/>
          </a:bodyPr>
          <a:lstStyle/>
          <a:p>
            <a:pPr algn="ctr"/>
            <a:r>
              <a:rPr lang="en-US" sz="1200" dirty="0" smtClean="0"/>
              <a:t>Florida Avenue</a:t>
            </a:r>
          </a:p>
        </p:txBody>
      </p:sp>
      <p:sp>
        <p:nvSpPr>
          <p:cNvPr id="41" name="TextBox 40"/>
          <p:cNvSpPr txBox="1"/>
          <p:nvPr/>
        </p:nvSpPr>
        <p:spPr>
          <a:xfrm>
            <a:off x="3133962" y="1163311"/>
            <a:ext cx="3493265" cy="523220"/>
          </a:xfrm>
          <a:prstGeom prst="rect">
            <a:avLst/>
          </a:prstGeom>
          <a:noFill/>
        </p:spPr>
        <p:txBody>
          <a:bodyPr wrap="none" rtlCol="0">
            <a:spAutoFit/>
          </a:bodyPr>
          <a:lstStyle/>
          <a:p>
            <a:pPr algn="ctr"/>
            <a:r>
              <a:rPr lang="en-US" sz="2800" dirty="0" smtClean="0"/>
              <a:t>5. Dynamic Lanes Both</a:t>
            </a:r>
            <a:endParaRPr lang="en-US" sz="2800" dirty="0"/>
          </a:p>
        </p:txBody>
      </p:sp>
      <p:sp>
        <p:nvSpPr>
          <p:cNvPr id="7" name="Up Arrow 6"/>
          <p:cNvSpPr/>
          <p:nvPr/>
        </p:nvSpPr>
        <p:spPr>
          <a:xfrm>
            <a:off x="3396462"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flipV="1">
            <a:off x="1935428"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2608905" y="3278710"/>
            <a:ext cx="473337" cy="1014081"/>
            <a:chOff x="2608905" y="3288080"/>
            <a:chExt cx="473337" cy="1014081"/>
          </a:xfrm>
          <a:solidFill>
            <a:schemeClr val="tx1">
              <a:lumMod val="50000"/>
              <a:lumOff val="50000"/>
            </a:schemeClr>
          </a:solidFill>
        </p:grpSpPr>
        <p:sp>
          <p:nvSpPr>
            <p:cNvPr id="20" name="Bent Arrow 19"/>
            <p:cNvSpPr/>
            <p:nvPr/>
          </p:nvSpPr>
          <p:spPr>
            <a:xfrm flipH="1">
              <a:off x="2608905" y="3828825"/>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rot="10800000" flipH="1">
              <a:off x="2608905" y="3288080"/>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Up Arrow 21"/>
          <p:cNvSpPr/>
          <p:nvPr/>
        </p:nvSpPr>
        <p:spPr>
          <a:xfrm>
            <a:off x="3396462"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flipV="1">
            <a:off x="1935428" y="333115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2608905" y="4980711"/>
            <a:ext cx="473337" cy="1014081"/>
            <a:chOff x="2608905" y="4532208"/>
            <a:chExt cx="473337" cy="1014081"/>
          </a:xfrm>
          <a:solidFill>
            <a:schemeClr val="tx1">
              <a:lumMod val="50000"/>
              <a:lumOff val="50000"/>
            </a:schemeClr>
          </a:solidFill>
        </p:grpSpPr>
        <p:sp>
          <p:nvSpPr>
            <p:cNvPr id="28" name="Bent Arrow 27"/>
            <p:cNvSpPr/>
            <p:nvPr/>
          </p:nvSpPr>
          <p:spPr>
            <a:xfrm flipH="1">
              <a:off x="2608905" y="5072953"/>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28"/>
            <p:cNvSpPr/>
            <p:nvPr/>
          </p:nvSpPr>
          <p:spPr>
            <a:xfrm rot="10800000" flipH="1">
              <a:off x="2608905" y="4532208"/>
              <a:ext cx="473337" cy="473336"/>
            </a:xfrm>
            <a:prstGeom prst="bentArrow">
              <a:avLst>
                <a:gd name="adj1" fmla="val 25000"/>
                <a:gd name="adj2" fmla="val 25000"/>
                <a:gd name="adj3" fmla="val 34091"/>
                <a:gd name="adj4" fmla="val 43750"/>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Up Arrow 29"/>
          <p:cNvSpPr/>
          <p:nvPr/>
        </p:nvSpPr>
        <p:spPr>
          <a:xfrm>
            <a:off x="3396462" y="503315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 Arrow 30"/>
          <p:cNvSpPr/>
          <p:nvPr/>
        </p:nvSpPr>
        <p:spPr>
          <a:xfrm flipV="1">
            <a:off x="1935428" y="503315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80312" y="2351361"/>
            <a:ext cx="514885" cy="369332"/>
          </a:xfrm>
          <a:prstGeom prst="rect">
            <a:avLst/>
          </a:prstGeom>
          <a:noFill/>
        </p:spPr>
        <p:txBody>
          <a:bodyPr wrap="none" rtlCol="0">
            <a:spAutoFit/>
          </a:bodyPr>
          <a:lstStyle/>
          <a:p>
            <a:r>
              <a:rPr lang="en-US" dirty="0" smtClean="0"/>
              <a:t>AM</a:t>
            </a:r>
            <a:endParaRPr lang="en-US" dirty="0"/>
          </a:p>
        </p:txBody>
      </p:sp>
      <p:sp>
        <p:nvSpPr>
          <p:cNvPr id="36" name="TextBox 35"/>
          <p:cNvSpPr txBox="1"/>
          <p:nvPr/>
        </p:nvSpPr>
        <p:spPr>
          <a:xfrm>
            <a:off x="847620" y="3313448"/>
            <a:ext cx="980268" cy="923330"/>
          </a:xfrm>
          <a:prstGeom prst="rect">
            <a:avLst/>
          </a:prstGeom>
          <a:noFill/>
        </p:spPr>
        <p:txBody>
          <a:bodyPr wrap="none" rtlCol="0">
            <a:spAutoFit/>
          </a:bodyPr>
          <a:lstStyle/>
          <a:p>
            <a:pPr algn="ctr"/>
            <a:r>
              <a:rPr lang="en-US" dirty="0" smtClean="0"/>
              <a:t>Mid-Day</a:t>
            </a:r>
          </a:p>
          <a:p>
            <a:pPr algn="ctr"/>
            <a:r>
              <a:rPr lang="en-US" dirty="0" smtClean="0"/>
              <a:t>&amp;</a:t>
            </a:r>
          </a:p>
          <a:p>
            <a:pPr algn="ctr"/>
            <a:r>
              <a:rPr lang="en-US" dirty="0" smtClean="0"/>
              <a:t>Night</a:t>
            </a:r>
            <a:endParaRPr lang="en-US" dirty="0"/>
          </a:p>
        </p:txBody>
      </p:sp>
      <p:sp>
        <p:nvSpPr>
          <p:cNvPr id="37" name="TextBox 36"/>
          <p:cNvSpPr txBox="1"/>
          <p:nvPr/>
        </p:nvSpPr>
        <p:spPr>
          <a:xfrm>
            <a:off x="1080312" y="5281927"/>
            <a:ext cx="514885" cy="369332"/>
          </a:xfrm>
          <a:prstGeom prst="rect">
            <a:avLst/>
          </a:prstGeom>
          <a:noFill/>
        </p:spPr>
        <p:txBody>
          <a:bodyPr wrap="none" rtlCol="0">
            <a:spAutoFit/>
          </a:bodyPr>
          <a:lstStyle/>
          <a:p>
            <a:r>
              <a:rPr lang="en-US" dirty="0" smtClean="0"/>
              <a:t>PM</a:t>
            </a:r>
            <a:endParaRPr lang="en-US" dirty="0"/>
          </a:p>
        </p:txBody>
      </p:sp>
      <p:cxnSp>
        <p:nvCxnSpPr>
          <p:cNvPr id="50" name="Straight Connector 49"/>
          <p:cNvCxnSpPr/>
          <p:nvPr/>
        </p:nvCxnSpPr>
        <p:spPr>
          <a:xfrm>
            <a:off x="951927" y="3095512"/>
            <a:ext cx="7955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51927" y="4398980"/>
            <a:ext cx="7955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Up Arrow 56"/>
          <p:cNvSpPr/>
          <p:nvPr/>
        </p:nvSpPr>
        <p:spPr>
          <a:xfrm flipV="1">
            <a:off x="2672189" y="2119039"/>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Up Arrow 60"/>
          <p:cNvSpPr/>
          <p:nvPr/>
        </p:nvSpPr>
        <p:spPr>
          <a:xfrm>
            <a:off x="6240608"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Up Arrow 61"/>
          <p:cNvSpPr/>
          <p:nvPr/>
        </p:nvSpPr>
        <p:spPr>
          <a:xfrm>
            <a:off x="6240608" y="3327786"/>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Up Arrow 62"/>
          <p:cNvSpPr/>
          <p:nvPr/>
        </p:nvSpPr>
        <p:spPr>
          <a:xfrm>
            <a:off x="7591472" y="511429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Up Arrow 63"/>
          <p:cNvSpPr/>
          <p:nvPr/>
        </p:nvSpPr>
        <p:spPr>
          <a:xfrm>
            <a:off x="6240608" y="511429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Up Arrow 64"/>
          <p:cNvSpPr/>
          <p:nvPr/>
        </p:nvSpPr>
        <p:spPr>
          <a:xfrm>
            <a:off x="6916040" y="2133874"/>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Up Arrow 65"/>
          <p:cNvSpPr/>
          <p:nvPr/>
        </p:nvSpPr>
        <p:spPr>
          <a:xfrm>
            <a:off x="6923546" y="5114293"/>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7486915" y="2159360"/>
            <a:ext cx="553357" cy="923330"/>
          </a:xfrm>
          <a:prstGeom prst="rect">
            <a:avLst/>
          </a:prstGeom>
          <a:noFill/>
        </p:spPr>
        <p:txBody>
          <a:bodyPr wrap="none" rtlCol="0">
            <a:spAutoFit/>
          </a:bodyPr>
          <a:lstStyle/>
          <a:p>
            <a:r>
              <a:rPr lang="en-US" sz="5400" b="1" dirty="0" smtClean="0">
                <a:ln w="10160">
                  <a:solidFill>
                    <a:schemeClr val="tx1"/>
                  </a:solidFill>
                  <a:prstDash val="solid"/>
                </a:ln>
                <a:solidFill>
                  <a:schemeClr val="tx1">
                    <a:lumMod val="50000"/>
                    <a:lumOff val="50000"/>
                  </a:schemeClr>
                </a:solidFill>
                <a:effectLst>
                  <a:outerShdw blurRad="38100" dist="22860" dir="5400000" algn="tl" rotWithShape="0">
                    <a:srgbClr val="000000">
                      <a:alpha val="30000"/>
                    </a:srgbClr>
                  </a:outerShdw>
                </a:effectLst>
              </a:rPr>
              <a:t>P</a:t>
            </a:r>
            <a:endParaRPr lang="en-US" sz="5400" b="1" dirty="0">
              <a:ln w="10160">
                <a:solidFill>
                  <a:schemeClr val="tx1"/>
                </a:solidFill>
                <a:prstDash val="solid"/>
              </a:ln>
              <a:solidFill>
                <a:schemeClr val="tx1">
                  <a:lumMod val="50000"/>
                  <a:lumOff val="50000"/>
                </a:schemeClr>
              </a:solidFill>
              <a:effectLst>
                <a:outerShdw blurRad="38100" dist="22860" dir="5400000" algn="tl" rotWithShape="0">
                  <a:srgbClr val="000000">
                    <a:alpha val="30000"/>
                  </a:srgbClr>
                </a:outerShdw>
              </a:effectLst>
            </a:endParaRPr>
          </a:p>
        </p:txBody>
      </p:sp>
      <p:sp>
        <p:nvSpPr>
          <p:cNvPr id="68" name="Up Arrow 67"/>
          <p:cNvSpPr/>
          <p:nvPr/>
        </p:nvSpPr>
        <p:spPr>
          <a:xfrm>
            <a:off x="6916040" y="3327786"/>
            <a:ext cx="344244" cy="909194"/>
          </a:xfrm>
          <a:prstGeom prst="upArrow">
            <a:avLst>
              <a:gd name="adj1" fmla="val 42857"/>
              <a:gd name="adj2" fmla="val 82143"/>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486915" y="3353272"/>
            <a:ext cx="553357" cy="923330"/>
          </a:xfrm>
          <a:prstGeom prst="rect">
            <a:avLst/>
          </a:prstGeom>
          <a:noFill/>
        </p:spPr>
        <p:txBody>
          <a:bodyPr wrap="none" rtlCol="0">
            <a:spAutoFit/>
          </a:bodyPr>
          <a:lstStyle/>
          <a:p>
            <a:r>
              <a:rPr lang="en-US" sz="5400" b="1" dirty="0" smtClean="0">
                <a:ln w="10160">
                  <a:solidFill>
                    <a:schemeClr val="tx1"/>
                  </a:solidFill>
                  <a:prstDash val="solid"/>
                </a:ln>
                <a:solidFill>
                  <a:schemeClr val="tx1">
                    <a:lumMod val="50000"/>
                    <a:lumOff val="50000"/>
                  </a:schemeClr>
                </a:solidFill>
                <a:effectLst>
                  <a:outerShdw blurRad="38100" dist="22860" dir="5400000" algn="tl" rotWithShape="0">
                    <a:srgbClr val="000000">
                      <a:alpha val="30000"/>
                    </a:srgbClr>
                  </a:outerShdw>
                </a:effectLst>
              </a:rPr>
              <a:t>P</a:t>
            </a:r>
            <a:endParaRPr lang="en-US" sz="5400" b="1" dirty="0">
              <a:ln w="10160">
                <a:solidFill>
                  <a:schemeClr val="tx1"/>
                </a:solidFill>
                <a:prstDash val="solid"/>
              </a:ln>
              <a:solidFill>
                <a:schemeClr val="tx1">
                  <a:lumMod val="50000"/>
                  <a:lumOff val="5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425710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Build Alternatives Selection</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pic>
        <p:nvPicPr>
          <p:cNvPr id="2050" name="Picture 2" descr="http://bestchoice-realtors.com/wp-content/uploads/2014/03/CLIPART_OF_31983_SM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726602"/>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4350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l3.picdn.net/shutterstock/videos/1739983/thumb/1.jpg?i10c=img.resize(height:2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838200" y="1266713"/>
            <a:ext cx="8153400" cy="55098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Model Data Needs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7" name="Content Placeholder 2"/>
          <p:cNvSpPr>
            <a:spLocks noGrp="1"/>
          </p:cNvSpPr>
          <p:nvPr>
            <p:ph idx="1"/>
          </p:nvPr>
        </p:nvSpPr>
        <p:spPr>
          <a:xfrm>
            <a:off x="762000" y="1266713"/>
            <a:ext cx="8229600" cy="5181600"/>
          </a:xfrm>
        </p:spPr>
        <p:txBody>
          <a:bodyPr>
            <a:normAutofit/>
          </a:bodyPr>
          <a:lstStyle/>
          <a:p>
            <a:pPr marL="461962" indent="0">
              <a:buNone/>
            </a:pPr>
            <a:r>
              <a:rPr lang="en-US" dirty="0" smtClean="0"/>
              <a:t>Necessary data to evaluate the alternatives</a:t>
            </a:r>
          </a:p>
          <a:p>
            <a:pPr marL="857250" indent="-395288">
              <a:buFont typeface="+mj-lt"/>
              <a:buAutoNum type="arabicPeriod"/>
            </a:pPr>
            <a:endParaRPr lang="en-US" dirty="0" smtClean="0"/>
          </a:p>
          <a:p>
            <a:pPr marL="857250" indent="-395288">
              <a:buFont typeface="+mj-lt"/>
              <a:buAutoNum type="arabicPeriod"/>
            </a:pPr>
            <a:endParaRPr lang="en-US" dirty="0" smtClean="0"/>
          </a:p>
          <a:p>
            <a:pPr marL="461962" indent="0">
              <a:buNone/>
            </a:pPr>
            <a:endParaRPr lang="en-US" sz="1800" i="1" dirty="0" smtClean="0"/>
          </a:p>
        </p:txBody>
      </p:sp>
    </p:spTree>
    <p:extLst>
      <p:ext uri="{BB962C8B-B14F-4D97-AF65-F5344CB8AC3E}">
        <p14:creationId xmlns:p14="http://schemas.microsoft.com/office/powerpoint/2010/main" val="1035993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dirty="0" smtClean="0">
                <a:solidFill>
                  <a:schemeClr val="accent6">
                    <a:lumMod val="75000"/>
                  </a:schemeClr>
                </a:solidFill>
              </a:rPr>
              <a:t>Next Steps</a:t>
            </a:r>
            <a:endParaRPr lang="en-US" dirty="0">
              <a:solidFill>
                <a:schemeClr val="accent6">
                  <a:lumMod val="75000"/>
                </a:schemeClr>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69767724"/>
              </p:ext>
            </p:extLst>
          </p:nvPr>
        </p:nvGraphicFramePr>
        <p:xfrm>
          <a:off x="1020184" y="2355925"/>
          <a:ext cx="7467600" cy="2737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46906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ckeller\Desktop\CorridorAngle.jp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r="8679"/>
          <a:stretch/>
        </p:blipFill>
        <p:spPr bwMode="auto">
          <a:xfrm>
            <a:off x="838200" y="1600200"/>
            <a:ext cx="8229600" cy="506908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274638"/>
            <a:ext cx="8229600" cy="1143000"/>
          </a:xfrm>
        </p:spPr>
        <p:txBody>
          <a:bodyPr/>
          <a:lstStyle/>
          <a:p>
            <a:r>
              <a:rPr lang="en-US" dirty="0" smtClean="0">
                <a:solidFill>
                  <a:schemeClr val="accent6">
                    <a:lumMod val="75000"/>
                  </a:schemeClr>
                </a:solidFill>
              </a:rPr>
              <a:t>Next PAG Meeting</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a:solidFill>
                  <a:srgbClr val="F79646">
                    <a:lumMod val="75000"/>
                  </a:srgbClr>
                </a:solidFill>
                <a:effectLst>
                  <a:outerShdw blurRad="38100" dist="38100" dir="2700000" algn="tl">
                    <a:srgbClr val="000000">
                      <a:alpha val="43137"/>
                    </a:srgbClr>
                  </a:outerShdw>
                </a:effectLst>
              </a:rPr>
              <a:t>Florida Ave &amp; Tampa St/Highland Ave Corridor Study</a:t>
            </a:r>
          </a:p>
        </p:txBody>
      </p:sp>
      <p:graphicFrame>
        <p:nvGraphicFramePr>
          <p:cNvPr id="7" name="Diagram 6"/>
          <p:cNvGraphicFramePr/>
          <p:nvPr>
            <p:extLst>
              <p:ext uri="{D42A27DB-BD31-4B8C-83A1-F6EECF244321}">
                <p14:modId xmlns:p14="http://schemas.microsoft.com/office/powerpoint/2010/main" val="3621422775"/>
              </p:ext>
            </p:extLst>
          </p:nvPr>
        </p:nvGraphicFramePr>
        <p:xfrm>
          <a:off x="838200" y="2438400"/>
          <a:ext cx="8153400" cy="228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494455" y="2819400"/>
            <a:ext cx="417102" cy="369332"/>
          </a:xfrm>
          <a:prstGeom prst="rect">
            <a:avLst/>
          </a:prstGeom>
          <a:noFill/>
        </p:spPr>
        <p:txBody>
          <a:bodyPr wrap="none" rtlCol="0">
            <a:spAutoFit/>
          </a:bodyPr>
          <a:lstStyle/>
          <a:p>
            <a:r>
              <a:rPr lang="en-US" i="1" dirty="0">
                <a:solidFill>
                  <a:prstClr val="black">
                    <a:lumMod val="50000"/>
                    <a:lumOff val="50000"/>
                  </a:prstClr>
                </a:solidFill>
                <a:effectLst>
                  <a:outerShdw blurRad="38100" dist="38100" dir="2700000" algn="tl">
                    <a:srgbClr val="000000">
                      <a:alpha val="43137"/>
                    </a:srgbClr>
                  </a:outerShdw>
                </a:effectLst>
              </a:rPr>
              <a:t>#1</a:t>
            </a:r>
          </a:p>
        </p:txBody>
      </p:sp>
      <p:sp>
        <p:nvSpPr>
          <p:cNvPr id="9" name="TextBox 8"/>
          <p:cNvSpPr txBox="1"/>
          <p:nvPr/>
        </p:nvSpPr>
        <p:spPr>
          <a:xfrm>
            <a:off x="7895255" y="2819400"/>
            <a:ext cx="417102" cy="369332"/>
          </a:xfrm>
          <a:prstGeom prst="rect">
            <a:avLst/>
          </a:prstGeom>
          <a:noFill/>
        </p:spPr>
        <p:txBody>
          <a:bodyPr wrap="none" rtlCol="0">
            <a:spAutoFit/>
          </a:bodyPr>
          <a:lstStyle/>
          <a:p>
            <a:r>
              <a:rPr lang="en-US" i="1" dirty="0">
                <a:solidFill>
                  <a:prstClr val="black">
                    <a:lumMod val="50000"/>
                    <a:lumOff val="50000"/>
                  </a:prstClr>
                </a:solidFill>
                <a:effectLst>
                  <a:outerShdw blurRad="38100" dist="38100" dir="2700000" algn="tl">
                    <a:srgbClr val="000000">
                      <a:alpha val="43137"/>
                    </a:srgbClr>
                  </a:outerShdw>
                </a:effectLst>
              </a:rPr>
              <a:t>#5</a:t>
            </a:r>
          </a:p>
        </p:txBody>
      </p:sp>
      <p:sp>
        <p:nvSpPr>
          <p:cNvPr id="10" name="TextBox 9"/>
          <p:cNvSpPr txBox="1"/>
          <p:nvPr/>
        </p:nvSpPr>
        <p:spPr>
          <a:xfrm>
            <a:off x="3094655" y="2819400"/>
            <a:ext cx="417102" cy="369332"/>
          </a:xfrm>
          <a:prstGeom prst="rect">
            <a:avLst/>
          </a:prstGeom>
          <a:noFill/>
        </p:spPr>
        <p:txBody>
          <a:bodyPr wrap="none" rtlCol="0">
            <a:spAutoFit/>
          </a:bodyPr>
          <a:lstStyle/>
          <a:p>
            <a:r>
              <a:rPr lang="en-US" i="1" dirty="0">
                <a:solidFill>
                  <a:prstClr val="black">
                    <a:lumMod val="50000"/>
                    <a:lumOff val="50000"/>
                  </a:prstClr>
                </a:solidFill>
                <a:effectLst>
                  <a:outerShdw blurRad="38100" dist="38100" dir="2700000" algn="tl">
                    <a:srgbClr val="000000">
                      <a:alpha val="43137"/>
                    </a:srgbClr>
                  </a:outerShdw>
                </a:effectLst>
              </a:rPr>
              <a:t>#2</a:t>
            </a:r>
          </a:p>
        </p:txBody>
      </p:sp>
      <p:sp>
        <p:nvSpPr>
          <p:cNvPr id="11" name="TextBox 10"/>
          <p:cNvSpPr txBox="1"/>
          <p:nvPr/>
        </p:nvSpPr>
        <p:spPr>
          <a:xfrm>
            <a:off x="4694855" y="2819400"/>
            <a:ext cx="417102" cy="369332"/>
          </a:xfrm>
          <a:prstGeom prst="rect">
            <a:avLst/>
          </a:prstGeom>
          <a:noFill/>
        </p:spPr>
        <p:txBody>
          <a:bodyPr wrap="none" rtlCol="0">
            <a:spAutoFit/>
          </a:bodyPr>
          <a:lstStyle/>
          <a:p>
            <a:r>
              <a:rPr lang="en-US" i="1" dirty="0">
                <a:solidFill>
                  <a:schemeClr val="tx1">
                    <a:lumMod val="50000"/>
                    <a:lumOff val="50000"/>
                  </a:schemeClr>
                </a:solidFill>
                <a:effectLst>
                  <a:outerShdw blurRad="38100" dist="38100" dir="2700000" algn="tl">
                    <a:srgbClr val="000000">
                      <a:alpha val="43137"/>
                    </a:srgbClr>
                  </a:outerShdw>
                </a:effectLst>
              </a:rPr>
              <a:t>#3</a:t>
            </a:r>
          </a:p>
        </p:txBody>
      </p:sp>
      <p:sp>
        <p:nvSpPr>
          <p:cNvPr id="12" name="TextBox 11"/>
          <p:cNvSpPr txBox="1"/>
          <p:nvPr/>
        </p:nvSpPr>
        <p:spPr>
          <a:xfrm>
            <a:off x="6295055" y="2819400"/>
            <a:ext cx="417102" cy="369332"/>
          </a:xfrm>
          <a:prstGeom prst="rect">
            <a:avLst/>
          </a:prstGeom>
          <a:noFill/>
        </p:spPr>
        <p:txBody>
          <a:bodyPr wrap="none" rtlCol="0">
            <a:spAutoFit/>
          </a:bodyPr>
          <a:lstStyle/>
          <a:p>
            <a:r>
              <a:rPr lang="en-US" i="1" dirty="0">
                <a:solidFill>
                  <a:srgbClr val="E46C0A"/>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32695993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dirty="0" smtClean="0">
                <a:solidFill>
                  <a:schemeClr val="accent6">
                    <a:lumMod val="75000"/>
                  </a:schemeClr>
                </a:solidFill>
              </a:rPr>
              <a:t>Review Evaluation of Alternatives</a:t>
            </a:r>
            <a:endParaRPr lang="en-US" dirty="0">
              <a:solidFill>
                <a:schemeClr val="accent6">
                  <a:lumMod val="75000"/>
                </a:schemeClr>
              </a:solidFill>
            </a:endParaRPr>
          </a:p>
        </p:txBody>
      </p:sp>
      <p:sp>
        <p:nvSpPr>
          <p:cNvPr id="3" name="Content Placeholder 2"/>
          <p:cNvSpPr>
            <a:spLocks noGrp="1"/>
          </p:cNvSpPr>
          <p:nvPr>
            <p:ph idx="1"/>
          </p:nvPr>
        </p:nvSpPr>
        <p:spPr>
          <a:xfrm>
            <a:off x="762000" y="1600200"/>
            <a:ext cx="8229600" cy="4800600"/>
          </a:xfrm>
        </p:spPr>
        <p:txBody>
          <a:bodyPr>
            <a:normAutofit/>
          </a:bodyPr>
          <a:lstStyle/>
          <a:p>
            <a:r>
              <a:rPr lang="en-US" dirty="0" smtClean="0"/>
              <a:t>Evaluate each alternative for its impacts to multimodal mobility and traffic safety/operations</a:t>
            </a:r>
          </a:p>
          <a:p>
            <a:pPr lvl="1"/>
            <a:r>
              <a:rPr lang="en-US" dirty="0" smtClean="0"/>
              <a:t>Preliminary outcomes of the evaluation criteria/measures of effectiveness for each alternative</a:t>
            </a:r>
          </a:p>
          <a:p>
            <a:pPr lvl="1"/>
            <a:r>
              <a:rPr lang="en-US" dirty="0" smtClean="0"/>
              <a:t>Adjust MOEs/weighting criteria, as appropriate</a:t>
            </a: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5002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50112" y="6248400"/>
            <a:ext cx="8643777" cy="461665"/>
          </a:xfrm>
          <a:prstGeom prst="rect">
            <a:avLst/>
          </a:prstGeom>
          <a:noFill/>
        </p:spPr>
        <p:txBody>
          <a:bodyPr wrap="none" rtlCol="0">
            <a:spAutoFit/>
          </a:bodyPr>
          <a:lstStyle/>
          <a:p>
            <a:r>
              <a:rPr lang="en-US" sz="2400" b="1" dirty="0">
                <a:ln w="3175">
                  <a:solidFill>
                    <a:srgbClr val="F79646">
                      <a:lumMod val="75000"/>
                    </a:srgbClr>
                  </a:solidFill>
                </a:ln>
                <a:solidFill>
                  <a:prstClr val="white"/>
                </a:solidFill>
                <a:effectLst>
                  <a:outerShdw blurRad="50800" dist="38100" dir="5400000" algn="t" rotWithShape="0">
                    <a:prstClr val="black">
                      <a:alpha val="40000"/>
                    </a:prstClr>
                  </a:outerShdw>
                </a:effectLst>
              </a:rPr>
              <a:t>Florida Avenue and Tampa Street/Highland Avenue Corridor Study</a:t>
            </a:r>
          </a:p>
        </p:txBody>
      </p:sp>
      <p:grpSp>
        <p:nvGrpSpPr>
          <p:cNvPr id="5" name="Group 4"/>
          <p:cNvGrpSpPr/>
          <p:nvPr/>
        </p:nvGrpSpPr>
        <p:grpSpPr>
          <a:xfrm>
            <a:off x="2497400" y="685800"/>
            <a:ext cx="4149201" cy="5166360"/>
            <a:chOff x="2497400" y="381000"/>
            <a:chExt cx="4149201" cy="5166360"/>
          </a:xfrm>
        </p:grpSpPr>
        <p:pic>
          <p:nvPicPr>
            <p:cNvPr id="3074" name="Picture 2" descr="I:\659002-00.14 Broward MPO SR 7 Corridor Study\Images\FDOT_Logo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4720" y="1981200"/>
              <a:ext cx="2194560" cy="10972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497400" y="4907280"/>
              <a:ext cx="4149201" cy="640080"/>
              <a:chOff x="2438400" y="4907280"/>
              <a:chExt cx="4149201" cy="640080"/>
            </a:xfrm>
          </p:grpSpPr>
          <p:pic>
            <p:nvPicPr>
              <p:cNvPr id="3075" name="Picture 3" descr="O:\Tindale Oliver Logos\PNG\Logo stacked revers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4907280"/>
                <a:ext cx="1388958" cy="640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Subs Logos\Jacobs.jpg"/>
              <p:cNvPicPr>
                <a:picLocks noChangeAspect="1" noChangeArrowheads="1"/>
              </p:cNvPicPr>
              <p:nvPr/>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t="35396" b="36283"/>
              <a:stretch/>
            </p:blipFill>
            <p:spPr bwMode="auto">
              <a:xfrm>
                <a:off x="4591607" y="5044440"/>
                <a:ext cx="1995994" cy="36576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8" name="Picture 6" descr="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234" y="3398520"/>
              <a:ext cx="1825533" cy="118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etropolitan Planning Organization for Transportation"/>
            <p:cNvPicPr>
              <a:picLocks noChangeAspect="1"/>
            </p:cNvPicPr>
            <p:nvPr/>
          </p:nvPicPr>
          <p:blipFill rotWithShape="1">
            <a:blip r:embed="rId7">
              <a:extLst>
                <a:ext uri="{28A0092B-C50C-407E-A947-70E740481C1C}">
                  <a14:useLocalDpi xmlns:a14="http://schemas.microsoft.com/office/drawing/2010/main" val="0"/>
                </a:ext>
              </a:extLst>
            </a:blip>
            <a:srcRect r="7891"/>
            <a:stretch/>
          </p:blipFill>
          <p:spPr bwMode="auto">
            <a:xfrm>
              <a:off x="3191827" y="381000"/>
              <a:ext cx="2760347" cy="1280160"/>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361442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ckeller\Desktop\CorridorAngle.jp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r="8679"/>
          <a:stretch/>
        </p:blipFill>
        <p:spPr bwMode="auto">
          <a:xfrm>
            <a:off x="838200" y="1600200"/>
            <a:ext cx="8229600" cy="506908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274638"/>
            <a:ext cx="8229600" cy="1143000"/>
          </a:xfrm>
        </p:spPr>
        <p:txBody>
          <a:bodyPr/>
          <a:lstStyle/>
          <a:p>
            <a:r>
              <a:rPr lang="en-US" dirty="0" smtClean="0">
                <a:solidFill>
                  <a:schemeClr val="accent6">
                    <a:lumMod val="75000"/>
                  </a:schemeClr>
                </a:solidFill>
              </a:rPr>
              <a:t>Project Timeline</a:t>
            </a:r>
            <a:endParaRPr lang="en-US" dirty="0">
              <a:solidFill>
                <a:schemeClr val="accent6">
                  <a:lumMod val="75000"/>
                </a:schemeClr>
              </a:solidFill>
            </a:endParaRPr>
          </a:p>
        </p:txBody>
      </p:sp>
      <p:sp>
        <p:nvSpPr>
          <p:cNvPr id="3" name="Content Placeholder 2"/>
          <p:cNvSpPr>
            <a:spLocks noGrp="1"/>
          </p:cNvSpPr>
          <p:nvPr>
            <p:ph idx="1"/>
          </p:nvPr>
        </p:nvSpPr>
        <p:spPr>
          <a:xfrm>
            <a:off x="762000" y="1600200"/>
            <a:ext cx="8229600" cy="4525963"/>
          </a:xfrm>
        </p:spPr>
        <p:txBody>
          <a:bodyPr/>
          <a:lstStyle/>
          <a:p>
            <a:r>
              <a:rPr lang="en-US" dirty="0" smtClean="0"/>
              <a:t>Timeline of PAG Meetings:</a:t>
            </a:r>
            <a:endParaRPr lang="en-US" dirty="0"/>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a:solidFill>
                  <a:srgbClr val="F79646">
                    <a:lumMod val="75000"/>
                  </a:srgbClr>
                </a:solidFill>
                <a:effectLst>
                  <a:outerShdw blurRad="38100" dist="38100" dir="2700000" algn="tl">
                    <a:srgbClr val="000000">
                      <a:alpha val="43137"/>
                    </a:srgbClr>
                  </a:outerShdw>
                </a:effectLst>
              </a:rPr>
              <a:t>Florida Ave &amp; Tampa St/Highland Ave Corridor Study</a:t>
            </a:r>
          </a:p>
        </p:txBody>
      </p:sp>
      <p:graphicFrame>
        <p:nvGraphicFramePr>
          <p:cNvPr id="7" name="Diagram 6"/>
          <p:cNvGraphicFramePr/>
          <p:nvPr>
            <p:extLst>
              <p:ext uri="{D42A27DB-BD31-4B8C-83A1-F6EECF244321}">
                <p14:modId xmlns:p14="http://schemas.microsoft.com/office/powerpoint/2010/main" val="2518792556"/>
              </p:ext>
            </p:extLst>
          </p:nvPr>
        </p:nvGraphicFramePr>
        <p:xfrm>
          <a:off x="838200" y="2438400"/>
          <a:ext cx="8153400" cy="228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494455" y="2819400"/>
            <a:ext cx="417102" cy="369332"/>
          </a:xfrm>
          <a:prstGeom prst="rect">
            <a:avLst/>
          </a:prstGeom>
          <a:noFill/>
        </p:spPr>
        <p:txBody>
          <a:bodyPr wrap="none" rtlCol="0">
            <a:spAutoFit/>
          </a:bodyPr>
          <a:lstStyle/>
          <a:p>
            <a:r>
              <a:rPr lang="en-US" i="1" dirty="0">
                <a:solidFill>
                  <a:prstClr val="black">
                    <a:lumMod val="50000"/>
                    <a:lumOff val="50000"/>
                  </a:prstClr>
                </a:solidFill>
                <a:effectLst>
                  <a:outerShdw blurRad="38100" dist="38100" dir="2700000" algn="tl">
                    <a:srgbClr val="000000">
                      <a:alpha val="43137"/>
                    </a:srgbClr>
                  </a:outerShdw>
                </a:effectLst>
              </a:rPr>
              <a:t>#1</a:t>
            </a:r>
          </a:p>
        </p:txBody>
      </p:sp>
      <p:sp>
        <p:nvSpPr>
          <p:cNvPr id="9" name="TextBox 8"/>
          <p:cNvSpPr txBox="1"/>
          <p:nvPr/>
        </p:nvSpPr>
        <p:spPr>
          <a:xfrm>
            <a:off x="7895255" y="2819400"/>
            <a:ext cx="417102" cy="369332"/>
          </a:xfrm>
          <a:prstGeom prst="rect">
            <a:avLst/>
          </a:prstGeom>
          <a:noFill/>
        </p:spPr>
        <p:txBody>
          <a:bodyPr wrap="none" rtlCol="0">
            <a:spAutoFit/>
          </a:bodyPr>
          <a:lstStyle/>
          <a:p>
            <a:r>
              <a:rPr lang="en-US" i="1" dirty="0">
                <a:solidFill>
                  <a:prstClr val="black">
                    <a:lumMod val="50000"/>
                    <a:lumOff val="50000"/>
                  </a:prstClr>
                </a:solidFill>
                <a:effectLst>
                  <a:outerShdw blurRad="38100" dist="38100" dir="2700000" algn="tl">
                    <a:srgbClr val="000000">
                      <a:alpha val="43137"/>
                    </a:srgbClr>
                  </a:outerShdw>
                </a:effectLst>
              </a:rPr>
              <a:t>#5</a:t>
            </a:r>
          </a:p>
        </p:txBody>
      </p:sp>
      <p:sp>
        <p:nvSpPr>
          <p:cNvPr id="10" name="TextBox 9"/>
          <p:cNvSpPr txBox="1"/>
          <p:nvPr/>
        </p:nvSpPr>
        <p:spPr>
          <a:xfrm>
            <a:off x="3094655" y="2819400"/>
            <a:ext cx="417102" cy="369332"/>
          </a:xfrm>
          <a:prstGeom prst="rect">
            <a:avLst/>
          </a:prstGeom>
          <a:noFill/>
        </p:spPr>
        <p:txBody>
          <a:bodyPr wrap="none" rtlCol="0">
            <a:spAutoFit/>
          </a:bodyPr>
          <a:lstStyle/>
          <a:p>
            <a:r>
              <a:rPr lang="en-US" i="1" dirty="0">
                <a:solidFill>
                  <a:schemeClr val="tx1">
                    <a:lumMod val="50000"/>
                    <a:lumOff val="50000"/>
                  </a:schemeClr>
                </a:solidFill>
                <a:effectLst>
                  <a:outerShdw blurRad="38100" dist="38100" dir="2700000" algn="tl">
                    <a:srgbClr val="000000">
                      <a:alpha val="43137"/>
                    </a:srgbClr>
                  </a:outerShdw>
                </a:effectLst>
              </a:rPr>
              <a:t>#2</a:t>
            </a:r>
          </a:p>
        </p:txBody>
      </p:sp>
      <p:sp>
        <p:nvSpPr>
          <p:cNvPr id="11" name="TextBox 10"/>
          <p:cNvSpPr txBox="1"/>
          <p:nvPr/>
        </p:nvSpPr>
        <p:spPr>
          <a:xfrm>
            <a:off x="4694855" y="2819400"/>
            <a:ext cx="417102" cy="369332"/>
          </a:xfrm>
          <a:prstGeom prst="rect">
            <a:avLst/>
          </a:prstGeom>
          <a:noFill/>
        </p:spPr>
        <p:txBody>
          <a:bodyPr wrap="none" rtlCol="0">
            <a:spAutoFit/>
          </a:bodyPr>
          <a:lstStyle>
            <a:defPPr>
              <a:defRPr lang="en-US"/>
            </a:defPPr>
            <a:lvl1pPr>
              <a:defRPr i="1">
                <a:solidFill>
                  <a:srgbClr val="F79646">
                    <a:lumMod val="75000"/>
                  </a:srgbClr>
                </a:solidFill>
                <a:effectLst>
                  <a:outerShdw blurRad="38100" dist="38100" dir="2700000" algn="tl">
                    <a:srgbClr val="000000">
                      <a:alpha val="43137"/>
                    </a:srgbClr>
                  </a:outerShdw>
                </a:effectLst>
              </a:defRPr>
            </a:lvl1pPr>
          </a:lstStyle>
          <a:p>
            <a:r>
              <a:rPr lang="en-US" dirty="0"/>
              <a:t>#3</a:t>
            </a:r>
          </a:p>
        </p:txBody>
      </p:sp>
      <p:sp>
        <p:nvSpPr>
          <p:cNvPr id="12" name="TextBox 11"/>
          <p:cNvSpPr txBox="1"/>
          <p:nvPr/>
        </p:nvSpPr>
        <p:spPr>
          <a:xfrm>
            <a:off x="6295055" y="2819400"/>
            <a:ext cx="417102" cy="369332"/>
          </a:xfrm>
          <a:prstGeom prst="rect">
            <a:avLst/>
          </a:prstGeom>
          <a:noFill/>
        </p:spPr>
        <p:txBody>
          <a:bodyPr wrap="none" rtlCol="0">
            <a:spAutoFit/>
          </a:bodyPr>
          <a:lstStyle/>
          <a:p>
            <a:r>
              <a:rPr lang="en-US" i="1" dirty="0">
                <a:solidFill>
                  <a:prstClr val="black">
                    <a:lumMod val="50000"/>
                    <a:lumOff val="50000"/>
                  </a:prstClr>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4226702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keller\Desktop\CorridorAngle.jp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r="8679"/>
          <a:stretch/>
        </p:blipFill>
        <p:spPr bwMode="auto">
          <a:xfrm>
            <a:off x="838200" y="1600200"/>
            <a:ext cx="8229600" cy="506908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274638"/>
            <a:ext cx="8229600" cy="1143000"/>
          </a:xfrm>
        </p:spPr>
        <p:txBody>
          <a:bodyPr/>
          <a:lstStyle/>
          <a:p>
            <a:r>
              <a:rPr lang="en-US" dirty="0" smtClean="0">
                <a:solidFill>
                  <a:schemeClr val="accent6">
                    <a:lumMod val="75000"/>
                  </a:schemeClr>
                </a:solidFill>
              </a:rPr>
              <a:t>PAG Meeting #3</a:t>
            </a:r>
            <a:endParaRPr lang="en-US" dirty="0">
              <a:solidFill>
                <a:schemeClr val="accent6">
                  <a:lumMod val="75000"/>
                </a:schemeClr>
              </a:solidFill>
            </a:endParaRPr>
          </a:p>
        </p:txBody>
      </p:sp>
      <p:sp>
        <p:nvSpPr>
          <p:cNvPr id="3" name="Content Placeholder 2"/>
          <p:cNvSpPr>
            <a:spLocks noGrp="1"/>
          </p:cNvSpPr>
          <p:nvPr>
            <p:ph idx="1"/>
          </p:nvPr>
        </p:nvSpPr>
        <p:spPr>
          <a:xfrm>
            <a:off x="762000" y="1600200"/>
            <a:ext cx="8229600" cy="4525963"/>
          </a:xfrm>
        </p:spPr>
        <p:txBody>
          <a:bodyPr/>
          <a:lstStyle/>
          <a:p>
            <a:r>
              <a:rPr lang="en-US" dirty="0" smtClean="0"/>
              <a:t>Meeting Objectives:</a:t>
            </a:r>
          </a:p>
          <a:p>
            <a:pPr lvl="1"/>
            <a:r>
              <a:rPr lang="en-US" dirty="0" smtClean="0"/>
              <a:t>Define the “No Build” alternative</a:t>
            </a:r>
          </a:p>
          <a:p>
            <a:pPr lvl="2"/>
            <a:r>
              <a:rPr lang="en-US" dirty="0" smtClean="0"/>
              <a:t>Include I-275 Express Lanes</a:t>
            </a:r>
          </a:p>
          <a:p>
            <a:pPr lvl="1"/>
            <a:r>
              <a:rPr lang="en-US" dirty="0" smtClean="0"/>
              <a:t>Choose up to four “Build” alternatives</a:t>
            </a:r>
            <a:endParaRPr lang="en-US" dirty="0"/>
          </a:p>
          <a:p>
            <a:pPr lvl="1"/>
            <a:endParaRPr lang="en-US" dirty="0" smtClean="0"/>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grpSp>
        <p:nvGrpSpPr>
          <p:cNvPr id="13" name="Group 12"/>
          <p:cNvGrpSpPr/>
          <p:nvPr/>
        </p:nvGrpSpPr>
        <p:grpSpPr>
          <a:xfrm>
            <a:off x="1788964" y="4154643"/>
            <a:ext cx="6534263" cy="2133344"/>
            <a:chOff x="1810371" y="4186917"/>
            <a:chExt cx="6534263" cy="2133344"/>
          </a:xfrm>
        </p:grpSpPr>
        <p:sp>
          <p:nvSpPr>
            <p:cNvPr id="7" name="Oval 6"/>
            <p:cNvSpPr/>
            <p:nvPr/>
          </p:nvSpPr>
          <p:spPr>
            <a:xfrm>
              <a:off x="1810371" y="5733827"/>
              <a:ext cx="1108038" cy="311972"/>
            </a:xfrm>
            <a:prstGeom prst="ellipse">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48614" y="5510356"/>
              <a:ext cx="1052636" cy="296373"/>
            </a:xfrm>
            <a:prstGeom prst="ellipse">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31455" y="5302482"/>
              <a:ext cx="997234" cy="280775"/>
            </a:xfrm>
            <a:prstGeom prst="ellipse">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958894" y="5110207"/>
              <a:ext cx="941832" cy="265176"/>
            </a:xfrm>
            <a:prstGeom prst="ellipse">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230931" y="4933530"/>
              <a:ext cx="886430" cy="249578"/>
            </a:xfrm>
            <a:prstGeom prst="ellipse">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965532" y="4996822"/>
              <a:ext cx="990977" cy="1323439"/>
            </a:xfrm>
            <a:prstGeom prst="rect">
              <a:avLst/>
            </a:prstGeom>
            <a:noFill/>
          </p:spPr>
          <p:txBody>
            <a:bodyPr wrap="none" rtlCol="0">
              <a:spAutoFit/>
            </a:bodyPr>
            <a:lstStyle/>
            <a:p>
              <a:r>
                <a:rPr lang="en-US" sz="8000" dirty="0" smtClean="0">
                  <a:sym typeface="Wingdings" panose="05000000000000000000" pitchFamily="2" charset="2"/>
                </a:rPr>
                <a:t></a:t>
              </a:r>
              <a:endParaRPr lang="en-US" sz="8000" dirty="0"/>
            </a:p>
          </p:txBody>
        </p:sp>
        <p:sp>
          <p:nvSpPr>
            <p:cNvPr id="14" name="TextBox 13"/>
            <p:cNvSpPr txBox="1"/>
            <p:nvPr/>
          </p:nvSpPr>
          <p:spPr>
            <a:xfrm>
              <a:off x="3407889" y="4781149"/>
              <a:ext cx="990977" cy="1323439"/>
            </a:xfrm>
            <a:prstGeom prst="rect">
              <a:avLst/>
            </a:prstGeom>
            <a:noFill/>
          </p:spPr>
          <p:txBody>
            <a:bodyPr wrap="none" rtlCol="0">
              <a:spAutoFit/>
            </a:bodyPr>
            <a:lstStyle/>
            <a:p>
              <a:r>
                <a:rPr lang="en-US" sz="8000" dirty="0" smtClean="0">
                  <a:sym typeface="Wingdings" panose="05000000000000000000" pitchFamily="2" charset="2"/>
                </a:rPr>
                <a:t></a:t>
              </a:r>
              <a:endParaRPr lang="en-US" sz="8000" dirty="0"/>
            </a:p>
          </p:txBody>
        </p:sp>
        <p:sp>
          <p:nvSpPr>
            <p:cNvPr id="15" name="TextBox 14"/>
            <p:cNvSpPr txBox="1"/>
            <p:nvPr/>
          </p:nvSpPr>
          <p:spPr>
            <a:xfrm>
              <a:off x="4763999" y="4540627"/>
              <a:ext cx="990977" cy="1323439"/>
            </a:xfrm>
            <a:prstGeom prst="rect">
              <a:avLst/>
            </a:prstGeom>
            <a:noFill/>
          </p:spPr>
          <p:txBody>
            <a:bodyPr wrap="none" rtlCol="0">
              <a:spAutoFit/>
            </a:bodyPr>
            <a:lstStyle/>
            <a:p>
              <a:r>
                <a:rPr lang="en-US" sz="8000" dirty="0" smtClean="0">
                  <a:sym typeface="Wingdings" panose="05000000000000000000" pitchFamily="2" charset="2"/>
                </a:rPr>
                <a:t></a:t>
              </a:r>
              <a:endParaRPr lang="en-US" sz="8000" dirty="0"/>
            </a:p>
          </p:txBody>
        </p:sp>
        <p:sp>
          <p:nvSpPr>
            <p:cNvPr id="16" name="TextBox 15"/>
            <p:cNvSpPr txBox="1"/>
            <p:nvPr/>
          </p:nvSpPr>
          <p:spPr>
            <a:xfrm>
              <a:off x="6042808" y="4335102"/>
              <a:ext cx="990977" cy="1323439"/>
            </a:xfrm>
            <a:prstGeom prst="rect">
              <a:avLst/>
            </a:prstGeom>
            <a:noFill/>
          </p:spPr>
          <p:txBody>
            <a:bodyPr wrap="none" rtlCol="0">
              <a:spAutoFit/>
            </a:bodyPr>
            <a:lstStyle/>
            <a:p>
              <a:r>
                <a:rPr lang="en-US" sz="8000" dirty="0" smtClean="0">
                  <a:sym typeface="Wingdings" panose="05000000000000000000" pitchFamily="2" charset="2"/>
                </a:rPr>
                <a:t></a:t>
              </a:r>
              <a:endParaRPr lang="en-US" sz="8000" dirty="0"/>
            </a:p>
          </p:txBody>
        </p:sp>
        <p:sp>
          <p:nvSpPr>
            <p:cNvPr id="17" name="TextBox 16"/>
            <p:cNvSpPr txBox="1"/>
            <p:nvPr/>
          </p:nvSpPr>
          <p:spPr>
            <a:xfrm>
              <a:off x="7353657" y="4186917"/>
              <a:ext cx="990977" cy="1323439"/>
            </a:xfrm>
            <a:prstGeom prst="rect">
              <a:avLst/>
            </a:prstGeom>
            <a:noFill/>
          </p:spPr>
          <p:txBody>
            <a:bodyPr wrap="none" rtlCol="0">
              <a:spAutoFit/>
            </a:bodyPr>
            <a:lstStyle/>
            <a:p>
              <a:r>
                <a:rPr lang="en-US" sz="8000" dirty="0" smtClean="0">
                  <a:sym typeface="Wingdings" panose="05000000000000000000" pitchFamily="2" charset="2"/>
                </a:rPr>
                <a:t></a:t>
              </a:r>
              <a:endParaRPr lang="en-US" sz="8000" dirty="0"/>
            </a:p>
          </p:txBody>
        </p:sp>
      </p:grpSp>
    </p:spTree>
    <p:extLst>
      <p:ext uri="{BB962C8B-B14F-4D97-AF65-F5344CB8AC3E}">
        <p14:creationId xmlns:p14="http://schemas.microsoft.com/office/powerpoint/2010/main" val="1218217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richenv.com/images/mnagement%20clipart-crop-u35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6541" y="3028833"/>
            <a:ext cx="5065059" cy="3752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274638"/>
            <a:ext cx="8229600" cy="1143000"/>
          </a:xfrm>
        </p:spPr>
        <p:txBody>
          <a:bodyPr/>
          <a:lstStyle/>
          <a:p>
            <a:r>
              <a:rPr lang="en-US" dirty="0" smtClean="0">
                <a:solidFill>
                  <a:schemeClr val="accent6">
                    <a:lumMod val="75000"/>
                  </a:schemeClr>
                </a:solidFill>
              </a:rPr>
              <a:t>Evaluation Process</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a:solidFill>
                  <a:srgbClr val="F79646">
                    <a:lumMod val="75000"/>
                  </a:srgbClr>
                </a:solidFill>
                <a:effectLst>
                  <a:outerShdw blurRad="38100" dist="38100" dir="2700000" algn="tl">
                    <a:srgbClr val="000000">
                      <a:alpha val="43137"/>
                    </a:srgbClr>
                  </a:outerShdw>
                </a:effectLst>
              </a:rPr>
              <a:t>Florida Ave &amp; Tampa St/Highland Ave Corridor Study</a:t>
            </a:r>
          </a:p>
        </p:txBody>
      </p:sp>
      <p:sp>
        <p:nvSpPr>
          <p:cNvPr id="3" name="Content Placeholder 2"/>
          <p:cNvSpPr>
            <a:spLocks noGrp="1"/>
          </p:cNvSpPr>
          <p:nvPr>
            <p:ph idx="1"/>
          </p:nvPr>
        </p:nvSpPr>
        <p:spPr>
          <a:xfrm>
            <a:off x="762000" y="1600200"/>
            <a:ext cx="8229600" cy="3262256"/>
          </a:xfrm>
        </p:spPr>
        <p:txBody>
          <a:bodyPr>
            <a:normAutofit/>
          </a:bodyPr>
          <a:lstStyle/>
          <a:p>
            <a:pPr marL="0" indent="0">
              <a:buNone/>
            </a:pPr>
            <a:r>
              <a:rPr lang="en-US" dirty="0" smtClean="0"/>
              <a:t>Multiple Step Evaluation Process:</a:t>
            </a:r>
          </a:p>
          <a:p>
            <a:pPr marL="857250" indent="-395288">
              <a:buFont typeface="+mj-lt"/>
              <a:buAutoNum type="arabicPeriod"/>
            </a:pPr>
            <a:r>
              <a:rPr lang="en-US" u="sng" dirty="0" smtClean="0">
                <a:solidFill>
                  <a:srgbClr val="E46C0A"/>
                </a:solidFill>
                <a:effectLst>
                  <a:outerShdw blurRad="38100" dist="38100" dir="2700000" algn="tl">
                    <a:srgbClr val="000000">
                      <a:alpha val="43137"/>
                    </a:srgbClr>
                  </a:outerShdw>
                </a:effectLst>
              </a:rPr>
              <a:t>Reasonability Test</a:t>
            </a:r>
          </a:p>
          <a:p>
            <a:pPr marL="857250" indent="-395288">
              <a:buFont typeface="+mj-lt"/>
              <a:buAutoNum type="arabicPeriod"/>
            </a:pPr>
            <a:r>
              <a:rPr lang="en-US" dirty="0" smtClean="0"/>
              <a:t>Initial Evaluation</a:t>
            </a:r>
          </a:p>
          <a:p>
            <a:pPr marL="857250" indent="-395288">
              <a:buFont typeface="+mj-lt"/>
              <a:buAutoNum type="arabicPeriod"/>
            </a:pPr>
            <a:r>
              <a:rPr lang="en-US" dirty="0" smtClean="0"/>
              <a:t>Final Evaluation</a:t>
            </a:r>
          </a:p>
          <a:p>
            <a:pPr marL="857250" indent="-395288">
              <a:buFont typeface="+mj-lt"/>
              <a:buAutoNum type="arabicPeriod"/>
            </a:pPr>
            <a:endParaRPr lang="en-US" dirty="0" smtClean="0"/>
          </a:p>
          <a:p>
            <a:pPr marL="461962" indent="0">
              <a:buNone/>
            </a:pPr>
            <a:endParaRPr lang="en-US" sz="1800" i="1" dirty="0" smtClean="0"/>
          </a:p>
        </p:txBody>
      </p:sp>
    </p:spTree>
    <p:extLst>
      <p:ext uri="{BB962C8B-B14F-4D97-AF65-F5344CB8AC3E}">
        <p14:creationId xmlns:p14="http://schemas.microsoft.com/office/powerpoint/2010/main" val="3639633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Elbow Connector 7"/>
          <p:cNvCxnSpPr>
            <a:stCxn id="3" idx="1"/>
            <a:endCxn id="15" idx="1"/>
          </p:cNvCxnSpPr>
          <p:nvPr/>
        </p:nvCxnSpPr>
        <p:spPr>
          <a:xfrm rot="10800000" flipH="1" flipV="1">
            <a:off x="1000461" y="1998686"/>
            <a:ext cx="541169" cy="687668"/>
          </a:xfrm>
          <a:prstGeom prst="bentConnector3">
            <a:avLst>
              <a:gd name="adj1" fmla="val 15406"/>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10800000" flipH="1" flipV="1">
            <a:off x="1541631" y="2715417"/>
            <a:ext cx="541169" cy="687668"/>
          </a:xfrm>
          <a:prstGeom prst="bentConnector3">
            <a:avLst>
              <a:gd name="adj1" fmla="val 15406"/>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0800000" flipH="1" flipV="1">
            <a:off x="2082800" y="3403085"/>
            <a:ext cx="541169" cy="687668"/>
          </a:xfrm>
          <a:prstGeom prst="bentConnector3">
            <a:avLst>
              <a:gd name="adj1" fmla="val 15406"/>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flipH="1" flipV="1">
            <a:off x="2711974" y="4090753"/>
            <a:ext cx="541169" cy="687668"/>
          </a:xfrm>
          <a:prstGeom prst="bentConnector3">
            <a:avLst>
              <a:gd name="adj1" fmla="val 15406"/>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H="1" flipV="1">
            <a:off x="3174326" y="4778421"/>
            <a:ext cx="541169" cy="687668"/>
          </a:xfrm>
          <a:prstGeom prst="bentConnector3">
            <a:avLst>
              <a:gd name="adj1" fmla="val 15406"/>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0800000" flipH="1" flipV="1">
            <a:off x="3704587" y="5466089"/>
            <a:ext cx="541169" cy="687668"/>
          </a:xfrm>
          <a:prstGeom prst="bentConnector3">
            <a:avLst>
              <a:gd name="adj1" fmla="val 15406"/>
            </a:avLst>
          </a:prstGeom>
          <a:ln>
            <a:solidFill>
              <a:srgbClr val="E46C0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Evaluation Criteria</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3" name="Rounded Rectangle 2"/>
          <p:cNvSpPr/>
          <p:nvPr/>
        </p:nvSpPr>
        <p:spPr>
          <a:xfrm>
            <a:off x="1000462" y="1770086"/>
            <a:ext cx="4572000" cy="457200"/>
          </a:xfrm>
          <a:prstGeom prst="roundRect">
            <a:avLst/>
          </a:prstGeom>
          <a:solidFill>
            <a:schemeClr val="tx1">
              <a:lumMod val="50000"/>
              <a:lumOff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effectLst>
                  <a:outerShdw blurRad="38100" dist="38100" dir="2700000" algn="tl">
                    <a:srgbClr val="000000">
                      <a:alpha val="43137"/>
                    </a:srgbClr>
                  </a:outerShdw>
                </a:effectLst>
              </a:rPr>
              <a:t>Traffic &amp; Corridor Function</a:t>
            </a:r>
            <a:endParaRPr lang="en-US" sz="1400" b="1" dirty="0">
              <a:effectLst>
                <a:outerShdw blurRad="38100" dist="38100" dir="2700000" algn="tl">
                  <a:srgbClr val="000000">
                    <a:alpha val="43137"/>
                  </a:srgbClr>
                </a:outerShdw>
              </a:effectLst>
            </a:endParaRPr>
          </a:p>
        </p:txBody>
      </p:sp>
      <p:sp>
        <p:nvSpPr>
          <p:cNvPr id="15" name="Rounded Rectangle 14"/>
          <p:cNvSpPr/>
          <p:nvPr/>
        </p:nvSpPr>
        <p:spPr>
          <a:xfrm>
            <a:off x="1541631" y="2457754"/>
            <a:ext cx="4572000" cy="457200"/>
          </a:xfrm>
          <a:prstGeom prst="roundRect">
            <a:avLst/>
          </a:prstGeom>
          <a:solidFill>
            <a:schemeClr val="tx1">
              <a:lumMod val="50000"/>
              <a:lumOff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effectLst>
                  <a:outerShdw blurRad="38100" dist="38100" dir="2700000" algn="tl">
                    <a:srgbClr val="000000">
                      <a:alpha val="43137"/>
                    </a:srgbClr>
                  </a:outerShdw>
                </a:effectLst>
              </a:rPr>
              <a:t>System-Wide Function</a:t>
            </a:r>
            <a:endParaRPr lang="en-US" sz="1400" b="1" dirty="0">
              <a:effectLst>
                <a:outerShdw blurRad="38100" dist="38100" dir="2700000" algn="tl">
                  <a:srgbClr val="000000">
                    <a:alpha val="43137"/>
                  </a:srgbClr>
                </a:outerShdw>
              </a:effectLst>
            </a:endParaRPr>
          </a:p>
        </p:txBody>
      </p:sp>
      <p:sp>
        <p:nvSpPr>
          <p:cNvPr id="16" name="Rounded Rectangle 15"/>
          <p:cNvSpPr/>
          <p:nvPr/>
        </p:nvSpPr>
        <p:spPr>
          <a:xfrm>
            <a:off x="2082800" y="3145422"/>
            <a:ext cx="4572000" cy="457200"/>
          </a:xfrm>
          <a:prstGeom prst="roundRect">
            <a:avLst/>
          </a:prstGeom>
          <a:solidFill>
            <a:schemeClr val="tx1">
              <a:lumMod val="50000"/>
              <a:lumOff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effectLst>
                  <a:outerShdw blurRad="38100" dist="38100" dir="2700000" algn="tl">
                    <a:srgbClr val="000000">
                      <a:alpha val="43137"/>
                    </a:srgbClr>
                  </a:outerShdw>
                </a:effectLst>
              </a:rPr>
              <a:t>Pedestrian &amp; Bicycle Infrastructure</a:t>
            </a:r>
            <a:endParaRPr lang="en-US" sz="1400" b="1" dirty="0">
              <a:effectLst>
                <a:outerShdw blurRad="38100" dist="38100" dir="2700000" algn="tl">
                  <a:srgbClr val="000000">
                    <a:alpha val="43137"/>
                  </a:srgbClr>
                </a:outerShdw>
              </a:effectLst>
            </a:endParaRPr>
          </a:p>
        </p:txBody>
      </p:sp>
      <p:sp>
        <p:nvSpPr>
          <p:cNvPr id="17" name="Rounded Rectangle 16"/>
          <p:cNvSpPr/>
          <p:nvPr/>
        </p:nvSpPr>
        <p:spPr>
          <a:xfrm>
            <a:off x="2623969" y="3833090"/>
            <a:ext cx="4572000" cy="457200"/>
          </a:xfrm>
          <a:prstGeom prst="roundRect">
            <a:avLst/>
          </a:prstGeom>
          <a:solidFill>
            <a:schemeClr val="tx1">
              <a:lumMod val="50000"/>
              <a:lumOff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effectLst>
                  <a:outerShdw blurRad="38100" dist="38100" dir="2700000" algn="tl">
                    <a:srgbClr val="000000">
                      <a:alpha val="43137"/>
                    </a:srgbClr>
                  </a:outerShdw>
                </a:effectLst>
              </a:rPr>
              <a:t>Safety</a:t>
            </a:r>
            <a:endParaRPr lang="en-US" sz="1400" b="1" dirty="0">
              <a:effectLst>
                <a:outerShdw blurRad="38100" dist="38100" dir="2700000" algn="tl">
                  <a:srgbClr val="000000">
                    <a:alpha val="43137"/>
                  </a:srgbClr>
                </a:outerShdw>
              </a:effectLst>
            </a:endParaRPr>
          </a:p>
        </p:txBody>
      </p:sp>
      <p:sp>
        <p:nvSpPr>
          <p:cNvPr id="18" name="Rounded Rectangle 17"/>
          <p:cNvSpPr/>
          <p:nvPr/>
        </p:nvSpPr>
        <p:spPr>
          <a:xfrm>
            <a:off x="3165138" y="4520758"/>
            <a:ext cx="4572000" cy="457200"/>
          </a:xfrm>
          <a:prstGeom prst="roundRect">
            <a:avLst/>
          </a:prstGeom>
          <a:solidFill>
            <a:schemeClr val="tx1">
              <a:lumMod val="50000"/>
              <a:lumOff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effectLst>
                  <a:outerShdw blurRad="38100" dist="38100" dir="2700000" algn="tl">
                    <a:srgbClr val="000000">
                      <a:alpha val="43137"/>
                    </a:srgbClr>
                  </a:outerShdw>
                </a:effectLst>
              </a:rPr>
              <a:t>Transit</a:t>
            </a:r>
            <a:endParaRPr lang="en-US" sz="1400" b="1" dirty="0">
              <a:effectLst>
                <a:outerShdw blurRad="38100" dist="38100" dir="2700000" algn="tl">
                  <a:srgbClr val="000000">
                    <a:alpha val="43137"/>
                  </a:srgbClr>
                </a:outerShdw>
              </a:effectLst>
            </a:endParaRPr>
          </a:p>
        </p:txBody>
      </p:sp>
      <p:sp>
        <p:nvSpPr>
          <p:cNvPr id="19" name="Rounded Rectangle 18"/>
          <p:cNvSpPr/>
          <p:nvPr/>
        </p:nvSpPr>
        <p:spPr>
          <a:xfrm>
            <a:off x="3706307" y="5208426"/>
            <a:ext cx="4572000" cy="457200"/>
          </a:xfrm>
          <a:prstGeom prst="roundRect">
            <a:avLst/>
          </a:prstGeom>
          <a:solidFill>
            <a:schemeClr val="tx1">
              <a:lumMod val="50000"/>
              <a:lumOff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effectLst>
                  <a:outerShdw blurRad="38100" dist="38100" dir="2700000" algn="tl">
                    <a:srgbClr val="000000">
                      <a:alpha val="43137"/>
                    </a:srgbClr>
                  </a:outerShdw>
                </a:effectLst>
              </a:rPr>
              <a:t>Community Impacts</a:t>
            </a:r>
            <a:endParaRPr lang="en-US" sz="1400" b="1" dirty="0">
              <a:effectLst>
                <a:outerShdw blurRad="38100" dist="38100" dir="2700000" algn="tl">
                  <a:srgbClr val="000000">
                    <a:alpha val="43137"/>
                  </a:srgbClr>
                </a:outerShdw>
              </a:effectLst>
            </a:endParaRPr>
          </a:p>
        </p:txBody>
      </p:sp>
      <p:sp>
        <p:nvSpPr>
          <p:cNvPr id="20" name="Rounded Rectangle 19"/>
          <p:cNvSpPr/>
          <p:nvPr/>
        </p:nvSpPr>
        <p:spPr>
          <a:xfrm>
            <a:off x="4247476" y="5896094"/>
            <a:ext cx="4572000" cy="457200"/>
          </a:xfrm>
          <a:prstGeom prst="roundRect">
            <a:avLst/>
          </a:prstGeom>
          <a:solidFill>
            <a:schemeClr val="tx1">
              <a:lumMod val="50000"/>
              <a:lumOff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effectLst>
                  <a:outerShdw blurRad="38100" dist="38100" dir="2700000" algn="tl">
                    <a:srgbClr val="000000">
                      <a:alpha val="43137"/>
                    </a:srgbClr>
                  </a:outerShdw>
                </a:effectLst>
              </a:rPr>
              <a:t>Other</a:t>
            </a:r>
            <a:endParaRPr lang="en-US" sz="1400" b="1" dirty="0">
              <a:effectLst>
                <a:outerShdw blurRad="38100" dist="38100" dir="2700000" algn="tl">
                  <a:srgbClr val="000000">
                    <a:alpha val="43137"/>
                  </a:srgbClr>
                </a:outerShdw>
              </a:effectLst>
            </a:endParaRPr>
          </a:p>
        </p:txBody>
      </p:sp>
      <p:sp>
        <p:nvSpPr>
          <p:cNvPr id="10" name="TextBox 9"/>
          <p:cNvSpPr txBox="1"/>
          <p:nvPr/>
        </p:nvSpPr>
        <p:spPr>
          <a:xfrm>
            <a:off x="1000460" y="1066800"/>
            <a:ext cx="3797450" cy="584775"/>
          </a:xfrm>
          <a:prstGeom prst="rect">
            <a:avLst/>
          </a:prstGeom>
          <a:noFill/>
        </p:spPr>
        <p:txBody>
          <a:bodyPr wrap="none" rtlCol="0">
            <a:spAutoFit/>
          </a:bodyPr>
          <a:lstStyle/>
          <a:p>
            <a:r>
              <a:rPr lang="en-US" sz="3200" dirty="0" smtClean="0"/>
              <a:t>If we do ____, then….</a:t>
            </a:r>
            <a:endParaRPr lang="en-US" sz="3200" dirty="0"/>
          </a:p>
        </p:txBody>
      </p:sp>
    </p:spTree>
    <p:extLst>
      <p:ext uri="{BB962C8B-B14F-4D97-AF65-F5344CB8AC3E}">
        <p14:creationId xmlns:p14="http://schemas.microsoft.com/office/powerpoint/2010/main" val="564299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dirty="0" smtClean="0">
                <a:solidFill>
                  <a:schemeClr val="accent6">
                    <a:lumMod val="75000"/>
                  </a:schemeClr>
                </a:solidFill>
              </a:rPr>
              <a:t>No Build Alternative</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grpSp>
        <p:nvGrpSpPr>
          <p:cNvPr id="20" name="Group 19"/>
          <p:cNvGrpSpPr/>
          <p:nvPr/>
        </p:nvGrpSpPr>
        <p:grpSpPr>
          <a:xfrm>
            <a:off x="838200" y="1417638"/>
            <a:ext cx="8229600" cy="5251644"/>
            <a:chOff x="838200" y="1417638"/>
            <a:chExt cx="8229600" cy="5251644"/>
          </a:xfrm>
          <a:effectLst>
            <a:outerShdw blurRad="63500" sx="102000" sy="102000" algn="ctr" rotWithShape="0">
              <a:prstClr val="black">
                <a:alpha val="40000"/>
              </a:prstClr>
            </a:outerShdw>
          </a:effectLst>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417638"/>
              <a:ext cx="4572000" cy="3429001"/>
            </a:xfrm>
            <a:prstGeom prst="rect">
              <a:avLst/>
            </a:prstGeom>
            <a:effectLst>
              <a:softEdge rad="31750"/>
            </a:effec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240282"/>
              <a:ext cx="4572000" cy="3429000"/>
            </a:xfrm>
            <a:prstGeom prst="rect">
              <a:avLst/>
            </a:prstGeom>
            <a:effectLst>
              <a:softEdge rad="31750"/>
            </a:effectLst>
          </p:spPr>
        </p:pic>
      </p:grpSp>
      <p:pic>
        <p:nvPicPr>
          <p:cNvPr id="4098" name="Picture 2" descr="https://lh3.googleusercontent.com/-u0xFSmK4grM/VaiesKnS1PI/AAAAAAAADc8/r4o6Wur6wJw/s200-Ic42/Spinning%252520Whe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3387" y="2420207"/>
            <a:ext cx="2233107" cy="22331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lh3.googleusercontent.com/-u0xFSmK4grM/VaiesKnS1PI/AAAAAAAADc8/r4o6Wur6wJw/s200-Ic42/Spinning%252520Whe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4255">
            <a:off x="3593334" y="2420208"/>
            <a:ext cx="2233107" cy="22331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lh3.googleusercontent.com/-u0xFSmK4grM/VaiesKnS1PI/AAAAAAAADc8/r4o6Wur6wJw/s200-Ic42/Spinning%252520Whe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07377">
            <a:off x="3593387" y="2420207"/>
            <a:ext cx="2233107" cy="22331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lh3.googleusercontent.com/-u0xFSmK4grM/VaiesKnS1PI/AAAAAAAADc8/r4o6Wur6wJw/s200-Ic42/Spinning%252520Whe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381745">
            <a:off x="3593333" y="2420207"/>
            <a:ext cx="2233107" cy="22331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lh3.googleusercontent.com/-u0xFSmK4grM/VaiesKnS1PI/AAAAAAAADc8/r4o6Wur6wJw/s200-Ic42/Spinning%252520Whe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593386" y="2420207"/>
            <a:ext cx="2233107" cy="223310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lh3.googleusercontent.com/-u0xFSmK4grM/VaiesKnS1PI/AAAAAAAADc8/r4o6Wur6wJw/s200-Ic42/Spinning%252520Whe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221597">
            <a:off x="3618896" y="2431288"/>
            <a:ext cx="2233107" cy="22331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lh3.googleusercontent.com/-u0xFSmK4grM/VaiesKnS1PI/AAAAAAAADc8/r4o6Wur6wJw/s200-Ic42/Spinning%252520Whe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664921">
            <a:off x="3611735" y="2404983"/>
            <a:ext cx="2233107" cy="223310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lh3.googleusercontent.com/-u0xFSmK4grM/VaiesKnS1PI/AAAAAAAADc8/r4o6Wur6wJw/s200-Ic42/Spinning%252520Whe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3387" y="2420207"/>
            <a:ext cx="2233107" cy="22331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469213" y="1395335"/>
            <a:ext cx="1309974"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Tampa Street</a:t>
            </a:r>
            <a:endParaRPr lang="en-US" sz="1600" b="1"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6050125" y="3259723"/>
            <a:ext cx="146334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Florida Avenue</a:t>
            </a:r>
            <a:endParaRPr lang="en-U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276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lstStyle/>
          <a:p>
            <a:r>
              <a:rPr lang="en-US" dirty="0" smtClean="0">
                <a:solidFill>
                  <a:schemeClr val="accent6">
                    <a:lumMod val="75000"/>
                  </a:schemeClr>
                </a:solidFill>
              </a:rPr>
              <a:t>“No Build” Alternative</a:t>
            </a:r>
            <a:endParaRPr lang="en-US" dirty="0">
              <a:solidFill>
                <a:schemeClr val="accent6">
                  <a:lumMod val="75000"/>
                </a:schemeClr>
              </a:solidFill>
            </a:endParaRPr>
          </a:p>
        </p:txBody>
      </p:sp>
      <p:cxnSp>
        <p:nvCxnSpPr>
          <p:cNvPr id="5" name="Straight Connector 4"/>
          <p:cNvCxnSpPr/>
          <p:nvPr/>
        </p:nvCxnSpPr>
        <p:spPr>
          <a:xfrm>
            <a:off x="5334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0"/>
            <a:ext cx="0" cy="6858000"/>
          </a:xfrm>
          <a:prstGeom prst="line">
            <a:avLst/>
          </a:prstGeom>
          <a:ln w="57150">
            <a:solidFill>
              <a:schemeClr val="accent6">
                <a:lumMod val="75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98" y="1"/>
            <a:ext cx="553998" cy="6858000"/>
          </a:xfrm>
          <a:prstGeom prst="rect">
            <a:avLst/>
          </a:prstGeom>
          <a:noFill/>
        </p:spPr>
        <p:txBody>
          <a:bodyPr vert="vert270" wrap="square" rtlCol="0" anchor="ctr" anchorCtr="1">
            <a:spAutoFit/>
          </a:bodyPr>
          <a:lstStyle/>
          <a:p>
            <a:r>
              <a:rPr lang="en-US" sz="2400" b="1" cap="small" dirty="0" smtClean="0">
                <a:solidFill>
                  <a:schemeClr val="accent6">
                    <a:lumMod val="75000"/>
                  </a:schemeClr>
                </a:solidFill>
                <a:effectLst>
                  <a:outerShdw blurRad="38100" dist="38100" dir="2700000" algn="tl">
                    <a:srgbClr val="000000">
                      <a:alpha val="43137"/>
                    </a:srgbClr>
                  </a:outerShdw>
                </a:effectLst>
              </a:rPr>
              <a:t>Florida Ave &amp; Tampa St/Highland Ave Corridor Study</a:t>
            </a:r>
            <a:endParaRPr lang="en-US" sz="2400" b="1" cap="small" dirty="0">
              <a:solidFill>
                <a:schemeClr val="accent6">
                  <a:lumMod val="75000"/>
                </a:schemeClr>
              </a:solidFill>
              <a:effectLst>
                <a:outerShdw blurRad="38100" dist="38100" dir="2700000" algn="tl">
                  <a:srgbClr val="000000">
                    <a:alpha val="43137"/>
                  </a:srgbClr>
                </a:outerShdw>
              </a:effectLst>
            </a:endParaRPr>
          </a:p>
        </p:txBody>
      </p:sp>
      <p:sp>
        <p:nvSpPr>
          <p:cNvPr id="21" name="Content Placeholder 2"/>
          <p:cNvSpPr>
            <a:spLocks noGrp="1"/>
          </p:cNvSpPr>
          <p:nvPr>
            <p:ph idx="1"/>
          </p:nvPr>
        </p:nvSpPr>
        <p:spPr>
          <a:xfrm>
            <a:off x="762000" y="1600200"/>
            <a:ext cx="8229600" cy="5181600"/>
          </a:xfrm>
        </p:spPr>
        <p:txBody>
          <a:bodyPr>
            <a:normAutofit/>
          </a:bodyPr>
          <a:lstStyle/>
          <a:p>
            <a:pPr marL="919162" indent="-457200"/>
            <a:r>
              <a:rPr lang="en-US" dirty="0" smtClean="0"/>
              <a:t>No change to existing lane configuration/ fundamental operating characteristics.</a:t>
            </a:r>
          </a:p>
          <a:p>
            <a:pPr marL="919162" indent="-457200"/>
            <a:r>
              <a:rPr lang="en-US" dirty="0" smtClean="0"/>
              <a:t>Consider infrastructure enhancements </a:t>
            </a:r>
          </a:p>
          <a:p>
            <a:pPr marL="1719262" lvl="2" indent="-457200"/>
            <a:r>
              <a:rPr lang="en-US" dirty="0" smtClean="0"/>
              <a:t>Example – sidewalk improvements, additional crossing opportunities, bus stop enhancements, and other minor operational, safety, or aesthetic enhancements.</a:t>
            </a:r>
          </a:p>
          <a:p>
            <a:pPr marL="919162" indent="-457200"/>
            <a:r>
              <a:rPr lang="en-US" dirty="0" smtClean="0"/>
              <a:t>Used to compare “build” alternatives</a:t>
            </a:r>
          </a:p>
          <a:p>
            <a:pPr marL="1319212" lvl="1" indent="-457200"/>
            <a:endParaRPr lang="en-US" dirty="0" smtClean="0"/>
          </a:p>
          <a:p>
            <a:pPr marL="857250" indent="-395288">
              <a:buFont typeface="+mj-lt"/>
              <a:buAutoNum type="arabicPeriod"/>
            </a:pPr>
            <a:endParaRPr lang="en-US" dirty="0" smtClean="0"/>
          </a:p>
          <a:p>
            <a:pPr marL="461962" indent="0">
              <a:buNone/>
            </a:pPr>
            <a:endParaRPr lang="en-US" sz="1800" i="1" dirty="0" smtClean="0"/>
          </a:p>
        </p:txBody>
      </p:sp>
    </p:spTree>
    <p:extLst>
      <p:ext uri="{BB962C8B-B14F-4D97-AF65-F5344CB8AC3E}">
        <p14:creationId xmlns:p14="http://schemas.microsoft.com/office/powerpoint/2010/main" val="25623718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1152</TotalTime>
  <Words>1685</Words>
  <Application>Microsoft Office PowerPoint</Application>
  <PresentationFormat>On-screen Show (4:3)</PresentationFormat>
  <Paragraphs>368</Paragraphs>
  <Slides>39</Slides>
  <Notes>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39</vt:i4>
      </vt:variant>
    </vt:vector>
  </HeadingPairs>
  <TitlesOfParts>
    <vt:vector size="48" baseType="lpstr">
      <vt:lpstr>Arial</vt:lpstr>
      <vt:lpstr>Calibri</vt:lpstr>
      <vt:lpstr>Calibri Light</vt:lpstr>
      <vt:lpstr>Times New Roman</vt:lpstr>
      <vt:lpstr>Wingdings</vt:lpstr>
      <vt:lpstr>Office Theme</vt:lpstr>
      <vt:lpstr>1_Office Theme</vt:lpstr>
      <vt:lpstr>2_Office Theme</vt:lpstr>
      <vt:lpstr>3_Office Theme</vt:lpstr>
      <vt:lpstr>PowerPoint Presentation</vt:lpstr>
      <vt:lpstr>Study Purpose</vt:lpstr>
      <vt:lpstr>Study Objectives</vt:lpstr>
      <vt:lpstr>Project Timeline</vt:lpstr>
      <vt:lpstr>PAG Meeting #3</vt:lpstr>
      <vt:lpstr>Evaluation Process</vt:lpstr>
      <vt:lpstr>Evaluation Criteria</vt:lpstr>
      <vt:lpstr>No Build Alternative</vt:lpstr>
      <vt:lpstr>“No Build” Alternative</vt:lpstr>
      <vt:lpstr>“No Build” Alternative</vt:lpstr>
      <vt:lpstr>“No Build” Alternative</vt:lpstr>
      <vt:lpstr>“Build” Alternatives</vt:lpstr>
      <vt:lpstr>“Build” Alternatives</vt:lpstr>
      <vt:lpstr>Alternatives “Family Tree”</vt:lpstr>
      <vt:lpstr>Two-Way Conversion</vt:lpstr>
      <vt:lpstr>Two-Way Conversion</vt:lpstr>
      <vt:lpstr>Lane Reduction</vt:lpstr>
      <vt:lpstr>Lane Reduction</vt:lpstr>
      <vt:lpstr>Alternatives “Family Tree”</vt:lpstr>
      <vt:lpstr>Reversible Traffic Lanes</vt:lpstr>
      <vt:lpstr>Reversible Traffic Lanes</vt:lpstr>
      <vt:lpstr>Time of Day Parking Restrictions</vt:lpstr>
      <vt:lpstr>Define the Alternatives</vt:lpstr>
      <vt:lpstr>Define the Alternatives</vt:lpstr>
      <vt:lpstr>Define the Alternatives</vt:lpstr>
      <vt:lpstr>Define the Alternatives</vt:lpstr>
      <vt:lpstr>Define the Alternatives</vt:lpstr>
      <vt:lpstr>Define the Alternatives</vt:lpstr>
      <vt:lpstr>Define the Alternatives</vt:lpstr>
      <vt:lpstr>Define the Alternatives</vt:lpstr>
      <vt:lpstr>Define the Alternatives</vt:lpstr>
      <vt:lpstr>Define the Alternatives</vt:lpstr>
      <vt:lpstr>Define the Alternatives</vt:lpstr>
      <vt:lpstr>Build Alternatives Selection</vt:lpstr>
      <vt:lpstr>Model Data Needs</vt:lpstr>
      <vt:lpstr>Next Steps</vt:lpstr>
      <vt:lpstr>Next PAG Meeting</vt:lpstr>
      <vt:lpstr>Review Evaluation of Alternatives</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Keller</dc:creator>
  <cp:lastModifiedBy>Christopher Keller</cp:lastModifiedBy>
  <cp:revision>74</cp:revision>
  <dcterms:created xsi:type="dcterms:W3CDTF">2015-10-26T13:24:03Z</dcterms:created>
  <dcterms:modified xsi:type="dcterms:W3CDTF">2015-10-28T15:26:01Z</dcterms:modified>
</cp:coreProperties>
</file>