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79" r:id="rId4"/>
    <p:sldId id="316" r:id="rId5"/>
    <p:sldId id="318" r:id="rId6"/>
    <p:sldId id="264" r:id="rId7"/>
    <p:sldId id="317" r:id="rId8"/>
    <p:sldId id="285" r:id="rId9"/>
    <p:sldId id="286" r:id="rId10"/>
    <p:sldId id="287" r:id="rId11"/>
    <p:sldId id="301" r:id="rId12"/>
    <p:sldId id="324" r:id="rId13"/>
    <p:sldId id="302" r:id="rId14"/>
    <p:sldId id="303" r:id="rId15"/>
    <p:sldId id="305" r:id="rId16"/>
    <p:sldId id="319" r:id="rId17"/>
    <p:sldId id="304" r:id="rId18"/>
    <p:sldId id="321" r:id="rId19"/>
    <p:sldId id="323" r:id="rId20"/>
    <p:sldId id="322" r:id="rId21"/>
    <p:sldId id="288" r:id="rId22"/>
    <p:sldId id="298" r:id="rId23"/>
    <p:sldId id="299" r:id="rId24"/>
    <p:sldId id="300" r:id="rId25"/>
    <p:sldId id="283" r:id="rId26"/>
    <p:sldId id="294" r:id="rId27"/>
    <p:sldId id="292" r:id="rId28"/>
    <p:sldId id="293" r:id="rId29"/>
    <p:sldId id="295" r:id="rId30"/>
    <p:sldId id="289" r:id="rId31"/>
    <p:sldId id="306" r:id="rId32"/>
    <p:sldId id="290" r:id="rId33"/>
    <p:sldId id="307" r:id="rId34"/>
    <p:sldId id="310" r:id="rId35"/>
    <p:sldId id="309" r:id="rId36"/>
    <p:sldId id="311" r:id="rId37"/>
    <p:sldId id="291" r:id="rId38"/>
    <p:sldId id="308" r:id="rId39"/>
    <p:sldId id="312" r:id="rId40"/>
    <p:sldId id="313" r:id="rId41"/>
    <p:sldId id="314" r:id="rId42"/>
    <p:sldId id="315" r:id="rId43"/>
    <p:sldId id="265" r:id="rId44"/>
    <p:sldId id="320" r:id="rId45"/>
    <p:sldId id="276" r:id="rId46"/>
    <p:sldId id="266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5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EFE78-B63A-45F3-B57B-E7848736EBD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540A61F-77AE-4FFA-B562-BF4516FD6232}">
      <dgm:prSet phldrT="[Text]"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Study Area, Model Assumptions, &amp; Evaluation Criteria</a:t>
          </a:r>
          <a:endParaRPr lang="en-US" dirty="0"/>
        </a:p>
      </dgm:t>
    </dgm:pt>
    <dgm:pt modelId="{6CE8FC05-1489-496B-8973-2FAA33B450BA}" type="parTrans" cxnId="{F284CC05-3710-429B-88B2-E2860FCDAF80}">
      <dgm:prSet/>
      <dgm:spPr/>
      <dgm:t>
        <a:bodyPr/>
        <a:lstStyle/>
        <a:p>
          <a:endParaRPr lang="en-US"/>
        </a:p>
      </dgm:t>
    </dgm:pt>
    <dgm:pt modelId="{DA977D0F-26F0-47C8-8245-8AE19CA2C85C}" type="sibTrans" cxnId="{F284CC05-3710-429B-88B2-E2860FCDAF80}">
      <dgm:prSet/>
      <dgm:spPr/>
      <dgm:t>
        <a:bodyPr/>
        <a:lstStyle/>
        <a:p>
          <a:endParaRPr lang="en-US"/>
        </a:p>
      </dgm:t>
    </dgm:pt>
    <dgm:pt modelId="{2A621015-321E-459F-B429-2CD3CA6840C1}">
      <dgm:prSet phldrT="[Text]"/>
      <dgm:spPr>
        <a:solidFill>
          <a:schemeClr val="accent6">
            <a:lumMod val="75000"/>
          </a:schemeClr>
        </a:solidFill>
        <a:ln w="12700">
          <a:solidFill>
            <a:schemeClr val="tx1"/>
          </a:solidFill>
        </a:ln>
        <a:effectLst>
          <a:glow rad="101600">
            <a:schemeClr val="accent6">
              <a:lumMod val="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Existing Conditions</a:t>
          </a:r>
          <a:endParaRPr lang="en-US" dirty="0"/>
        </a:p>
      </dgm:t>
    </dgm:pt>
    <dgm:pt modelId="{78B41723-4C16-4D19-89C9-73D865D9AF2B}" type="parTrans" cxnId="{9D851808-5BA5-4DAD-B36E-A9763AF5F292}">
      <dgm:prSet/>
      <dgm:spPr/>
      <dgm:t>
        <a:bodyPr/>
        <a:lstStyle/>
        <a:p>
          <a:endParaRPr lang="en-US"/>
        </a:p>
      </dgm:t>
    </dgm:pt>
    <dgm:pt modelId="{E4CB1BC8-83AB-47A2-A7AD-7223C5F8EC62}" type="sibTrans" cxnId="{9D851808-5BA5-4DAD-B36E-A9763AF5F292}">
      <dgm:prSet/>
      <dgm:spPr/>
      <dgm:t>
        <a:bodyPr/>
        <a:lstStyle/>
        <a:p>
          <a:endParaRPr lang="en-US"/>
        </a:p>
      </dgm:t>
    </dgm:pt>
    <dgm:pt modelId="{A39283DF-CEF9-4D4A-BC3E-2B6500F5E3FC}">
      <dgm:prSet phldrT="[Text]"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Identify Alternatives</a:t>
          </a:r>
          <a:endParaRPr lang="en-US" dirty="0"/>
        </a:p>
      </dgm:t>
    </dgm:pt>
    <dgm:pt modelId="{76F8B44D-CE20-4B3D-A1FB-22AEFAF29DC6}" type="parTrans" cxnId="{11265F49-D260-4793-AE98-6DD78CE22656}">
      <dgm:prSet/>
      <dgm:spPr/>
      <dgm:t>
        <a:bodyPr/>
        <a:lstStyle/>
        <a:p>
          <a:endParaRPr lang="en-US"/>
        </a:p>
      </dgm:t>
    </dgm:pt>
    <dgm:pt modelId="{39417176-41F5-434B-A948-3347F9C89DC4}" type="sibTrans" cxnId="{11265F49-D260-4793-AE98-6DD78CE22656}">
      <dgm:prSet/>
      <dgm:spPr/>
      <dgm:t>
        <a:bodyPr/>
        <a:lstStyle/>
        <a:p>
          <a:endParaRPr lang="en-US"/>
        </a:p>
      </dgm:t>
    </dgm:pt>
    <dgm:pt modelId="{293ACE7A-1E75-4EE0-87DD-A3F2B1E71378}">
      <dgm:prSet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Review Alternatives Evaluation</a:t>
          </a:r>
          <a:endParaRPr lang="en-US" dirty="0"/>
        </a:p>
      </dgm:t>
    </dgm:pt>
    <dgm:pt modelId="{2E4914E2-0A43-40C3-9A16-78D1CD1D29E6}" type="parTrans" cxnId="{2CCC7050-0940-43B0-B908-F78D4C4F891E}">
      <dgm:prSet/>
      <dgm:spPr/>
      <dgm:t>
        <a:bodyPr/>
        <a:lstStyle/>
        <a:p>
          <a:endParaRPr lang="en-US"/>
        </a:p>
      </dgm:t>
    </dgm:pt>
    <dgm:pt modelId="{8A429CE9-2C5B-4345-ADEA-472E0898FC57}" type="sibTrans" cxnId="{2CCC7050-0940-43B0-B908-F78D4C4F891E}">
      <dgm:prSet/>
      <dgm:spPr/>
      <dgm:t>
        <a:bodyPr/>
        <a:lstStyle/>
        <a:p>
          <a:endParaRPr lang="en-US"/>
        </a:p>
      </dgm:t>
    </dgm:pt>
    <dgm:pt modelId="{B9C7BDC7-819C-4AEB-B8D4-72D95877C49D}">
      <dgm:prSet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Evaluation Outcomes</a:t>
          </a:r>
          <a:endParaRPr lang="en-US" dirty="0"/>
        </a:p>
      </dgm:t>
    </dgm:pt>
    <dgm:pt modelId="{A13D6B15-197D-4E04-B160-A375D6C44F6F}" type="parTrans" cxnId="{212E7925-4950-4C20-A890-61501A96F766}">
      <dgm:prSet/>
      <dgm:spPr/>
      <dgm:t>
        <a:bodyPr/>
        <a:lstStyle/>
        <a:p>
          <a:endParaRPr lang="en-US"/>
        </a:p>
      </dgm:t>
    </dgm:pt>
    <dgm:pt modelId="{29604B9B-2592-41D4-8E04-EA782FC8152C}" type="sibTrans" cxnId="{212E7925-4950-4C20-A890-61501A96F766}">
      <dgm:prSet/>
      <dgm:spPr/>
      <dgm:t>
        <a:bodyPr/>
        <a:lstStyle/>
        <a:p>
          <a:endParaRPr lang="en-US"/>
        </a:p>
      </dgm:t>
    </dgm:pt>
    <dgm:pt modelId="{B0E835FC-3665-42A1-9BCB-26DBED8CB113}" type="pres">
      <dgm:prSet presAssocID="{C89EFE78-B63A-45F3-B57B-E7848736EBDB}" presName="Name0" presStyleCnt="0">
        <dgm:presLayoutVars>
          <dgm:dir/>
          <dgm:animLvl val="lvl"/>
          <dgm:resizeHandles val="exact"/>
        </dgm:presLayoutVars>
      </dgm:prSet>
      <dgm:spPr/>
    </dgm:pt>
    <dgm:pt modelId="{F29C00F1-3AA1-40DA-908A-A4E5342D69B5}" type="pres">
      <dgm:prSet presAssocID="{2540A61F-77AE-4FFA-B562-BF4516FD623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F68B0-E9FE-4C66-AA3F-4645112227EB}" type="pres">
      <dgm:prSet presAssocID="{DA977D0F-26F0-47C8-8245-8AE19CA2C85C}" presName="parTxOnlySpace" presStyleCnt="0"/>
      <dgm:spPr/>
    </dgm:pt>
    <dgm:pt modelId="{5AE9F5CB-DB60-4083-BD4C-3EEA7101A577}" type="pres">
      <dgm:prSet presAssocID="{2A621015-321E-459F-B429-2CD3CA6840C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91AD3-16A2-4EC9-963D-D0DC6CD895C6}" type="pres">
      <dgm:prSet presAssocID="{E4CB1BC8-83AB-47A2-A7AD-7223C5F8EC62}" presName="parTxOnlySpace" presStyleCnt="0"/>
      <dgm:spPr/>
    </dgm:pt>
    <dgm:pt modelId="{E1551BD3-B9DC-40EF-AF83-98BCC71A6F6A}" type="pres">
      <dgm:prSet presAssocID="{A39283DF-CEF9-4D4A-BC3E-2B6500F5E3F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3E8C9-2677-4DB3-B364-3DBFE71E7FA1}" type="pres">
      <dgm:prSet presAssocID="{39417176-41F5-434B-A948-3347F9C89DC4}" presName="parTxOnlySpace" presStyleCnt="0"/>
      <dgm:spPr/>
    </dgm:pt>
    <dgm:pt modelId="{C8DB3455-DA0E-4CB0-A198-00CAC44B9AF4}" type="pres">
      <dgm:prSet presAssocID="{293ACE7A-1E75-4EE0-87DD-A3F2B1E7137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A493F-E205-4D32-B941-3A0E750035D1}" type="pres">
      <dgm:prSet presAssocID="{8A429CE9-2C5B-4345-ADEA-472E0898FC57}" presName="parTxOnlySpace" presStyleCnt="0"/>
      <dgm:spPr/>
    </dgm:pt>
    <dgm:pt modelId="{9247561C-5E2F-4016-9827-FE175F24E3A8}" type="pres">
      <dgm:prSet presAssocID="{B9C7BDC7-819C-4AEB-B8D4-72D95877C49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6CF9F0-B926-4CC2-8917-750D4EFE7CCB}" type="presOf" srcId="{A39283DF-CEF9-4D4A-BC3E-2B6500F5E3FC}" destId="{E1551BD3-B9DC-40EF-AF83-98BCC71A6F6A}" srcOrd="0" destOrd="0" presId="urn:microsoft.com/office/officeart/2005/8/layout/chevron1"/>
    <dgm:cxn modelId="{1C98A29C-0D81-407A-846A-E8325FD64B94}" type="presOf" srcId="{2540A61F-77AE-4FFA-B562-BF4516FD6232}" destId="{F29C00F1-3AA1-40DA-908A-A4E5342D69B5}" srcOrd="0" destOrd="0" presId="urn:microsoft.com/office/officeart/2005/8/layout/chevron1"/>
    <dgm:cxn modelId="{9D851808-5BA5-4DAD-B36E-A9763AF5F292}" srcId="{C89EFE78-B63A-45F3-B57B-E7848736EBDB}" destId="{2A621015-321E-459F-B429-2CD3CA6840C1}" srcOrd="1" destOrd="0" parTransId="{78B41723-4C16-4D19-89C9-73D865D9AF2B}" sibTransId="{E4CB1BC8-83AB-47A2-A7AD-7223C5F8EC62}"/>
    <dgm:cxn modelId="{A74BFB06-345E-4B3F-A5AB-AF1739DCBAE8}" type="presOf" srcId="{B9C7BDC7-819C-4AEB-B8D4-72D95877C49D}" destId="{9247561C-5E2F-4016-9827-FE175F24E3A8}" srcOrd="0" destOrd="0" presId="urn:microsoft.com/office/officeart/2005/8/layout/chevron1"/>
    <dgm:cxn modelId="{212E7925-4950-4C20-A890-61501A96F766}" srcId="{C89EFE78-B63A-45F3-B57B-E7848736EBDB}" destId="{B9C7BDC7-819C-4AEB-B8D4-72D95877C49D}" srcOrd="4" destOrd="0" parTransId="{A13D6B15-197D-4E04-B160-A375D6C44F6F}" sibTransId="{29604B9B-2592-41D4-8E04-EA782FC8152C}"/>
    <dgm:cxn modelId="{2CCC7050-0940-43B0-B908-F78D4C4F891E}" srcId="{C89EFE78-B63A-45F3-B57B-E7848736EBDB}" destId="{293ACE7A-1E75-4EE0-87DD-A3F2B1E71378}" srcOrd="3" destOrd="0" parTransId="{2E4914E2-0A43-40C3-9A16-78D1CD1D29E6}" sibTransId="{8A429CE9-2C5B-4345-ADEA-472E0898FC57}"/>
    <dgm:cxn modelId="{EBA9E384-E424-44E8-B0AD-490BE2BD9A5A}" type="presOf" srcId="{2A621015-321E-459F-B429-2CD3CA6840C1}" destId="{5AE9F5CB-DB60-4083-BD4C-3EEA7101A577}" srcOrd="0" destOrd="0" presId="urn:microsoft.com/office/officeart/2005/8/layout/chevron1"/>
    <dgm:cxn modelId="{DC8AE5E5-9AA0-49AB-B804-157323F06BE1}" type="presOf" srcId="{293ACE7A-1E75-4EE0-87DD-A3F2B1E71378}" destId="{C8DB3455-DA0E-4CB0-A198-00CAC44B9AF4}" srcOrd="0" destOrd="0" presId="urn:microsoft.com/office/officeart/2005/8/layout/chevron1"/>
    <dgm:cxn modelId="{11265F49-D260-4793-AE98-6DD78CE22656}" srcId="{C89EFE78-B63A-45F3-B57B-E7848736EBDB}" destId="{A39283DF-CEF9-4D4A-BC3E-2B6500F5E3FC}" srcOrd="2" destOrd="0" parTransId="{76F8B44D-CE20-4B3D-A1FB-22AEFAF29DC6}" sibTransId="{39417176-41F5-434B-A948-3347F9C89DC4}"/>
    <dgm:cxn modelId="{DAA5728D-F963-41E8-B257-56AE04082340}" type="presOf" srcId="{C89EFE78-B63A-45F3-B57B-E7848736EBDB}" destId="{B0E835FC-3665-42A1-9BCB-26DBED8CB113}" srcOrd="0" destOrd="0" presId="urn:microsoft.com/office/officeart/2005/8/layout/chevron1"/>
    <dgm:cxn modelId="{F284CC05-3710-429B-88B2-E2860FCDAF80}" srcId="{C89EFE78-B63A-45F3-B57B-E7848736EBDB}" destId="{2540A61F-77AE-4FFA-B562-BF4516FD6232}" srcOrd="0" destOrd="0" parTransId="{6CE8FC05-1489-496B-8973-2FAA33B450BA}" sibTransId="{DA977D0F-26F0-47C8-8245-8AE19CA2C85C}"/>
    <dgm:cxn modelId="{A46440D1-D9C5-4B64-A6D6-1AD2A1B24CF9}" type="presParOf" srcId="{B0E835FC-3665-42A1-9BCB-26DBED8CB113}" destId="{F29C00F1-3AA1-40DA-908A-A4E5342D69B5}" srcOrd="0" destOrd="0" presId="urn:microsoft.com/office/officeart/2005/8/layout/chevron1"/>
    <dgm:cxn modelId="{513332AB-221E-41FA-A889-52E15849F3AA}" type="presParOf" srcId="{B0E835FC-3665-42A1-9BCB-26DBED8CB113}" destId="{749F68B0-E9FE-4C66-AA3F-4645112227EB}" srcOrd="1" destOrd="0" presId="urn:microsoft.com/office/officeart/2005/8/layout/chevron1"/>
    <dgm:cxn modelId="{14537BC8-F891-4972-851D-EF667127C70D}" type="presParOf" srcId="{B0E835FC-3665-42A1-9BCB-26DBED8CB113}" destId="{5AE9F5CB-DB60-4083-BD4C-3EEA7101A577}" srcOrd="2" destOrd="0" presId="urn:microsoft.com/office/officeart/2005/8/layout/chevron1"/>
    <dgm:cxn modelId="{C0127329-E27D-4473-9ADE-D53889F98370}" type="presParOf" srcId="{B0E835FC-3665-42A1-9BCB-26DBED8CB113}" destId="{2B091AD3-16A2-4EC9-963D-D0DC6CD895C6}" srcOrd="3" destOrd="0" presId="urn:microsoft.com/office/officeart/2005/8/layout/chevron1"/>
    <dgm:cxn modelId="{AD110608-B7C1-4117-A7BF-DB1C11B7F6F8}" type="presParOf" srcId="{B0E835FC-3665-42A1-9BCB-26DBED8CB113}" destId="{E1551BD3-B9DC-40EF-AF83-98BCC71A6F6A}" srcOrd="4" destOrd="0" presId="urn:microsoft.com/office/officeart/2005/8/layout/chevron1"/>
    <dgm:cxn modelId="{FD611C70-D3AD-4AFF-8EF4-22540C64E677}" type="presParOf" srcId="{B0E835FC-3665-42A1-9BCB-26DBED8CB113}" destId="{2913E8C9-2677-4DB3-B364-3DBFE71E7FA1}" srcOrd="5" destOrd="0" presId="urn:microsoft.com/office/officeart/2005/8/layout/chevron1"/>
    <dgm:cxn modelId="{2C87A147-741F-416B-A4DC-2A198A4DB30A}" type="presParOf" srcId="{B0E835FC-3665-42A1-9BCB-26DBED8CB113}" destId="{C8DB3455-DA0E-4CB0-A198-00CAC44B9AF4}" srcOrd="6" destOrd="0" presId="urn:microsoft.com/office/officeart/2005/8/layout/chevron1"/>
    <dgm:cxn modelId="{522A708E-6D9C-4A38-8A5F-4365BACEDCC5}" type="presParOf" srcId="{B0E835FC-3665-42A1-9BCB-26DBED8CB113}" destId="{2DCA493F-E205-4D32-B941-3A0E750035D1}" srcOrd="7" destOrd="0" presId="urn:microsoft.com/office/officeart/2005/8/layout/chevron1"/>
    <dgm:cxn modelId="{5B200B28-1F01-4F1F-9D8C-87E5A93437BD}" type="presParOf" srcId="{B0E835FC-3665-42A1-9BCB-26DBED8CB113}" destId="{9247561C-5E2F-4016-9827-FE175F24E3A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06439D-F76F-4DE7-92D1-345EFFE01AD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420106-AB8F-40F3-B6E0-25EA5B12B60E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 Corridor Alternatives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4EF6E1-F97F-4E8D-8BB4-4CB9E75D3F01}" type="parTrans" cxnId="{16E5C991-6AAD-4F17-8AB8-A04EF3753510}">
      <dgm:prSet/>
      <dgm:spPr/>
      <dgm:t>
        <a:bodyPr/>
        <a:lstStyle/>
        <a:p>
          <a:endParaRPr lang="en-US"/>
        </a:p>
      </dgm:t>
    </dgm:pt>
    <dgm:pt modelId="{E2851FD5-B276-4AF3-896C-252450A3D180}" type="sibTrans" cxnId="{16E5C991-6AAD-4F17-8AB8-A04EF3753510}">
      <dgm:prSet/>
      <dgm:spPr>
        <a:solidFill>
          <a:schemeClr val="accent6">
            <a:lumMod val="75000"/>
            <a:alpha val="9000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2F2E9BF6-65D2-45DC-A3C8-6319CE7AA1AB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Evaluate Alternatives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4EE09C-76CA-459D-B25D-042C1AFE93FA}" type="parTrans" cxnId="{B518494F-B365-4AD4-A721-7DDD955BE7BD}">
      <dgm:prSet/>
      <dgm:spPr/>
      <dgm:t>
        <a:bodyPr/>
        <a:lstStyle/>
        <a:p>
          <a:endParaRPr lang="en-US"/>
        </a:p>
      </dgm:t>
    </dgm:pt>
    <dgm:pt modelId="{18E27538-0C66-4A9F-BAA1-310A759F0D20}" type="sibTrans" cxnId="{B518494F-B365-4AD4-A721-7DDD955BE7BD}">
      <dgm:prSet/>
      <dgm:spPr>
        <a:solidFill>
          <a:schemeClr val="accent6">
            <a:lumMod val="75000"/>
            <a:alpha val="9000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186CB894-38C7-4D43-A726-BC8C13629A0B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Refine MOEs and Weighting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8F09F7-EDA7-4D68-ACE4-059088131072}" type="parTrans" cxnId="{730B6877-38EA-456F-97D5-ED35DA847B7D}">
      <dgm:prSet/>
      <dgm:spPr/>
      <dgm:t>
        <a:bodyPr/>
        <a:lstStyle/>
        <a:p>
          <a:endParaRPr lang="en-US"/>
        </a:p>
      </dgm:t>
    </dgm:pt>
    <dgm:pt modelId="{C8464E49-8B37-45F3-9B6F-D950F155805C}" type="sibTrans" cxnId="{730B6877-38EA-456F-97D5-ED35DA847B7D}">
      <dgm:prSet/>
      <dgm:spPr/>
      <dgm:t>
        <a:bodyPr/>
        <a:lstStyle/>
        <a:p>
          <a:endParaRPr lang="en-US"/>
        </a:p>
      </dgm:t>
    </dgm:pt>
    <dgm:pt modelId="{0B820419-1C5C-4220-AF6D-D1D815BAA38E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Summarize and Document Final Evaluation</a:t>
          </a: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DDAAE6-D6E7-4115-88B3-468811A66205}" type="parTrans" cxnId="{FB8FEC8C-8A48-4D58-9F39-E60F2507DA09}">
      <dgm:prSet/>
      <dgm:spPr/>
      <dgm:t>
        <a:bodyPr/>
        <a:lstStyle/>
        <a:p>
          <a:endParaRPr lang="en-US"/>
        </a:p>
      </dgm:t>
    </dgm:pt>
    <dgm:pt modelId="{766EE4E0-18F1-47FB-AC5B-BF79825383A2}" type="sibTrans" cxnId="{FB8FEC8C-8A48-4D58-9F39-E60F2507DA09}">
      <dgm:prSet/>
      <dgm:spPr/>
      <dgm:t>
        <a:bodyPr/>
        <a:lstStyle/>
        <a:p>
          <a:endParaRPr lang="en-US"/>
        </a:p>
      </dgm:t>
    </dgm:pt>
    <dgm:pt modelId="{B111CCBC-4C29-41FA-87D7-7E343770113A}" type="pres">
      <dgm:prSet presAssocID="{0206439D-F76F-4DE7-92D1-345EFFE01AD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290632-DDDC-4CAD-8BD4-9D109F470CFF}" type="pres">
      <dgm:prSet presAssocID="{0206439D-F76F-4DE7-92D1-345EFFE01AD3}" presName="dummyMaxCanvas" presStyleCnt="0">
        <dgm:presLayoutVars/>
      </dgm:prSet>
      <dgm:spPr/>
    </dgm:pt>
    <dgm:pt modelId="{28A35429-93ED-45D1-8024-EB0AA5712BC6}" type="pres">
      <dgm:prSet presAssocID="{0206439D-F76F-4DE7-92D1-345EFFE01AD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7A5A5-B0EC-4FE3-BCD2-7F0091958F9A}" type="pres">
      <dgm:prSet presAssocID="{0206439D-F76F-4DE7-92D1-345EFFE01AD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A40274-70D8-41E0-85CF-62957E4ADDBD}" type="pres">
      <dgm:prSet presAssocID="{0206439D-F76F-4DE7-92D1-345EFFE01AD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30DA1-2FDF-49F1-9CFB-796E709DB152}" type="pres">
      <dgm:prSet presAssocID="{0206439D-F76F-4DE7-92D1-345EFFE01AD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57E7B-4A3A-422B-B37B-DFD223BC4625}" type="pres">
      <dgm:prSet presAssocID="{0206439D-F76F-4DE7-92D1-345EFFE01AD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FCA62-502A-4728-A307-B39EE8B241F1}" type="pres">
      <dgm:prSet presAssocID="{0206439D-F76F-4DE7-92D1-345EFFE01AD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9A96B5-5555-4D1C-8E61-149ABF56210E}" type="pres">
      <dgm:prSet presAssocID="{0206439D-F76F-4DE7-92D1-345EFFE01AD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1A37D-0983-432D-86B8-62F3C4F01DF5}" type="pres">
      <dgm:prSet presAssocID="{0206439D-F76F-4DE7-92D1-345EFFE01AD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FFFA43-6575-4A4D-AA30-5D35DD89631F}" type="presOf" srcId="{186CB894-38C7-4D43-A726-BC8C13629A0B}" destId="{899A96B5-5555-4D1C-8E61-149ABF56210E}" srcOrd="1" destOrd="1" presId="urn:microsoft.com/office/officeart/2005/8/layout/vProcess5"/>
    <dgm:cxn modelId="{F0AA9AF2-5868-489B-9F1C-FF32EDF236D5}" type="presOf" srcId="{2F2E9BF6-65D2-45DC-A3C8-6319CE7AA1AB}" destId="{8377A5A5-B0EC-4FE3-BCD2-7F0091958F9A}" srcOrd="0" destOrd="0" presId="urn:microsoft.com/office/officeart/2005/8/layout/vProcess5"/>
    <dgm:cxn modelId="{B518494F-B365-4AD4-A721-7DDD955BE7BD}" srcId="{0206439D-F76F-4DE7-92D1-345EFFE01AD3}" destId="{2F2E9BF6-65D2-45DC-A3C8-6319CE7AA1AB}" srcOrd="1" destOrd="0" parTransId="{224EE09C-76CA-459D-B25D-042C1AFE93FA}" sibTransId="{18E27538-0C66-4A9F-BAA1-310A759F0D20}"/>
    <dgm:cxn modelId="{F9D0BF8F-DDE7-4DBA-8C68-99CF4207E294}" type="presOf" srcId="{2F2E9BF6-65D2-45DC-A3C8-6319CE7AA1AB}" destId="{899A96B5-5555-4D1C-8E61-149ABF56210E}" srcOrd="1" destOrd="0" presId="urn:microsoft.com/office/officeart/2005/8/layout/vProcess5"/>
    <dgm:cxn modelId="{491205F8-E9BB-49C4-AB96-41953C09877E}" type="presOf" srcId="{18E27538-0C66-4A9F-BAA1-310A759F0D20}" destId="{C4357E7B-4A3A-422B-B37B-DFD223BC4625}" srcOrd="0" destOrd="0" presId="urn:microsoft.com/office/officeart/2005/8/layout/vProcess5"/>
    <dgm:cxn modelId="{183CD140-BC6C-488D-80DA-C502100C2403}" type="presOf" srcId="{0206439D-F76F-4DE7-92D1-345EFFE01AD3}" destId="{B111CCBC-4C29-41FA-87D7-7E343770113A}" srcOrd="0" destOrd="0" presId="urn:microsoft.com/office/officeart/2005/8/layout/vProcess5"/>
    <dgm:cxn modelId="{C0607B53-F7EA-4287-BF2F-064DB8F4FDBF}" type="presOf" srcId="{0B820419-1C5C-4220-AF6D-D1D815BAA38E}" destId="{E2B1A37D-0983-432D-86B8-62F3C4F01DF5}" srcOrd="1" destOrd="0" presId="urn:microsoft.com/office/officeart/2005/8/layout/vProcess5"/>
    <dgm:cxn modelId="{730B6877-38EA-456F-97D5-ED35DA847B7D}" srcId="{2F2E9BF6-65D2-45DC-A3C8-6319CE7AA1AB}" destId="{186CB894-38C7-4D43-A726-BC8C13629A0B}" srcOrd="0" destOrd="0" parTransId="{D98F09F7-EDA7-4D68-ACE4-059088131072}" sibTransId="{C8464E49-8B37-45F3-9B6F-D950F155805C}"/>
    <dgm:cxn modelId="{8BA241D5-5E58-4CB9-AEC4-CD6A7DB3A10D}" type="presOf" srcId="{E1420106-AB8F-40F3-B6E0-25EA5B12B60E}" destId="{28A35429-93ED-45D1-8024-EB0AA5712BC6}" srcOrd="0" destOrd="0" presId="urn:microsoft.com/office/officeart/2005/8/layout/vProcess5"/>
    <dgm:cxn modelId="{E1F9999A-B344-4164-9C3A-F1E13C0CEE47}" type="presOf" srcId="{E2851FD5-B276-4AF3-896C-252450A3D180}" destId="{16230DA1-2FDF-49F1-9CFB-796E709DB152}" srcOrd="0" destOrd="0" presId="urn:microsoft.com/office/officeart/2005/8/layout/vProcess5"/>
    <dgm:cxn modelId="{FB8FEC8C-8A48-4D58-9F39-E60F2507DA09}" srcId="{0206439D-F76F-4DE7-92D1-345EFFE01AD3}" destId="{0B820419-1C5C-4220-AF6D-D1D815BAA38E}" srcOrd="2" destOrd="0" parTransId="{04DDAAE6-D6E7-4115-88B3-468811A66205}" sibTransId="{766EE4E0-18F1-47FB-AC5B-BF79825383A2}"/>
    <dgm:cxn modelId="{CA8AACEC-525E-463D-A7A5-D544389B6DCA}" type="presOf" srcId="{0B820419-1C5C-4220-AF6D-D1D815BAA38E}" destId="{D6A40274-70D8-41E0-85CF-62957E4ADDBD}" srcOrd="0" destOrd="0" presId="urn:microsoft.com/office/officeart/2005/8/layout/vProcess5"/>
    <dgm:cxn modelId="{44B3B82B-EB3A-4A27-BCCE-BCAC0F8497C1}" type="presOf" srcId="{186CB894-38C7-4D43-A726-BC8C13629A0B}" destId="{8377A5A5-B0EC-4FE3-BCD2-7F0091958F9A}" srcOrd="0" destOrd="1" presId="urn:microsoft.com/office/officeart/2005/8/layout/vProcess5"/>
    <dgm:cxn modelId="{D59B9A9E-B03F-4ED8-997E-00EAD4D95188}" type="presOf" srcId="{E1420106-AB8F-40F3-B6E0-25EA5B12B60E}" destId="{7D1FCA62-502A-4728-A307-B39EE8B241F1}" srcOrd="1" destOrd="0" presId="urn:microsoft.com/office/officeart/2005/8/layout/vProcess5"/>
    <dgm:cxn modelId="{16E5C991-6AAD-4F17-8AB8-A04EF3753510}" srcId="{0206439D-F76F-4DE7-92D1-345EFFE01AD3}" destId="{E1420106-AB8F-40F3-B6E0-25EA5B12B60E}" srcOrd="0" destOrd="0" parTransId="{D04EF6E1-F97F-4E8D-8BB4-4CB9E75D3F01}" sibTransId="{E2851FD5-B276-4AF3-896C-252450A3D180}"/>
    <dgm:cxn modelId="{765809C2-3F07-4AF5-96A4-187649CCE271}" type="presParOf" srcId="{B111CCBC-4C29-41FA-87D7-7E343770113A}" destId="{00290632-DDDC-4CAD-8BD4-9D109F470CFF}" srcOrd="0" destOrd="0" presId="urn:microsoft.com/office/officeart/2005/8/layout/vProcess5"/>
    <dgm:cxn modelId="{B886115C-3C89-47AF-A485-D68B091EE462}" type="presParOf" srcId="{B111CCBC-4C29-41FA-87D7-7E343770113A}" destId="{28A35429-93ED-45D1-8024-EB0AA5712BC6}" srcOrd="1" destOrd="0" presId="urn:microsoft.com/office/officeart/2005/8/layout/vProcess5"/>
    <dgm:cxn modelId="{BC1EACF9-ED60-4127-B907-82F1BFB07BC1}" type="presParOf" srcId="{B111CCBC-4C29-41FA-87D7-7E343770113A}" destId="{8377A5A5-B0EC-4FE3-BCD2-7F0091958F9A}" srcOrd="2" destOrd="0" presId="urn:microsoft.com/office/officeart/2005/8/layout/vProcess5"/>
    <dgm:cxn modelId="{BB82309C-BE96-4AE1-81EF-AFAD3A3316B2}" type="presParOf" srcId="{B111CCBC-4C29-41FA-87D7-7E343770113A}" destId="{D6A40274-70D8-41E0-85CF-62957E4ADDBD}" srcOrd="3" destOrd="0" presId="urn:microsoft.com/office/officeart/2005/8/layout/vProcess5"/>
    <dgm:cxn modelId="{42B2B8C1-1DA2-4AB9-AD3C-69E41226F3DE}" type="presParOf" srcId="{B111CCBC-4C29-41FA-87D7-7E343770113A}" destId="{16230DA1-2FDF-49F1-9CFB-796E709DB152}" srcOrd="4" destOrd="0" presId="urn:microsoft.com/office/officeart/2005/8/layout/vProcess5"/>
    <dgm:cxn modelId="{A54DEC8C-2BB1-4039-8B4F-0AA8873ADD74}" type="presParOf" srcId="{B111CCBC-4C29-41FA-87D7-7E343770113A}" destId="{C4357E7B-4A3A-422B-B37B-DFD223BC4625}" srcOrd="5" destOrd="0" presId="urn:microsoft.com/office/officeart/2005/8/layout/vProcess5"/>
    <dgm:cxn modelId="{00D2E789-C36F-4A39-B122-1142D1140F10}" type="presParOf" srcId="{B111CCBC-4C29-41FA-87D7-7E343770113A}" destId="{7D1FCA62-502A-4728-A307-B39EE8B241F1}" srcOrd="6" destOrd="0" presId="urn:microsoft.com/office/officeart/2005/8/layout/vProcess5"/>
    <dgm:cxn modelId="{4F0BEADA-1B4F-455D-B94C-3E0F34F55024}" type="presParOf" srcId="{B111CCBC-4C29-41FA-87D7-7E343770113A}" destId="{899A96B5-5555-4D1C-8E61-149ABF56210E}" srcOrd="7" destOrd="0" presId="urn:microsoft.com/office/officeart/2005/8/layout/vProcess5"/>
    <dgm:cxn modelId="{0A77F112-03ED-4755-8835-7EA17016BD3E}" type="presParOf" srcId="{B111CCBC-4C29-41FA-87D7-7E343770113A}" destId="{E2B1A37D-0983-432D-86B8-62F3C4F01DF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9EFE78-B63A-45F3-B57B-E7848736EBD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540A61F-77AE-4FFA-B562-BF4516FD6232}">
      <dgm:prSet phldrT="[Text]"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Study Area, Model Assumptions, &amp; Evaluation Criteria</a:t>
          </a:r>
          <a:endParaRPr lang="en-US" dirty="0"/>
        </a:p>
      </dgm:t>
    </dgm:pt>
    <dgm:pt modelId="{6CE8FC05-1489-496B-8973-2FAA33B450BA}" type="parTrans" cxnId="{F284CC05-3710-429B-88B2-E2860FCDAF80}">
      <dgm:prSet/>
      <dgm:spPr/>
      <dgm:t>
        <a:bodyPr/>
        <a:lstStyle/>
        <a:p>
          <a:endParaRPr lang="en-US"/>
        </a:p>
      </dgm:t>
    </dgm:pt>
    <dgm:pt modelId="{DA977D0F-26F0-47C8-8245-8AE19CA2C85C}" type="sibTrans" cxnId="{F284CC05-3710-429B-88B2-E2860FCDAF80}">
      <dgm:prSet/>
      <dgm:spPr/>
      <dgm:t>
        <a:bodyPr/>
        <a:lstStyle/>
        <a:p>
          <a:endParaRPr lang="en-US"/>
        </a:p>
      </dgm:t>
    </dgm:pt>
    <dgm:pt modelId="{2A621015-321E-459F-B429-2CD3CA6840C1}">
      <dgm:prSet phldrT="[Text]"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Existing Conditions</a:t>
          </a:r>
          <a:endParaRPr lang="en-US" dirty="0"/>
        </a:p>
      </dgm:t>
    </dgm:pt>
    <dgm:pt modelId="{78B41723-4C16-4D19-89C9-73D865D9AF2B}" type="parTrans" cxnId="{9D851808-5BA5-4DAD-B36E-A9763AF5F292}">
      <dgm:prSet/>
      <dgm:spPr/>
      <dgm:t>
        <a:bodyPr/>
        <a:lstStyle/>
        <a:p>
          <a:endParaRPr lang="en-US"/>
        </a:p>
      </dgm:t>
    </dgm:pt>
    <dgm:pt modelId="{E4CB1BC8-83AB-47A2-A7AD-7223C5F8EC62}" type="sibTrans" cxnId="{9D851808-5BA5-4DAD-B36E-A9763AF5F292}">
      <dgm:prSet/>
      <dgm:spPr/>
      <dgm:t>
        <a:bodyPr/>
        <a:lstStyle/>
        <a:p>
          <a:endParaRPr lang="en-US"/>
        </a:p>
      </dgm:t>
    </dgm:pt>
    <dgm:pt modelId="{A39283DF-CEF9-4D4A-BC3E-2B6500F5E3FC}">
      <dgm:prSet phldrT="[Text]"/>
      <dgm:spPr>
        <a:solidFill>
          <a:schemeClr val="accent6">
            <a:lumMod val="75000"/>
          </a:schemeClr>
        </a:solidFill>
        <a:ln w="12700">
          <a:solidFill>
            <a:schemeClr val="tx1"/>
          </a:solidFill>
        </a:ln>
        <a:effectLst>
          <a:glow rad="101600">
            <a:schemeClr val="accent6">
              <a:lumMod val="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Identify Alternatives</a:t>
          </a:r>
          <a:endParaRPr lang="en-US" dirty="0"/>
        </a:p>
      </dgm:t>
    </dgm:pt>
    <dgm:pt modelId="{76F8B44D-CE20-4B3D-A1FB-22AEFAF29DC6}" type="parTrans" cxnId="{11265F49-D260-4793-AE98-6DD78CE22656}">
      <dgm:prSet/>
      <dgm:spPr/>
      <dgm:t>
        <a:bodyPr/>
        <a:lstStyle/>
        <a:p>
          <a:endParaRPr lang="en-US"/>
        </a:p>
      </dgm:t>
    </dgm:pt>
    <dgm:pt modelId="{39417176-41F5-434B-A948-3347F9C89DC4}" type="sibTrans" cxnId="{11265F49-D260-4793-AE98-6DD78CE22656}">
      <dgm:prSet/>
      <dgm:spPr/>
      <dgm:t>
        <a:bodyPr/>
        <a:lstStyle/>
        <a:p>
          <a:endParaRPr lang="en-US"/>
        </a:p>
      </dgm:t>
    </dgm:pt>
    <dgm:pt modelId="{293ACE7A-1E75-4EE0-87DD-A3F2B1E71378}">
      <dgm:prSet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Review Alternatives Evaluation</a:t>
          </a:r>
          <a:endParaRPr lang="en-US" dirty="0"/>
        </a:p>
      </dgm:t>
    </dgm:pt>
    <dgm:pt modelId="{2E4914E2-0A43-40C3-9A16-78D1CD1D29E6}" type="parTrans" cxnId="{2CCC7050-0940-43B0-B908-F78D4C4F891E}">
      <dgm:prSet/>
      <dgm:spPr/>
      <dgm:t>
        <a:bodyPr/>
        <a:lstStyle/>
        <a:p>
          <a:endParaRPr lang="en-US"/>
        </a:p>
      </dgm:t>
    </dgm:pt>
    <dgm:pt modelId="{8A429CE9-2C5B-4345-ADEA-472E0898FC57}" type="sibTrans" cxnId="{2CCC7050-0940-43B0-B908-F78D4C4F891E}">
      <dgm:prSet/>
      <dgm:spPr/>
      <dgm:t>
        <a:bodyPr/>
        <a:lstStyle/>
        <a:p>
          <a:endParaRPr lang="en-US"/>
        </a:p>
      </dgm:t>
    </dgm:pt>
    <dgm:pt modelId="{B9C7BDC7-819C-4AEB-B8D4-72D95877C49D}">
      <dgm:prSet/>
      <dgm:spPr>
        <a:solidFill>
          <a:schemeClr val="tx1">
            <a:lumMod val="50000"/>
            <a:lumOff val="50000"/>
          </a:schemeClr>
        </a:solidFill>
        <a:ln w="127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Evaluation Outcomes</a:t>
          </a:r>
          <a:endParaRPr lang="en-US" dirty="0"/>
        </a:p>
      </dgm:t>
    </dgm:pt>
    <dgm:pt modelId="{A13D6B15-197D-4E04-B160-A375D6C44F6F}" type="parTrans" cxnId="{212E7925-4950-4C20-A890-61501A96F766}">
      <dgm:prSet/>
      <dgm:spPr/>
      <dgm:t>
        <a:bodyPr/>
        <a:lstStyle/>
        <a:p>
          <a:endParaRPr lang="en-US"/>
        </a:p>
      </dgm:t>
    </dgm:pt>
    <dgm:pt modelId="{29604B9B-2592-41D4-8E04-EA782FC8152C}" type="sibTrans" cxnId="{212E7925-4950-4C20-A890-61501A96F766}">
      <dgm:prSet/>
      <dgm:spPr/>
      <dgm:t>
        <a:bodyPr/>
        <a:lstStyle/>
        <a:p>
          <a:endParaRPr lang="en-US"/>
        </a:p>
      </dgm:t>
    </dgm:pt>
    <dgm:pt modelId="{B0E835FC-3665-42A1-9BCB-26DBED8CB113}" type="pres">
      <dgm:prSet presAssocID="{C89EFE78-B63A-45F3-B57B-E7848736EBDB}" presName="Name0" presStyleCnt="0">
        <dgm:presLayoutVars>
          <dgm:dir/>
          <dgm:animLvl val="lvl"/>
          <dgm:resizeHandles val="exact"/>
        </dgm:presLayoutVars>
      </dgm:prSet>
      <dgm:spPr/>
    </dgm:pt>
    <dgm:pt modelId="{F29C00F1-3AA1-40DA-908A-A4E5342D69B5}" type="pres">
      <dgm:prSet presAssocID="{2540A61F-77AE-4FFA-B562-BF4516FD623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F68B0-E9FE-4C66-AA3F-4645112227EB}" type="pres">
      <dgm:prSet presAssocID="{DA977D0F-26F0-47C8-8245-8AE19CA2C85C}" presName="parTxOnlySpace" presStyleCnt="0"/>
      <dgm:spPr/>
    </dgm:pt>
    <dgm:pt modelId="{5AE9F5CB-DB60-4083-BD4C-3EEA7101A577}" type="pres">
      <dgm:prSet presAssocID="{2A621015-321E-459F-B429-2CD3CA6840C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91AD3-16A2-4EC9-963D-D0DC6CD895C6}" type="pres">
      <dgm:prSet presAssocID="{E4CB1BC8-83AB-47A2-A7AD-7223C5F8EC62}" presName="parTxOnlySpace" presStyleCnt="0"/>
      <dgm:spPr/>
    </dgm:pt>
    <dgm:pt modelId="{E1551BD3-B9DC-40EF-AF83-98BCC71A6F6A}" type="pres">
      <dgm:prSet presAssocID="{A39283DF-CEF9-4D4A-BC3E-2B6500F5E3F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3E8C9-2677-4DB3-B364-3DBFE71E7FA1}" type="pres">
      <dgm:prSet presAssocID="{39417176-41F5-434B-A948-3347F9C89DC4}" presName="parTxOnlySpace" presStyleCnt="0"/>
      <dgm:spPr/>
    </dgm:pt>
    <dgm:pt modelId="{C8DB3455-DA0E-4CB0-A198-00CAC44B9AF4}" type="pres">
      <dgm:prSet presAssocID="{293ACE7A-1E75-4EE0-87DD-A3F2B1E7137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A493F-E205-4D32-B941-3A0E750035D1}" type="pres">
      <dgm:prSet presAssocID="{8A429CE9-2C5B-4345-ADEA-472E0898FC57}" presName="parTxOnlySpace" presStyleCnt="0"/>
      <dgm:spPr/>
    </dgm:pt>
    <dgm:pt modelId="{9247561C-5E2F-4016-9827-FE175F24E3A8}" type="pres">
      <dgm:prSet presAssocID="{B9C7BDC7-819C-4AEB-B8D4-72D95877C49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79E6FD-EAB8-49A5-BCAA-D64526CC8D96}" type="presOf" srcId="{A39283DF-CEF9-4D4A-BC3E-2B6500F5E3FC}" destId="{E1551BD3-B9DC-40EF-AF83-98BCC71A6F6A}" srcOrd="0" destOrd="0" presId="urn:microsoft.com/office/officeart/2005/8/layout/chevron1"/>
    <dgm:cxn modelId="{E0F586E4-CDD9-4A5B-AF9D-5CD6F344170C}" type="presOf" srcId="{C89EFE78-B63A-45F3-B57B-E7848736EBDB}" destId="{B0E835FC-3665-42A1-9BCB-26DBED8CB113}" srcOrd="0" destOrd="0" presId="urn:microsoft.com/office/officeart/2005/8/layout/chevron1"/>
    <dgm:cxn modelId="{9D851808-5BA5-4DAD-B36E-A9763AF5F292}" srcId="{C89EFE78-B63A-45F3-B57B-E7848736EBDB}" destId="{2A621015-321E-459F-B429-2CD3CA6840C1}" srcOrd="1" destOrd="0" parTransId="{78B41723-4C16-4D19-89C9-73D865D9AF2B}" sibTransId="{E4CB1BC8-83AB-47A2-A7AD-7223C5F8EC62}"/>
    <dgm:cxn modelId="{BA01EB49-0DCD-4DB7-AEB1-FEAC4E9902FF}" type="presOf" srcId="{293ACE7A-1E75-4EE0-87DD-A3F2B1E71378}" destId="{C8DB3455-DA0E-4CB0-A198-00CAC44B9AF4}" srcOrd="0" destOrd="0" presId="urn:microsoft.com/office/officeart/2005/8/layout/chevron1"/>
    <dgm:cxn modelId="{C854B809-93A5-42A5-AEEE-AA7B25E8E142}" type="presOf" srcId="{B9C7BDC7-819C-4AEB-B8D4-72D95877C49D}" destId="{9247561C-5E2F-4016-9827-FE175F24E3A8}" srcOrd="0" destOrd="0" presId="urn:microsoft.com/office/officeart/2005/8/layout/chevron1"/>
    <dgm:cxn modelId="{212E7925-4950-4C20-A890-61501A96F766}" srcId="{C89EFE78-B63A-45F3-B57B-E7848736EBDB}" destId="{B9C7BDC7-819C-4AEB-B8D4-72D95877C49D}" srcOrd="4" destOrd="0" parTransId="{A13D6B15-197D-4E04-B160-A375D6C44F6F}" sibTransId="{29604B9B-2592-41D4-8E04-EA782FC8152C}"/>
    <dgm:cxn modelId="{2CCC7050-0940-43B0-B908-F78D4C4F891E}" srcId="{C89EFE78-B63A-45F3-B57B-E7848736EBDB}" destId="{293ACE7A-1E75-4EE0-87DD-A3F2B1E71378}" srcOrd="3" destOrd="0" parTransId="{2E4914E2-0A43-40C3-9A16-78D1CD1D29E6}" sibTransId="{8A429CE9-2C5B-4345-ADEA-472E0898FC57}"/>
    <dgm:cxn modelId="{11265F49-D260-4793-AE98-6DD78CE22656}" srcId="{C89EFE78-B63A-45F3-B57B-E7848736EBDB}" destId="{A39283DF-CEF9-4D4A-BC3E-2B6500F5E3FC}" srcOrd="2" destOrd="0" parTransId="{76F8B44D-CE20-4B3D-A1FB-22AEFAF29DC6}" sibTransId="{39417176-41F5-434B-A948-3347F9C89DC4}"/>
    <dgm:cxn modelId="{F284CC05-3710-429B-88B2-E2860FCDAF80}" srcId="{C89EFE78-B63A-45F3-B57B-E7848736EBDB}" destId="{2540A61F-77AE-4FFA-B562-BF4516FD6232}" srcOrd="0" destOrd="0" parTransId="{6CE8FC05-1489-496B-8973-2FAA33B450BA}" sibTransId="{DA977D0F-26F0-47C8-8245-8AE19CA2C85C}"/>
    <dgm:cxn modelId="{279C05D1-D6BD-4456-96C7-86C343F8460E}" type="presOf" srcId="{2A621015-321E-459F-B429-2CD3CA6840C1}" destId="{5AE9F5CB-DB60-4083-BD4C-3EEA7101A577}" srcOrd="0" destOrd="0" presId="urn:microsoft.com/office/officeart/2005/8/layout/chevron1"/>
    <dgm:cxn modelId="{3297BE58-BBC5-4171-8F0E-38DFD6CFEAF5}" type="presOf" srcId="{2540A61F-77AE-4FFA-B562-BF4516FD6232}" destId="{F29C00F1-3AA1-40DA-908A-A4E5342D69B5}" srcOrd="0" destOrd="0" presId="urn:microsoft.com/office/officeart/2005/8/layout/chevron1"/>
    <dgm:cxn modelId="{EF8F1D98-C901-4F5E-9B76-D8D52553ACC7}" type="presParOf" srcId="{B0E835FC-3665-42A1-9BCB-26DBED8CB113}" destId="{F29C00F1-3AA1-40DA-908A-A4E5342D69B5}" srcOrd="0" destOrd="0" presId="urn:microsoft.com/office/officeart/2005/8/layout/chevron1"/>
    <dgm:cxn modelId="{C870F700-5562-48B1-9756-369BC76372A6}" type="presParOf" srcId="{B0E835FC-3665-42A1-9BCB-26DBED8CB113}" destId="{749F68B0-E9FE-4C66-AA3F-4645112227EB}" srcOrd="1" destOrd="0" presId="urn:microsoft.com/office/officeart/2005/8/layout/chevron1"/>
    <dgm:cxn modelId="{493896C3-CAB5-4CC4-81D2-075C64347DBD}" type="presParOf" srcId="{B0E835FC-3665-42A1-9BCB-26DBED8CB113}" destId="{5AE9F5CB-DB60-4083-BD4C-3EEA7101A577}" srcOrd="2" destOrd="0" presId="urn:microsoft.com/office/officeart/2005/8/layout/chevron1"/>
    <dgm:cxn modelId="{AF4ADA65-665D-461C-813D-973677D5DF3A}" type="presParOf" srcId="{B0E835FC-3665-42A1-9BCB-26DBED8CB113}" destId="{2B091AD3-16A2-4EC9-963D-D0DC6CD895C6}" srcOrd="3" destOrd="0" presId="urn:microsoft.com/office/officeart/2005/8/layout/chevron1"/>
    <dgm:cxn modelId="{7860BEB8-1987-4FF1-8DA1-BC5046A5BAAB}" type="presParOf" srcId="{B0E835FC-3665-42A1-9BCB-26DBED8CB113}" destId="{E1551BD3-B9DC-40EF-AF83-98BCC71A6F6A}" srcOrd="4" destOrd="0" presId="urn:microsoft.com/office/officeart/2005/8/layout/chevron1"/>
    <dgm:cxn modelId="{6143B108-002D-4F7D-9834-3488B3106207}" type="presParOf" srcId="{B0E835FC-3665-42A1-9BCB-26DBED8CB113}" destId="{2913E8C9-2677-4DB3-B364-3DBFE71E7FA1}" srcOrd="5" destOrd="0" presId="urn:microsoft.com/office/officeart/2005/8/layout/chevron1"/>
    <dgm:cxn modelId="{E5A44AA9-059D-493A-8EF8-B5618A0B1594}" type="presParOf" srcId="{B0E835FC-3665-42A1-9BCB-26DBED8CB113}" destId="{C8DB3455-DA0E-4CB0-A198-00CAC44B9AF4}" srcOrd="6" destOrd="0" presId="urn:microsoft.com/office/officeart/2005/8/layout/chevron1"/>
    <dgm:cxn modelId="{78BA7B11-1446-40AB-89C6-9F4C667B0712}" type="presParOf" srcId="{B0E835FC-3665-42A1-9BCB-26DBED8CB113}" destId="{2DCA493F-E205-4D32-B941-3A0E750035D1}" srcOrd="7" destOrd="0" presId="urn:microsoft.com/office/officeart/2005/8/layout/chevron1"/>
    <dgm:cxn modelId="{509A760D-A184-4315-B676-35CAB8AB67FE}" type="presParOf" srcId="{B0E835FC-3665-42A1-9BCB-26DBED8CB113}" destId="{9247561C-5E2F-4016-9827-FE175F24E3A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August 10,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4498B48-C024-4CA4-8C7E-126906ECA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3977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August 10, 2015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F0A1E28-2208-40BE-95D0-792996A46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701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3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2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02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24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59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44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34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7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69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0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75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30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98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01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00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8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55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8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51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50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29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2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0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37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66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58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3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88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79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25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637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36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39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8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192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067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778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559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051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89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44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46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2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03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5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5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18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Florida Ave and Tampa St/Highland Ave Corridor Study - PAG Meeting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0A1E28-2208-40BE-95D0-792996A46B1A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 smtClean="0"/>
              <a:t>August 10,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3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3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3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5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9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6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2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7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4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5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3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67288-D309-4375-BF12-FBEAB012F55A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A97C4-9304-4E7C-BFB2-D77D9B67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31379" r="28852" b="32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457200"/>
            <a:ext cx="5896337" cy="297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0" tIns="2743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cap="small" dirty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Florida Avenue and Tampa Street/ Highland Avenue Corridor Study</a:t>
            </a:r>
            <a:endParaRPr lang="en-US" sz="1100" dirty="0">
              <a:effectLst/>
              <a:ea typeface="Calibri"/>
              <a:cs typeface="Times New Roman"/>
            </a:endParaRPr>
          </a:p>
          <a:p>
            <a:pPr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cap="small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Project Advisory Group Meeting #2</a:t>
            </a:r>
          </a:p>
          <a:p>
            <a:pPr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cap="small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Existing Conditions</a:t>
            </a:r>
          </a:p>
          <a:p>
            <a:pPr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cap="small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August 10, 2015</a:t>
            </a:r>
            <a:endParaRPr lang="en-US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368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Existing Roadway Classification</a:t>
            </a:r>
          </a:p>
          <a:p>
            <a:r>
              <a:rPr lang="en-US" dirty="0" smtClean="0"/>
              <a:t>Existing Typical Sections</a:t>
            </a:r>
          </a:p>
          <a:p>
            <a:r>
              <a:rPr lang="en-US" dirty="0" smtClean="0"/>
              <a:t>Existing Volumes</a:t>
            </a:r>
          </a:p>
          <a:p>
            <a:r>
              <a:rPr lang="en-US" dirty="0" smtClean="0"/>
              <a:t>Intersection LOS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8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Functional Classification: Urban Minor Arterials</a:t>
            </a:r>
          </a:p>
          <a:p>
            <a:r>
              <a:rPr lang="en-US" dirty="0" smtClean="0"/>
              <a:t>Access Classification 7 (1/4 mile signal spacing)</a:t>
            </a:r>
          </a:p>
          <a:p>
            <a:r>
              <a:rPr lang="en-US" dirty="0" smtClean="0"/>
              <a:t>Posted Speed Limit:</a:t>
            </a:r>
          </a:p>
          <a:p>
            <a:pPr lvl="1"/>
            <a:r>
              <a:rPr lang="en-US" dirty="0" smtClean="0"/>
              <a:t>South of Columbus </a:t>
            </a:r>
            <a:r>
              <a:rPr lang="en-US" dirty="0" err="1" smtClean="0"/>
              <a:t>Dr</a:t>
            </a:r>
            <a:r>
              <a:rPr lang="en-US" dirty="0" smtClean="0"/>
              <a:t> 35 MPH</a:t>
            </a:r>
          </a:p>
          <a:p>
            <a:pPr lvl="1"/>
            <a:r>
              <a:rPr lang="en-US" dirty="0" smtClean="0"/>
              <a:t>North of Columbus </a:t>
            </a:r>
            <a:r>
              <a:rPr lang="en-US" dirty="0" err="1" smtClean="0"/>
              <a:t>Dr</a:t>
            </a:r>
            <a:r>
              <a:rPr lang="en-US" dirty="0" smtClean="0"/>
              <a:t> 40 MPH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15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Existing Typical Sections: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G:\335021-04.15 Florida-Tampa Corridor Study\Graphics\ExistingTypicalSections\Florida_VioletHillsbor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87624"/>
            <a:ext cx="5088331" cy="245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:\335021-04.15 Florida-Tampa Corridor Study\Graphics\ExistingTypicalSections\Florida_ScottHenders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797"/>
            <a:ext cx="5029200" cy="24607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994035" y="2664023"/>
            <a:ext cx="3327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Florida Ave from Scott St to Henderson Ave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73794" y="4670554"/>
            <a:ext cx="3513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Florida Ave from Violet St to Hillsborough Ave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02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:\335021-04.15 Florida-Tampa Corridor Study\Graphics\ExistingTypicalSections\Tampa_ColumbusML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87624"/>
            <a:ext cx="5029200" cy="2354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Existing Typical Sections: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:\335021-04.15 Florida-Tampa Corridor Study\Graphics\ExistingTypicalSections\Tampa_HendersonColumbu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2213627"/>
            <a:ext cx="5964814" cy="23404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0076" y="2586135"/>
            <a:ext cx="3570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Tampa St from Henderson Ave to Columbus </a:t>
            </a:r>
            <a:r>
              <a:rPr lang="en-US" sz="1400" dirty="0" err="1" smtClean="0"/>
              <a:t>Dr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5246" y="4699227"/>
            <a:ext cx="3811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Tampa St from Columbus </a:t>
            </a:r>
            <a:r>
              <a:rPr lang="en-US" sz="1400" dirty="0" err="1" smtClean="0"/>
              <a:t>Dr</a:t>
            </a:r>
            <a:r>
              <a:rPr lang="en-US" sz="1400" dirty="0" smtClean="0"/>
              <a:t> to </a:t>
            </a:r>
            <a:r>
              <a:rPr lang="en-US" sz="1400" dirty="0" err="1" smtClean="0"/>
              <a:t>Dr</a:t>
            </a:r>
            <a:r>
              <a:rPr lang="en-US" sz="1400" dirty="0" smtClean="0"/>
              <a:t> M L King </a:t>
            </a:r>
            <a:r>
              <a:rPr lang="en-US" sz="1400" dirty="0" err="1" smtClean="0"/>
              <a:t>Jr</a:t>
            </a:r>
            <a:r>
              <a:rPr lang="en-US" sz="1400" dirty="0" smtClean="0"/>
              <a:t> Blvd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49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AADT: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2663" y="16154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20,000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2663" y="630009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19,500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6666" r="6862" b="17778"/>
          <a:stretch/>
        </p:blipFill>
        <p:spPr>
          <a:xfrm>
            <a:off x="2251496" y="1215657"/>
            <a:ext cx="4911303" cy="55661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62663" y="369095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10,000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/>
          <p:cNvCxnSpPr>
            <a:endCxn id="7" idx="1"/>
          </p:cNvCxnSpPr>
          <p:nvPr/>
        </p:nvCxnSpPr>
        <p:spPr>
          <a:xfrm>
            <a:off x="6019800" y="1800106"/>
            <a:ext cx="1642863" cy="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arrow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0" idx="1"/>
          </p:cNvCxnSpPr>
          <p:nvPr/>
        </p:nvCxnSpPr>
        <p:spPr>
          <a:xfrm>
            <a:off x="6096000" y="3875617"/>
            <a:ext cx="1566663" cy="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arrow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6" idx="1"/>
          </p:cNvCxnSpPr>
          <p:nvPr/>
        </p:nvCxnSpPr>
        <p:spPr>
          <a:xfrm>
            <a:off x="6019800" y="6400800"/>
            <a:ext cx="1642863" cy="83959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arrow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Historical AADTs: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" y="2099072"/>
            <a:ext cx="4114800" cy="224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" y="4343400"/>
            <a:ext cx="4114800" cy="2244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918157" y="2189394"/>
            <a:ext cx="2044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Florida Ave south of Palm Ave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771685" y="4451970"/>
            <a:ext cx="2038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Florida Ave north of MLK Blvd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0" y="2099072"/>
            <a:ext cx="4114800" cy="224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0" y="4343400"/>
            <a:ext cx="4114800" cy="22443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216770" y="2161401"/>
            <a:ext cx="19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Tampa St south of Palm Ave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4447401"/>
            <a:ext cx="2161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Highland Ave north of MLK Blvd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369252" y="2905683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9,800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64482" y="4964571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8,000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93493" y="2759571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10,000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95944" y="5157786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10,500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352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Daily Traffic Volume: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32" y="2133600"/>
            <a:ext cx="4206240" cy="22566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3813" y="2189394"/>
            <a:ext cx="2044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Florida Ave south of Palm Ave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12" y="4446040"/>
            <a:ext cx="4206240" cy="22566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69197" y="4523601"/>
            <a:ext cx="2038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Florida Ave north of MLK Blvd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272" y="2133600"/>
            <a:ext cx="4206240" cy="22566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60" y="4446040"/>
            <a:ext cx="4206240" cy="22566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16770" y="2209608"/>
            <a:ext cx="19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Tampa St south of Palm Ave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0" y="4495608"/>
            <a:ext cx="2161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Highland Ave north of MLK Blvd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17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Turning Movements: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7778" r="6536" b="11111"/>
          <a:stretch/>
        </p:blipFill>
        <p:spPr>
          <a:xfrm>
            <a:off x="899160" y="2133294"/>
            <a:ext cx="3931920" cy="4629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7779" r="7974" b="11111"/>
          <a:stretch/>
        </p:blipFill>
        <p:spPr>
          <a:xfrm>
            <a:off x="4831080" y="2057400"/>
            <a:ext cx="3931920" cy="47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Turning Movements:</a:t>
            </a:r>
          </a:p>
          <a:p>
            <a:pPr lvl="1"/>
            <a:r>
              <a:rPr lang="en-US" sz="2400" dirty="0" smtClean="0"/>
              <a:t>Florida Ave at Scott St (PM) </a:t>
            </a:r>
            <a:r>
              <a:rPr lang="en-US" sz="2400" dirty="0" smtClean="0">
                <a:sym typeface="Wingdings" panose="05000000000000000000" pitchFamily="2" charset="2"/>
              </a:rPr>
              <a:t> 20% Right-Turns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Florida Ave at Kay St (PM)  18% Left-Turns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Florida Ave at Violet St (PM)  34% Left-Turns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Florida Ave at Hillsborough Ave (PM NB)  87% Thru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Tampa St at Columbus </a:t>
            </a:r>
            <a:r>
              <a:rPr lang="en-US" sz="2400" dirty="0" err="1" smtClean="0">
                <a:sym typeface="Wingdings" panose="05000000000000000000" pitchFamily="2" charset="2"/>
              </a:rPr>
              <a:t>Dr</a:t>
            </a:r>
            <a:r>
              <a:rPr lang="en-US" sz="2400" dirty="0" smtClean="0">
                <a:sym typeface="Wingdings" panose="05000000000000000000" pitchFamily="2" charset="2"/>
              </a:rPr>
              <a:t> (AM)  19% Right-Turns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Tampa St at Kay St (AM)  17% Right-Turns</a:t>
            </a:r>
            <a:endParaRPr lang="en-US" sz="24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81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Study Purpose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Identify and evaluate alternative configurations to determine how to best meet the needs of a wide range of users</a:t>
            </a:r>
            <a:r>
              <a:rPr lang="en-US" dirty="0"/>
              <a:t> </a:t>
            </a:r>
            <a:r>
              <a:rPr lang="en-US" dirty="0" smtClean="0"/>
              <a:t>– current and future.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</a:rPr>
              <a:t>Goal is NOT to provide a definitive recommendation, but to define criteria/performance measures for the corridor to test potential alternatives.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4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Roadway/Traffic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Existing Signalized Intersection Analysis: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718" y="2129362"/>
            <a:ext cx="7288482" cy="45791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50718" y="4594860"/>
            <a:ext cx="7288482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30540" y="2971800"/>
            <a:ext cx="685800" cy="2286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30540" y="3189287"/>
            <a:ext cx="685800" cy="2286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30539" y="5291931"/>
            <a:ext cx="685800" cy="2286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39890" y="5997051"/>
            <a:ext cx="685800" cy="2286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Multimodal Network Inventory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Multimodal Network Inventory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Existing Facilities</a:t>
            </a:r>
          </a:p>
          <a:p>
            <a:r>
              <a:rPr lang="en-US" dirty="0" smtClean="0"/>
              <a:t>Existing Q/LOS</a:t>
            </a:r>
          </a:p>
          <a:p>
            <a:r>
              <a:rPr lang="en-US" dirty="0" smtClean="0"/>
              <a:t>Existing Conditions</a:t>
            </a:r>
          </a:p>
          <a:p>
            <a:pPr lvl="1"/>
            <a:r>
              <a:rPr lang="en-US" dirty="0" smtClean="0"/>
              <a:t>Field Inventory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5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Multimodal Network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C:\Users\ckeller\Desktop\Sidewalk_Corrid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9" y="1188720"/>
            <a:ext cx="3910822" cy="566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736580" y="1600200"/>
            <a:ext cx="4255019" cy="4525963"/>
          </a:xfrm>
        </p:spPr>
        <p:txBody>
          <a:bodyPr/>
          <a:lstStyle/>
          <a:p>
            <a:r>
              <a:rPr lang="en-US" dirty="0" smtClean="0"/>
              <a:t>Sidewalks</a:t>
            </a:r>
          </a:p>
          <a:p>
            <a:r>
              <a:rPr lang="en-US" dirty="0" smtClean="0"/>
              <a:t>Bicycle Facilities</a:t>
            </a:r>
          </a:p>
          <a:p>
            <a:pPr lvl="1"/>
            <a:r>
              <a:rPr lang="en-US" dirty="0" smtClean="0"/>
              <a:t>Bike Lanes</a:t>
            </a:r>
          </a:p>
          <a:p>
            <a:pPr lvl="1"/>
            <a:r>
              <a:rPr lang="en-US" dirty="0" smtClean="0"/>
              <a:t>Shared Lane Markings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060448" y="2645664"/>
            <a:ext cx="518160" cy="3675888"/>
            <a:chOff x="2060448" y="2645664"/>
            <a:chExt cx="518160" cy="3675888"/>
          </a:xfrm>
        </p:grpSpPr>
        <p:sp>
          <p:nvSpPr>
            <p:cNvPr id="12" name="Freeform 11"/>
            <p:cNvSpPr/>
            <p:nvPr/>
          </p:nvSpPr>
          <p:spPr>
            <a:xfrm>
              <a:off x="2060448" y="2645664"/>
              <a:ext cx="12192" cy="2426208"/>
            </a:xfrm>
            <a:custGeom>
              <a:avLst/>
              <a:gdLst>
                <a:gd name="connsiteX0" fmla="*/ 0 w 12192"/>
                <a:gd name="connsiteY0" fmla="*/ 2426208 h 2426208"/>
                <a:gd name="connsiteX1" fmla="*/ 12192 w 12192"/>
                <a:gd name="connsiteY1" fmla="*/ 0 h 242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92" h="2426208">
                  <a:moveTo>
                    <a:pt x="0" y="2426208"/>
                  </a:moveTo>
                  <a:lnTo>
                    <a:pt x="12192" y="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407920" y="5852160"/>
              <a:ext cx="170688" cy="469392"/>
            </a:xfrm>
            <a:custGeom>
              <a:avLst/>
              <a:gdLst>
                <a:gd name="connsiteX0" fmla="*/ 0 w 170688"/>
                <a:gd name="connsiteY0" fmla="*/ 469392 h 469392"/>
                <a:gd name="connsiteX1" fmla="*/ 36576 w 170688"/>
                <a:gd name="connsiteY1" fmla="*/ 243840 h 469392"/>
                <a:gd name="connsiteX2" fmla="*/ 60960 w 170688"/>
                <a:gd name="connsiteY2" fmla="*/ 195072 h 469392"/>
                <a:gd name="connsiteX3" fmla="*/ 146304 w 170688"/>
                <a:gd name="connsiteY3" fmla="*/ 128016 h 469392"/>
                <a:gd name="connsiteX4" fmla="*/ 158496 w 170688"/>
                <a:gd name="connsiteY4" fmla="*/ 115824 h 469392"/>
                <a:gd name="connsiteX5" fmla="*/ 170688 w 170688"/>
                <a:gd name="connsiteY5" fmla="*/ 0 h 46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688" h="469392">
                  <a:moveTo>
                    <a:pt x="0" y="469392"/>
                  </a:moveTo>
                  <a:lnTo>
                    <a:pt x="36576" y="243840"/>
                  </a:lnTo>
                  <a:lnTo>
                    <a:pt x="60960" y="195072"/>
                  </a:lnTo>
                  <a:lnTo>
                    <a:pt x="146304" y="128016"/>
                  </a:lnTo>
                  <a:lnTo>
                    <a:pt x="158496" y="115824"/>
                  </a:lnTo>
                  <a:lnTo>
                    <a:pt x="170688" y="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75104" y="1840992"/>
            <a:ext cx="1712976" cy="4486656"/>
            <a:chOff x="1975104" y="1840992"/>
            <a:chExt cx="1712976" cy="4486656"/>
          </a:xfrm>
        </p:grpSpPr>
        <p:sp>
          <p:nvSpPr>
            <p:cNvPr id="2" name="Freeform 1"/>
            <p:cNvSpPr/>
            <p:nvPr/>
          </p:nvSpPr>
          <p:spPr>
            <a:xfrm>
              <a:off x="2852928" y="2548128"/>
              <a:ext cx="36576" cy="3773424"/>
            </a:xfrm>
            <a:custGeom>
              <a:avLst/>
              <a:gdLst>
                <a:gd name="connsiteX0" fmla="*/ 0 w 36576"/>
                <a:gd name="connsiteY0" fmla="*/ 3773424 h 3773424"/>
                <a:gd name="connsiteX1" fmla="*/ 36576 w 36576"/>
                <a:gd name="connsiteY1" fmla="*/ 0 h 377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76" h="3773424">
                  <a:moveTo>
                    <a:pt x="0" y="3773424"/>
                  </a:moveTo>
                  <a:lnTo>
                    <a:pt x="36576" y="0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2609088" y="2493264"/>
              <a:ext cx="121920" cy="3828288"/>
            </a:xfrm>
            <a:custGeom>
              <a:avLst/>
              <a:gdLst>
                <a:gd name="connsiteX0" fmla="*/ 97536 w 121920"/>
                <a:gd name="connsiteY0" fmla="*/ 3828288 h 3828288"/>
                <a:gd name="connsiteX1" fmla="*/ 121920 w 121920"/>
                <a:gd name="connsiteY1" fmla="*/ 1700784 h 3828288"/>
                <a:gd name="connsiteX2" fmla="*/ 103632 w 121920"/>
                <a:gd name="connsiteY2" fmla="*/ 1536192 h 3828288"/>
                <a:gd name="connsiteX3" fmla="*/ 97536 w 121920"/>
                <a:gd name="connsiteY3" fmla="*/ 1450848 h 3828288"/>
                <a:gd name="connsiteX4" fmla="*/ 97536 w 121920"/>
                <a:gd name="connsiteY4" fmla="*/ 1036320 h 3828288"/>
                <a:gd name="connsiteX5" fmla="*/ 0 w 121920"/>
                <a:gd name="connsiteY5" fmla="*/ 950976 h 3828288"/>
                <a:gd name="connsiteX6" fmla="*/ 18288 w 121920"/>
                <a:gd name="connsiteY6" fmla="*/ 0 h 382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" h="3828288">
                  <a:moveTo>
                    <a:pt x="97536" y="3828288"/>
                  </a:moveTo>
                  <a:lnTo>
                    <a:pt x="121920" y="1700784"/>
                  </a:lnTo>
                  <a:lnTo>
                    <a:pt x="103632" y="1536192"/>
                  </a:lnTo>
                  <a:lnTo>
                    <a:pt x="97536" y="1450848"/>
                  </a:lnTo>
                  <a:lnTo>
                    <a:pt x="97536" y="1036320"/>
                  </a:lnTo>
                  <a:lnTo>
                    <a:pt x="0" y="950976"/>
                  </a:lnTo>
                  <a:lnTo>
                    <a:pt x="18288" y="0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572512" y="5772912"/>
              <a:ext cx="6096" cy="79248"/>
            </a:xfrm>
            <a:custGeom>
              <a:avLst/>
              <a:gdLst>
                <a:gd name="connsiteX0" fmla="*/ 6096 w 6096"/>
                <a:gd name="connsiteY0" fmla="*/ 79248 h 79248"/>
                <a:gd name="connsiteX1" fmla="*/ 0 w 6096"/>
                <a:gd name="connsiteY1" fmla="*/ 0 h 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96" h="79248">
                  <a:moveTo>
                    <a:pt x="6096" y="79248"/>
                  </a:move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975104" y="5065776"/>
              <a:ext cx="91440" cy="1261872"/>
            </a:xfrm>
            <a:custGeom>
              <a:avLst/>
              <a:gdLst>
                <a:gd name="connsiteX0" fmla="*/ 6096 w 91440"/>
                <a:gd name="connsiteY0" fmla="*/ 1261872 h 1261872"/>
                <a:gd name="connsiteX1" fmla="*/ 0 w 91440"/>
                <a:gd name="connsiteY1" fmla="*/ 963168 h 1261872"/>
                <a:gd name="connsiteX2" fmla="*/ 42672 w 91440"/>
                <a:gd name="connsiteY2" fmla="*/ 792480 h 1261872"/>
                <a:gd name="connsiteX3" fmla="*/ 60960 w 91440"/>
                <a:gd name="connsiteY3" fmla="*/ 688848 h 1261872"/>
                <a:gd name="connsiteX4" fmla="*/ 79248 w 91440"/>
                <a:gd name="connsiteY4" fmla="*/ 530352 h 1261872"/>
                <a:gd name="connsiteX5" fmla="*/ 91440 w 91440"/>
                <a:gd name="connsiteY5" fmla="*/ 0 h 126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" h="1261872">
                  <a:moveTo>
                    <a:pt x="6096" y="1261872"/>
                  </a:moveTo>
                  <a:lnTo>
                    <a:pt x="0" y="963168"/>
                  </a:lnTo>
                  <a:lnTo>
                    <a:pt x="42672" y="792480"/>
                  </a:lnTo>
                  <a:lnTo>
                    <a:pt x="60960" y="688848"/>
                  </a:lnTo>
                  <a:lnTo>
                    <a:pt x="79248" y="530352"/>
                  </a:lnTo>
                  <a:lnTo>
                    <a:pt x="91440" y="0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669792" y="1914144"/>
              <a:ext cx="18288" cy="3712464"/>
            </a:xfrm>
            <a:custGeom>
              <a:avLst/>
              <a:gdLst>
                <a:gd name="connsiteX0" fmla="*/ 0 w 18288"/>
                <a:gd name="connsiteY0" fmla="*/ 3712464 h 3712464"/>
                <a:gd name="connsiteX1" fmla="*/ 18288 w 18288"/>
                <a:gd name="connsiteY1" fmla="*/ 0 h 371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8" h="3712464">
                  <a:moveTo>
                    <a:pt x="0" y="3712464"/>
                  </a:moveTo>
                  <a:lnTo>
                    <a:pt x="18288" y="0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23872" y="1840992"/>
              <a:ext cx="1255776" cy="6096"/>
            </a:xfrm>
            <a:custGeom>
              <a:avLst/>
              <a:gdLst>
                <a:gd name="connsiteX0" fmla="*/ 1255776 w 1255776"/>
                <a:gd name="connsiteY0" fmla="*/ 6096 h 6096"/>
                <a:gd name="connsiteX1" fmla="*/ 0 w 1255776"/>
                <a:gd name="connsiteY1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5776" h="6096">
                  <a:moveTo>
                    <a:pt x="1255776" y="6096"/>
                  </a:move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47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Facilities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8153399" cy="4525963"/>
          </a:xfrm>
        </p:spPr>
        <p:txBody>
          <a:bodyPr/>
          <a:lstStyle/>
          <a:p>
            <a:r>
              <a:rPr lang="en-US" dirty="0" smtClean="0"/>
              <a:t>Q/LOS: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417638"/>
            <a:ext cx="5257800" cy="5208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6615777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Developed in ARTPLAN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4645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G:\335021-04.15 Florida-Tampa Corridor Study\Images\FloridaTampaColumbusTSA\IMG_0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411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335021-04.15 Florida-Tampa Corridor Study\Images\FloridaTampaColumbusTSA\IMG_0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411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Field Inventory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G:\335021-04.15 Florida-Tampa Corridor Study\Images\070215\FloridaAve\IMG_1388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:\335021-04.15 Florida-Tampa Corridor Study\Images\070215\FloridaAve\IMG_14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"/>
          <p:cNvSpPr/>
          <p:nvPr/>
        </p:nvSpPr>
        <p:spPr>
          <a:xfrm>
            <a:off x="7010400" y="1699260"/>
            <a:ext cx="655320" cy="4983480"/>
          </a:xfrm>
          <a:custGeom>
            <a:avLst/>
            <a:gdLst>
              <a:gd name="connsiteX0" fmla="*/ 99060 w 655320"/>
              <a:gd name="connsiteY0" fmla="*/ 0 h 4983480"/>
              <a:gd name="connsiteX1" fmla="*/ 45720 w 655320"/>
              <a:gd name="connsiteY1" fmla="*/ 106680 h 4983480"/>
              <a:gd name="connsiteX2" fmla="*/ 0 w 655320"/>
              <a:gd name="connsiteY2" fmla="*/ 304800 h 4983480"/>
              <a:gd name="connsiteX3" fmla="*/ 68580 w 655320"/>
              <a:gd name="connsiteY3" fmla="*/ 518160 h 4983480"/>
              <a:gd name="connsiteX4" fmla="*/ 167640 w 655320"/>
              <a:gd name="connsiteY4" fmla="*/ 754380 h 4983480"/>
              <a:gd name="connsiteX5" fmla="*/ 182880 w 655320"/>
              <a:gd name="connsiteY5" fmla="*/ 1021080 h 4983480"/>
              <a:gd name="connsiteX6" fmla="*/ 281940 w 655320"/>
              <a:gd name="connsiteY6" fmla="*/ 1493520 h 4983480"/>
              <a:gd name="connsiteX7" fmla="*/ 434340 w 655320"/>
              <a:gd name="connsiteY7" fmla="*/ 1973580 h 4983480"/>
              <a:gd name="connsiteX8" fmla="*/ 495300 w 655320"/>
              <a:gd name="connsiteY8" fmla="*/ 2628900 h 4983480"/>
              <a:gd name="connsiteX9" fmla="*/ 411480 w 655320"/>
              <a:gd name="connsiteY9" fmla="*/ 3192780 h 4983480"/>
              <a:gd name="connsiteX10" fmla="*/ 312420 w 655320"/>
              <a:gd name="connsiteY10" fmla="*/ 3619500 h 4983480"/>
              <a:gd name="connsiteX11" fmla="*/ 434340 w 655320"/>
              <a:gd name="connsiteY11" fmla="*/ 4770120 h 4983480"/>
              <a:gd name="connsiteX12" fmla="*/ 655320 w 655320"/>
              <a:gd name="connsiteY12" fmla="*/ 4983480 h 498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5320" h="4983480">
                <a:moveTo>
                  <a:pt x="99060" y="0"/>
                </a:moveTo>
                <a:lnTo>
                  <a:pt x="45720" y="106680"/>
                </a:lnTo>
                <a:lnTo>
                  <a:pt x="0" y="304800"/>
                </a:lnTo>
                <a:lnTo>
                  <a:pt x="68580" y="518160"/>
                </a:lnTo>
                <a:lnTo>
                  <a:pt x="167640" y="754380"/>
                </a:lnTo>
                <a:lnTo>
                  <a:pt x="182880" y="1021080"/>
                </a:lnTo>
                <a:lnTo>
                  <a:pt x="281940" y="1493520"/>
                </a:lnTo>
                <a:lnTo>
                  <a:pt x="434340" y="1973580"/>
                </a:lnTo>
                <a:lnTo>
                  <a:pt x="495300" y="2628900"/>
                </a:lnTo>
                <a:lnTo>
                  <a:pt x="411480" y="3192780"/>
                </a:lnTo>
                <a:lnTo>
                  <a:pt x="312420" y="3619500"/>
                </a:lnTo>
                <a:lnTo>
                  <a:pt x="434340" y="4770120"/>
                </a:lnTo>
                <a:lnTo>
                  <a:pt x="655320" y="4983480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72200" y="3048000"/>
            <a:ext cx="1493520" cy="10668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553200" y="1600200"/>
            <a:ext cx="457199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Field Inventory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7571" y="2774513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1802" y="4197965"/>
            <a:ext cx="84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Drainage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2560" y="1299945"/>
            <a:ext cx="1483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Structure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6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G:\335021-04.15 Florida-Tampa Corridor Study\Images\070215\FloridaAve\IMG_14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:\335021-04.15 Florida-Tampa Corridor Study\Images\070215\FloridaAve\IMG_14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Field Inventory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G:\335021-04.15 Florida-Tampa Corridor Study\Images\070215\FloridaAve\IMG_14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:\335021-04.15 Florida-Tampa Corridor Study\Images\070215\FloridaAve\IMG_14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Field Inventory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G:\335021-04.15 Florida-Tampa Corridor Study\Images\070215\TampaSt\IMG_13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:\335021-04.15 Florida-Tampa Corridor Study\Images\070215\TampaSt\IMG_137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216244"/>
            <a:ext cx="4114800" cy="54893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Field Inventory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Study Objectives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Look at how alternatives can:</a:t>
            </a:r>
          </a:p>
          <a:p>
            <a:pPr lvl="1"/>
            <a:r>
              <a:rPr lang="en-US" dirty="0" smtClean="0"/>
              <a:t>Provide safe access between Downtown and Neighborhoods for drivers, transit users, pedestrians, and bicyclists</a:t>
            </a:r>
          </a:p>
          <a:p>
            <a:pPr lvl="2"/>
            <a:r>
              <a:rPr lang="en-US" dirty="0" smtClean="0"/>
              <a:t>Commercial and neighborhood access</a:t>
            </a:r>
          </a:p>
          <a:p>
            <a:pPr lvl="1"/>
            <a:r>
              <a:rPr lang="en-US" dirty="0" smtClean="0"/>
              <a:t>Serve as a neighborhood “main street” and commercial district</a:t>
            </a:r>
          </a:p>
          <a:p>
            <a:pPr lvl="1"/>
            <a:r>
              <a:rPr lang="en-US" dirty="0" smtClean="0"/>
              <a:t>Serve as a regional transportation corridor</a:t>
            </a:r>
          </a:p>
          <a:p>
            <a:pPr lvl="1"/>
            <a:r>
              <a:rPr lang="en-US" dirty="0" smtClean="0"/>
              <a:t>Contribution to the City’s public realm</a:t>
            </a:r>
          </a:p>
          <a:p>
            <a:pPr lvl="1"/>
            <a:r>
              <a:rPr lang="en-US" dirty="0" smtClean="0"/>
              <a:t>Role in the larger transportation network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40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Transit Service Evaluation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Transit Service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38943"/>
            <a:ext cx="3787815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04" y="1524000"/>
            <a:ext cx="4572396" cy="2700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404" y="4491706"/>
            <a:ext cx="2652156" cy="19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Crash History Analysis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Crash History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51384"/>
            <a:ext cx="3787815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405" y="2895600"/>
            <a:ext cx="3263795" cy="1779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405" y="1311605"/>
            <a:ext cx="2490362" cy="1709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405" y="4649929"/>
            <a:ext cx="2819400" cy="21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Crash History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41" y="1295400"/>
            <a:ext cx="3787815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731" y="1302639"/>
            <a:ext cx="4572396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731" y="3812502"/>
            <a:ext cx="392006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Crash History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3787811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229455"/>
            <a:ext cx="5029200" cy="2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Crash History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3787811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048" y="2229455"/>
            <a:ext cx="5029200" cy="2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Land Use/Socioeconomic Evaluation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Land Use/Socioeconomic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Existing Land Use: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185" y="1335833"/>
            <a:ext cx="3787815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46" y="2209800"/>
            <a:ext cx="477909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Land Use/Socioeconomic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Future Land Use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854" y="1371600"/>
            <a:ext cx="3787815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209800"/>
            <a:ext cx="41295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Project Timeline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Timeline of PAG Meetings: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56904321"/>
              </p:ext>
            </p:extLst>
          </p:nvPr>
        </p:nvGraphicFramePr>
        <p:xfrm>
          <a:off x="838200" y="2438400"/>
          <a:ext cx="8153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944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52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46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</a:t>
            </a:r>
            <a:endParaRPr lang="en-US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48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50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Land Use/Socioeconomic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42" y="1295400"/>
            <a:ext cx="3787811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85" y="1295400"/>
            <a:ext cx="378781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Land Use/Socioeconomic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59" y="1295400"/>
            <a:ext cx="3787815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85" y="1295400"/>
            <a:ext cx="378781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Land Use/Socioeconomic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3787815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86000"/>
            <a:ext cx="4572000" cy="256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Next Steps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533096"/>
              </p:ext>
            </p:extLst>
          </p:nvPr>
        </p:nvGraphicFramePr>
        <p:xfrm>
          <a:off x="7620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Develop Corridor Alternatives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Identify up to four Build Alternatives for evaluation.</a:t>
            </a:r>
          </a:p>
          <a:p>
            <a:pPr lvl="1"/>
            <a:r>
              <a:rPr lang="en-US" dirty="0" smtClean="0"/>
              <a:t>We’ll present a No Build and up to six Build Alternatives at the next PAG Meeting.</a:t>
            </a:r>
          </a:p>
          <a:p>
            <a:pPr lvl="1"/>
            <a:r>
              <a:rPr lang="en-US" dirty="0" smtClean="0"/>
              <a:t>Potential Alternatives:</a:t>
            </a:r>
          </a:p>
          <a:p>
            <a:pPr lvl="2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One-way pair with lane reduction and corridor enhancements</a:t>
            </a:r>
          </a:p>
          <a:p>
            <a:pPr lvl="2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Two-way for portion of study area</a:t>
            </a:r>
          </a:p>
          <a:p>
            <a:pPr lvl="2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Two-way throughout the study area</a:t>
            </a:r>
          </a:p>
          <a:p>
            <a:pPr lvl="2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Dynamic lane assignment by time of day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6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Next PAG Meeting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47941886"/>
              </p:ext>
            </p:extLst>
          </p:nvPr>
        </p:nvGraphicFramePr>
        <p:xfrm>
          <a:off x="838200" y="2438400"/>
          <a:ext cx="8153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944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52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46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48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</a:t>
            </a:r>
            <a:endParaRPr lang="en-US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5055" y="2819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91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112" y="6248400"/>
            <a:ext cx="8643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31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Florida Avenue and Tampa Street/Highland Avenue Corridor Study</a:t>
            </a:r>
            <a:endParaRPr lang="en-US" sz="2400" b="1" dirty="0">
              <a:ln w="3175"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97400" y="685800"/>
            <a:ext cx="4149201" cy="5166360"/>
            <a:chOff x="2497400" y="381000"/>
            <a:chExt cx="4149201" cy="5166360"/>
          </a:xfrm>
        </p:grpSpPr>
        <p:pic>
          <p:nvPicPr>
            <p:cNvPr id="3074" name="Picture 2" descr="I:\659002-00.14 Broward MPO SR 7 Corridor Study\Images\FDOT_Logo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720" y="1981200"/>
              <a:ext cx="219456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2497400" y="4907280"/>
              <a:ext cx="4149201" cy="640080"/>
              <a:chOff x="2438400" y="4907280"/>
              <a:chExt cx="4149201" cy="640080"/>
            </a:xfrm>
          </p:grpSpPr>
          <p:pic>
            <p:nvPicPr>
              <p:cNvPr id="3075" name="Picture 3" descr="O:\Tindale Oliver Logos\PNG\Logo stacked reversed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4907280"/>
                <a:ext cx="1388958" cy="64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O:\Subs Logos\Jacobs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396" b="36283"/>
              <a:stretch/>
            </p:blipFill>
            <p:spPr bwMode="auto">
              <a:xfrm>
                <a:off x="4591607" y="5044440"/>
                <a:ext cx="1995994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8" name="Picture 6" descr="Hom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234" y="3398520"/>
              <a:ext cx="1825533" cy="118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Metropolitan Planning Organization for Transportation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1"/>
            <a:stretch/>
          </p:blipFill>
          <p:spPr bwMode="auto">
            <a:xfrm>
              <a:off x="3191827" y="381000"/>
              <a:ext cx="2760347" cy="128016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81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Project Status Update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Status Update:</a:t>
            </a:r>
          </a:p>
          <a:p>
            <a:pPr lvl="1"/>
            <a:r>
              <a:rPr lang="en-US" dirty="0" smtClean="0"/>
              <a:t>MPO Committee Meetings (July)</a:t>
            </a:r>
            <a:endParaRPr lang="en-US" dirty="0"/>
          </a:p>
          <a:p>
            <a:pPr lvl="1"/>
            <a:r>
              <a:rPr lang="en-US" dirty="0" smtClean="0"/>
              <a:t>Other recent happenings…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55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PAG Meeting #2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Meeting Objectives:</a:t>
            </a:r>
          </a:p>
          <a:p>
            <a:pPr lvl="1"/>
            <a:r>
              <a:rPr lang="en-US" dirty="0" smtClean="0"/>
              <a:t>Work out any modeling inconsistencies</a:t>
            </a:r>
          </a:p>
          <a:p>
            <a:pPr lvl="1"/>
            <a:r>
              <a:rPr lang="en-US" dirty="0" smtClean="0"/>
              <a:t>Review </a:t>
            </a:r>
            <a:r>
              <a:rPr lang="en-US" dirty="0"/>
              <a:t>existing conditions</a:t>
            </a:r>
          </a:p>
          <a:p>
            <a:pPr lvl="1"/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1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Modeling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Status Update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52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Purpose:</a:t>
            </a:r>
          </a:p>
          <a:p>
            <a:pPr marL="457200" indent="0">
              <a:buNone/>
            </a:pPr>
            <a:r>
              <a:rPr lang="en-US" sz="2800" i="1" dirty="0" smtClean="0"/>
              <a:t>Existing condition analysis serves as a means to identify and document the “existing conditions” within the corridor that will ultimately serve as the basis for the evaluation of the conceptual corridor alternatives.</a:t>
            </a:r>
          </a:p>
          <a:p>
            <a:pPr marL="857250" indent="-395288">
              <a:buFont typeface="+mj-lt"/>
              <a:buAutoNum type="arabicPeriod"/>
            </a:pPr>
            <a:endParaRPr lang="en-US" dirty="0"/>
          </a:p>
          <a:p>
            <a:pPr marL="857250" indent="-395288">
              <a:buFont typeface="+mj-lt"/>
              <a:buAutoNum type="arabicPeriod"/>
            </a:pPr>
            <a:endParaRPr lang="en-US" dirty="0" smtClean="0"/>
          </a:p>
          <a:p>
            <a:pPr marL="857250" indent="-395288">
              <a:buFont typeface="+mj-lt"/>
              <a:buAutoNum type="arabicPeriod"/>
            </a:pPr>
            <a:endParaRPr lang="en-US" dirty="0" smtClean="0"/>
          </a:p>
          <a:p>
            <a:pPr marL="857250" indent="-395288">
              <a:buFont typeface="+mj-lt"/>
              <a:buAutoNum type="arabicPeriod"/>
            </a:pPr>
            <a:endParaRPr lang="en-US" dirty="0" smtClean="0"/>
          </a:p>
          <a:p>
            <a:pPr marL="461962" indent="0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25383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keller\Desktop\CorridorAngle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/>
          <a:stretch/>
        </p:blipFill>
        <p:spPr bwMode="auto">
          <a:xfrm>
            <a:off x="838200" y="1600200"/>
            <a:ext cx="8229600" cy="50690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Existing Conditions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0"/>
            <a:ext cx="0" cy="6858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0598" y="1"/>
            <a:ext cx="553998" cy="6858000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2400" b="1" cap="sm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Ave &amp; Tampa St/Highland Ave Corridor Study</a:t>
            </a:r>
            <a:endParaRPr lang="en-US" sz="2400" b="1" cap="sm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Five Sections:</a:t>
            </a:r>
          </a:p>
          <a:p>
            <a:pPr marL="571500"/>
            <a:r>
              <a:rPr lang="en-US" sz="2800" dirty="0" smtClean="0"/>
              <a:t>Existing Roadway/Traffic Conditions</a:t>
            </a:r>
          </a:p>
          <a:p>
            <a:pPr marL="571500"/>
            <a:r>
              <a:rPr lang="en-US" sz="2800" dirty="0" smtClean="0"/>
              <a:t>Multimodal Network Inventory</a:t>
            </a:r>
          </a:p>
          <a:p>
            <a:pPr marL="571500"/>
            <a:r>
              <a:rPr lang="en-US" sz="2800" dirty="0" smtClean="0"/>
              <a:t>Transit Service Evaluation</a:t>
            </a:r>
          </a:p>
          <a:p>
            <a:pPr marL="571500"/>
            <a:r>
              <a:rPr lang="en-US" sz="2800" dirty="0" smtClean="0"/>
              <a:t>Crash History Analysis</a:t>
            </a:r>
          </a:p>
          <a:p>
            <a:pPr marL="571500"/>
            <a:r>
              <a:rPr lang="en-US" sz="2800" dirty="0" smtClean="0"/>
              <a:t>Land Use/Socioeconomic Evaluation</a:t>
            </a:r>
            <a:endParaRPr lang="en-US" sz="2800" dirty="0"/>
          </a:p>
          <a:p>
            <a:pPr marL="857250" indent="-395288">
              <a:buFont typeface="+mj-lt"/>
              <a:buAutoNum type="arabicPeriod"/>
            </a:pPr>
            <a:endParaRPr lang="en-US" dirty="0" smtClean="0"/>
          </a:p>
          <a:p>
            <a:pPr marL="857250" indent="-395288">
              <a:buFont typeface="+mj-lt"/>
              <a:buAutoNum type="arabicPeriod"/>
            </a:pPr>
            <a:endParaRPr lang="en-US" dirty="0" smtClean="0"/>
          </a:p>
          <a:p>
            <a:pPr marL="857250" indent="-395288">
              <a:buFont typeface="+mj-lt"/>
              <a:buAutoNum type="arabicPeriod"/>
            </a:pPr>
            <a:endParaRPr lang="en-US" dirty="0" smtClean="0"/>
          </a:p>
          <a:p>
            <a:pPr marL="461962" indent="0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1033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2996</TotalTime>
  <Words>1906</Words>
  <Application>Microsoft Office PowerPoint</Application>
  <PresentationFormat>On-screen Show (4:3)</PresentationFormat>
  <Paragraphs>350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Wingdings</vt:lpstr>
      <vt:lpstr>Office Theme</vt:lpstr>
      <vt:lpstr>PowerPoint Presentation</vt:lpstr>
      <vt:lpstr>Study Purpose</vt:lpstr>
      <vt:lpstr>Study Objectives</vt:lpstr>
      <vt:lpstr>Project Timeline</vt:lpstr>
      <vt:lpstr>Project Status Update</vt:lpstr>
      <vt:lpstr>PAG Meeting #2</vt:lpstr>
      <vt:lpstr>Modeling</vt:lpstr>
      <vt:lpstr>Existing Conditions</vt:lpstr>
      <vt:lpstr>Existing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Existing Roadway/Traffic Conditions</vt:lpstr>
      <vt:lpstr>Multimodal Network Inventory</vt:lpstr>
      <vt:lpstr>Multimodal Network Inventory</vt:lpstr>
      <vt:lpstr>Multimodal Network</vt:lpstr>
      <vt:lpstr>Existing Facilities</vt:lpstr>
      <vt:lpstr>Field Inventory</vt:lpstr>
      <vt:lpstr>Field Inventory</vt:lpstr>
      <vt:lpstr>Field Inventory</vt:lpstr>
      <vt:lpstr>Field Inventory</vt:lpstr>
      <vt:lpstr>Field Inventory</vt:lpstr>
      <vt:lpstr>Transit Service Evaluation</vt:lpstr>
      <vt:lpstr>Transit Service Evaluation</vt:lpstr>
      <vt:lpstr>Crash History Analysis</vt:lpstr>
      <vt:lpstr>Crash History Analysis</vt:lpstr>
      <vt:lpstr>Crash History Analysis</vt:lpstr>
      <vt:lpstr>Crash History Analysis</vt:lpstr>
      <vt:lpstr>Crash History Analysis</vt:lpstr>
      <vt:lpstr>Land Use/Socioeconomic Evaluation</vt:lpstr>
      <vt:lpstr>Land Use/Socioeconomic Evaluation</vt:lpstr>
      <vt:lpstr>Land Use/Socioeconomic Evaluation</vt:lpstr>
      <vt:lpstr>Land Use/Socioeconomic Evaluation</vt:lpstr>
      <vt:lpstr>Land Use/Socioeconomic Evaluation</vt:lpstr>
      <vt:lpstr>Land Use/Socioeconomic Evaluation</vt:lpstr>
      <vt:lpstr>Next Steps</vt:lpstr>
      <vt:lpstr>Develop Corridor Alternatives</vt:lpstr>
      <vt:lpstr>Next PAG Meeting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Keller</dc:creator>
  <cp:lastModifiedBy>Gena Torres</cp:lastModifiedBy>
  <cp:revision>96</cp:revision>
  <cp:lastPrinted>2015-08-07T20:56:52Z</cp:lastPrinted>
  <dcterms:created xsi:type="dcterms:W3CDTF">2015-05-19T16:07:21Z</dcterms:created>
  <dcterms:modified xsi:type="dcterms:W3CDTF">2015-08-12T12:55:25Z</dcterms:modified>
</cp:coreProperties>
</file>