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3" r:id="rId3"/>
    <p:sldMasterId id="2147483715" r:id="rId4"/>
  </p:sldMasterIdLst>
  <p:notesMasterIdLst>
    <p:notesMasterId r:id="rId16"/>
  </p:notesMasterIdLst>
  <p:sldIdLst>
    <p:sldId id="257" r:id="rId5"/>
    <p:sldId id="309" r:id="rId6"/>
    <p:sldId id="320" r:id="rId7"/>
    <p:sldId id="330" r:id="rId8"/>
    <p:sldId id="321" r:id="rId9"/>
    <p:sldId id="327" r:id="rId10"/>
    <p:sldId id="331" r:id="rId11"/>
    <p:sldId id="333" r:id="rId12"/>
    <p:sldId id="332" r:id="rId13"/>
    <p:sldId id="317" r:id="rId14"/>
    <p:sldId id="316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4173" autoAdjust="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70" y="-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AB68F36-13C9-43FA-8A0D-BCEE2EDE029B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55FB9C0-5F3F-47ED-A692-7C71F532A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80D2BD-1344-4B0B-A803-628A86AB6ADC}" type="slidenum">
              <a:rPr lang="en-US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A6A4D-5E90-4CD7-93D0-1BC32B06207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DBE57-7935-4D37-8394-708DF34E28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pic>
        <p:nvPicPr>
          <p:cNvPr id="63492" name="Picture 4" descr="Return on Trans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13" y="4648200"/>
            <a:ext cx="3887787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1524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717925"/>
            <a:ext cx="6019800" cy="511333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Opportunity:</a:t>
            </a:r>
          </a:p>
          <a:p>
            <a:pPr marL="302028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Ridership and revenue potential is large. </a:t>
            </a:r>
          </a:p>
          <a:p>
            <a:pPr marL="785274" lvl="1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regional plan shows over 200 miles of managed lanes in the Tampa Bay Region being planned by FDOT </a:t>
            </a:r>
          </a:p>
          <a:p>
            <a:pPr marL="785274" lvl="1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BTL Network #1 = 65 miles – estimated revenue of $3.5 billion (conservative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302028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BTL is a Public Partnership (P2) Local/State/Federal – it is a financing concept that would preserve revenue as means to fund transit operating and maintenance costs rather than just covering P3 financing of construction costs.</a:t>
            </a:r>
          </a:p>
          <a:p>
            <a:pPr marL="302028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Retains control of revenue for use by local jurisdictions (tolls and bus fares paid by commuters)</a:t>
            </a:r>
          </a:p>
          <a:p>
            <a:pPr marL="302028" indent="-30202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Provides funds to enhance mobility over time as congestion grows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27B396-D23B-4B2C-9427-6E938A22ED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6488" y="698500"/>
            <a:ext cx="464661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This table lists other types of public-transportation managed-lane concepts and the comparative service and financial benefits.  </a:t>
            </a:r>
          </a:p>
          <a:p>
            <a:pPr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BTL’s provide the same or better service with greater financial benefits 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9793A4-EB89-49CD-9706-4FFCCC7174E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267200"/>
            <a:ext cx="5943600" cy="4572000"/>
          </a:xfrm>
          <a:noFill/>
        </p:spPr>
        <p:txBody>
          <a:bodyPr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 </a:t>
            </a:r>
          </a:p>
          <a:p>
            <a:pPr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9B8F51-74F4-4BCE-AD31-7082373076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4416425"/>
            <a:ext cx="5791200" cy="4575175"/>
          </a:xfrm>
          <a:noFill/>
        </p:spPr>
        <p:txBody>
          <a:bodyPr wrap="square" lIns="90856" tIns="45428" rIns="90856" bIns="4542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Here we add the M&amp;O cost (including Major Maintenance - bumps) to support that service - as shown by the yellow bars </a:t>
            </a:r>
          </a:p>
          <a:p>
            <a:pPr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That cost is </a:t>
            </a:r>
            <a:r>
              <a:rPr 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$559 </a:t>
            </a:r>
            <a:r>
              <a:rPr lang="en-US" sz="1800" smtClean="0">
                <a:latin typeface="Arial" charset="0"/>
                <a:cs typeface="Arial" charset="0"/>
              </a:rPr>
              <a:t>million over the thirty year period. </a:t>
            </a:r>
          </a:p>
          <a:p>
            <a:pPr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The $58 million of farebox revenue falls </a:t>
            </a:r>
            <a:r>
              <a:rPr lang="en-US" sz="1800" smtClean="0">
                <a:solidFill>
                  <a:srgbClr val="FF0000"/>
                </a:solidFill>
                <a:latin typeface="Arial" charset="0"/>
                <a:cs typeface="Arial" charset="0"/>
              </a:rPr>
              <a:t>$501 </a:t>
            </a:r>
            <a:r>
              <a:rPr lang="en-US" sz="1800" smtClean="0">
                <a:latin typeface="Arial" charset="0"/>
                <a:cs typeface="Arial" charset="0"/>
              </a:rPr>
              <a:t>million short of cost. </a:t>
            </a:r>
          </a:p>
          <a:p>
            <a:pPr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Support for transit O&amp;M over 30-years is many times more costly than the capital cost investment. </a:t>
            </a:r>
          </a:p>
          <a:p>
            <a:pPr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u="sng" smtClean="0">
                <a:latin typeface="Arial" charset="0"/>
                <a:cs typeface="Arial" charset="0"/>
              </a:rPr>
              <a:t>This is typical of public transportation </a:t>
            </a:r>
            <a:r>
              <a:rPr lang="en-US" sz="1800" smtClean="0">
                <a:latin typeface="Arial" charset="0"/>
                <a:cs typeface="Arial" charset="0"/>
              </a:rPr>
              <a:t>– no matter what form.  Toll roads may be an exception to the rule – but not every transportation need can be addressed by tolls</a:t>
            </a:r>
          </a:p>
          <a:p>
            <a:pPr>
              <a:spcBef>
                <a:spcPct val="0"/>
              </a:spcBef>
            </a:pPr>
            <a:endParaRPr lang="en-US" sz="80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1800" smtClean="0">
                <a:latin typeface="Arial" charset="0"/>
                <a:cs typeface="Arial" charset="0"/>
              </a:rPr>
              <a:t>This demonstrates the real challenge for public transportation. </a:t>
            </a:r>
          </a:p>
          <a:p>
            <a:pPr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FCBF8-B610-41F5-9191-55B444DD12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288" fontAlgn="base">
              <a:spcBef>
                <a:spcPct val="0"/>
              </a:spcBef>
              <a:spcAft>
                <a:spcPct val="0"/>
              </a:spcAft>
            </a:pPr>
            <a:fld id="{D2CD98E6-E0F1-4A14-AB99-1C68AEABBB26}" type="slidenum">
              <a:rPr lang="en-US"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defTabSz="903288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3788" y="61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3616325"/>
            <a:ext cx="6072188" cy="5451475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700" u="sng" smtClean="0"/>
              <a:t>BUS Toll Lanes is THEA’s new idea to help us find new transit resources and address our future Transportation needs efficiently </a:t>
            </a:r>
            <a:endParaRPr lang="en-US" sz="1700" smtClean="0"/>
          </a:p>
          <a:p>
            <a:pPr>
              <a:spcBef>
                <a:spcPct val="0"/>
              </a:spcBef>
            </a:pPr>
            <a:r>
              <a:rPr lang="en-US" sz="1700" smtClean="0"/>
              <a:t>WE are Inviting Transit to the Toll business </a:t>
            </a:r>
          </a:p>
          <a:p>
            <a:pPr>
              <a:spcBef>
                <a:spcPct val="0"/>
              </a:spcBef>
            </a:pPr>
            <a:r>
              <a:rPr lang="en-US" sz="1700" smtClean="0"/>
              <a:t>Provide Transit with Competitive Edge</a:t>
            </a:r>
          </a:p>
          <a:p>
            <a:pPr>
              <a:spcBef>
                <a:spcPct val="0"/>
              </a:spcBef>
            </a:pPr>
            <a:r>
              <a:rPr lang="en-US" sz="1700" smtClean="0"/>
              <a:t>Basic Definition: Transit solution using BRT and price managed lanes – capacity above that needed for BRT is available to drivers willing to pay a toll.  </a:t>
            </a:r>
          </a:p>
          <a:p>
            <a:pPr>
              <a:spcBef>
                <a:spcPct val="0"/>
              </a:spcBef>
            </a:pPr>
            <a:r>
              <a:rPr lang="en-US" sz="1700" smtClean="0"/>
              <a:t>The Difference is we want the Transit Agency – not just the Toll Agency – to be an owner.  This would entitle them to excess revenue based on their equity investment.</a:t>
            </a:r>
          </a:p>
          <a:p>
            <a:pPr>
              <a:spcBef>
                <a:spcPct val="0"/>
              </a:spcBef>
            </a:pPr>
            <a:r>
              <a:rPr lang="en-US" sz="1700" smtClean="0"/>
              <a:t>Combining tolling and BRT Can give Transit a Service and Revenue Benefit</a:t>
            </a:r>
          </a:p>
          <a:p>
            <a:pPr>
              <a:spcBef>
                <a:spcPct val="0"/>
              </a:spcBef>
            </a:pPr>
            <a:endParaRPr lang="en-US" sz="1700" u="sng" smtClean="0"/>
          </a:p>
          <a:p>
            <a:pPr>
              <a:spcBef>
                <a:spcPct val="0"/>
              </a:spcBef>
            </a:pPr>
            <a:r>
              <a:rPr lang="en-US" sz="1800" smtClean="0"/>
              <a:t>Since Transit built the Express Lane, Transit would get the net revenues from the cars paying the toll.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/>
              <a:t>The Express Lane Transit Service could pay for itself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1800" smtClean="0"/>
              <a:t>This Express Lane could help fund other transit-related projects</a:t>
            </a:r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800" smtClean="0"/>
          </a:p>
          <a:p>
            <a:pPr>
              <a:spcBef>
                <a:spcPct val="0"/>
              </a:spcBef>
            </a:pPr>
            <a:endParaRPr lang="en-US" sz="1700" u="sng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267200"/>
            <a:ext cx="5943600" cy="4572000"/>
          </a:xfrm>
        </p:spPr>
        <p:txBody>
          <a:bodyPr lIns="91383" tIns="45691" rIns="91383" bIns="45691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Using the same bond structure discussed earlier, the revenue could provide $268 million, or 45% of the capital  cost for the BTL network.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This toll-bond financing now serves as a </a:t>
            </a:r>
            <a:r>
              <a:rPr lang="en-US" sz="1800" i="1" u="sng" dirty="0">
                <a:latin typeface="Arial" pitchFamily="34" charset="0"/>
                <a:cs typeface="Arial" pitchFamily="34" charset="0"/>
              </a:rPr>
              <a:t>new source of local matching funds </a:t>
            </a:r>
            <a:r>
              <a:rPr lang="en-US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 the transit grant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which here provides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$323 million to complete funding of capital cost to implement the BTL as a premium transit service.  Those funds would come from traditional transit grant sources at the federal, state and local level.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u="sng" dirty="0">
                <a:latin typeface="Arial" pitchFamily="34" charset="0"/>
                <a:cs typeface="Arial" pitchFamily="34" charset="0"/>
              </a:rPr>
              <a:t>This $323 million is the equity investment that makes the transit agency the 100% owner of the revenue stream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 this scenario – which allows the remaining $2 Billion to be used for…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DB5598-319E-4C72-9879-2495EAD6A5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267200"/>
            <a:ext cx="5943600" cy="4572000"/>
          </a:xfrm>
          <a:noFill/>
        </p:spPr>
        <p:txBody>
          <a:bodyPr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49B190-3E53-4CB6-B506-7372AF03E9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4267200"/>
            <a:ext cx="5943600" cy="4572000"/>
          </a:xfrm>
          <a:noFill/>
        </p:spPr>
        <p:txBody>
          <a:bodyPr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 smtClean="0">
              <a:latin typeface="Arial" charset="0"/>
              <a:cs typeface="Arial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667EC-3972-4A65-B493-227098F810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3564-CDAB-4A6B-8B6B-666B5BD86FC5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8BC4-B541-4CA3-B462-1CC63EF9B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DD648-9370-413C-A3D4-C880E4216B2B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53E4E-ADAE-479B-9DA4-BE4EF0AE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DFAC-8F28-4B54-A5F2-48D40E836503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03DCE-6756-4D28-BC0C-CB49B3D4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:\COMMUNICATION\Communication Manager\My Documents\Presentations\blue bands_background.jpg"/>
          <p:cNvPicPr>
            <a:picLocks noChangeAspect="1" noChangeArrowheads="1"/>
          </p:cNvPicPr>
          <p:nvPr userDrawn="1"/>
        </p:nvPicPr>
        <p:blipFill>
          <a:blip r:embed="rId2"/>
          <a:srcRect l="12006" b="12006"/>
          <a:stretch>
            <a:fillRect/>
          </a:stretch>
        </p:blipFill>
        <p:spPr bwMode="auto">
          <a:xfrm>
            <a:off x="0" y="-3333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U:\COMMUNICATION\Communication Manager\My Documents\Annual Report\Traffic and Revenue 2012\Logos\Logos\THEA_50th_logo_K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5088"/>
            <a:ext cx="1295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4553-6066-420D-B977-F3838612E870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72C70-0499-4815-B8C9-64A11C58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2CA728-A964-4D91-8CBA-9D0437B5FC6E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A2F552-4F8D-47B3-B5EA-77B81D5E47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D5E7C-538E-4AC9-99B2-49E497A5DD85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D4F2-446A-46C6-ABF8-C905C8968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403C-4872-43A9-BE1E-F646B9C27F27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6B8-5771-4504-A859-3AC1A68AC5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AA42-8F98-478C-B65D-F687FE62B66F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74FE-51B6-4788-B4A0-117858CAE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7AC0-C7BF-4FD5-A51F-722FA8FAF454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8C0E-3300-4ECF-927A-C4BECB84D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753D-DB0F-49A6-BED7-DF10237AC8E5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F052-353B-4A73-B82E-C3B1E48A59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C0E-4BF1-42F8-9FF3-05EE50209D5C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C8FF-6EDC-4BA5-A5FE-52D43690D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AD07-B0C7-4EF8-B78B-ECD0D22E6350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C39C-65A9-4A29-BC6D-67FBD4F34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B811-A288-4A65-83E0-45C27A314A26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54CC-3048-4CB1-9F35-8790766868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10A7-70C7-4FC9-AC66-4FE83E52C916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274F-214F-462D-B155-B8CFBEDC3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7CB1-4A18-4F43-A7B7-473E8D806F22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A6B0-D371-4948-9F55-6EE193C4E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D024-AEDF-411A-8A4F-49289B96BA2C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CE077-E795-4897-B1A2-6BBB6A614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313F1-7EDA-4634-A8CC-D72D9F1AE5E1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1B24-797B-4F91-8488-265A9B967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CC85-B9EA-4958-BE4B-0332950572BA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DAA5-7349-434B-B9D7-14CFFB87C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C69A-F685-478B-92DC-2F3EF2817F51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8029-677A-44FD-B1D2-16AE83D537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DC8B-1E1F-445B-8C57-915AE72FCCA4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FE3A-F750-49FB-AA33-C5164C9266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F97A-B440-4BD1-8037-8D6B40841B37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8FC2-8F34-4A04-890C-B95909D03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43FF-FA67-403D-A2AD-3D54E9F4F97A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1479-82EA-444B-8160-AAEDDD316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48DE-0743-4D68-8DDA-DC0CCD627B69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7A2B-1179-4C3F-8E49-8D7695B88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F1ED-D688-4FEF-BDAB-3F05763459C9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51A1-4CCD-4292-A5B3-C3F75FA30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C23F-D718-4B48-8D68-A506E9801E05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4E76-9036-430A-801A-FD737B76C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7E55-FA20-40C5-81FA-8D6C23562A31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86FF-5761-47A2-ABB5-AEC75ABF7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DBD0-E4CC-42E7-BDFB-D937408BA91B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A13F-D3EF-4421-9605-A513AFA7C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0A8C-1D75-4993-B091-42E92F6FCC7F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9846-2A13-4665-BE55-4DBB928A9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772F0-EFA7-4449-979A-F879578AAB84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A98-0850-4487-87FD-213867C1E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230F-BB77-459F-837E-AE05DBD00D52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D7A73-1E4A-4461-86EE-8E42B5934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DC51-9864-4998-B4A5-74578D390CB0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0872-9D38-4F3A-98E9-C36E34F0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0885-586F-4991-BDB4-E0C38DC238E8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8163-FC1D-409F-9509-748C7DEFF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ED960-CA1F-4862-A660-F65663F8F0CD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65FB-8FEF-413E-B309-2C474F681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6F35-114C-4AD9-83C4-86E40480F530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183F-0419-48F5-A5A6-B159BDFE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EE39-EDEF-4D34-99A8-8BB963EDF2A1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8CC7-9238-48AF-A396-B3AAEFB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EB035-FF4D-42B8-A97A-96E9AD4DEC3B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184CD9-5E5D-4EEC-9A49-13B87099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9DDC13-080D-460A-AA59-D3481AAAA06B}" type="datetimeFigureOut">
              <a:rPr lang="en-US"/>
              <a:pPr>
                <a:defRPr/>
              </a:pPr>
              <a:t>10/04/2013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45A9B3-2ADC-4BE4-9706-E3D331190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 bright="70000" contrast="-7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657BB1-B5BB-43BD-A0B2-516E52A2DE9C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008ED3-01EA-4AB1-BEEB-8C9A6FE3A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8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0000"/>
            <a:lum bright="70000" contrast="-70000"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B2B65B-91C2-4551-B431-FDD83991299C}" type="datetimeFigureOut">
              <a:rPr lang="en-US"/>
              <a:pPr>
                <a:defRPr/>
              </a:pPr>
              <a:t>10/04/2013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E6B42-2977-4CD6-8D49-43B712530A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677400" y="838200"/>
            <a:ext cx="7772400" cy="1143000"/>
          </a:xfrm>
        </p:spPr>
        <p:txBody>
          <a:bodyPr/>
          <a:lstStyle/>
          <a:p>
            <a:r>
              <a:rPr lang="en-US" sz="4000" smtClean="0"/>
              <a:t>THEA Overview</a:t>
            </a:r>
            <a:endParaRPr lang="en-US" sz="2800" smtClean="0"/>
          </a:p>
        </p:txBody>
      </p:sp>
      <p:pic>
        <p:nvPicPr>
          <p:cNvPr id="41987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400"/>
            <a:ext cx="3657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Content Placeholder 3"/>
          <p:cNvGraphicFramePr>
            <a:graphicFrameLocks noGrp="1"/>
          </p:cNvGraphicFramePr>
          <p:nvPr>
            <p:ph idx="1"/>
          </p:nvPr>
        </p:nvGraphicFramePr>
        <p:xfrm>
          <a:off x="68263" y="1320800"/>
          <a:ext cx="9093200" cy="5359400"/>
        </p:xfrm>
        <a:graphic>
          <a:graphicData uri="http://schemas.openxmlformats.org/presentationml/2006/ole">
            <p:oleObj spid="_x0000_s60417" r:id="rId4" imgW="9096020" imgH="5358848" progId="Excel.Chart.8">
              <p:embed/>
            </p:oleObj>
          </a:graphicData>
        </a:graphic>
      </p:graphicFrame>
      <p:sp>
        <p:nvSpPr>
          <p:cNvPr id="60418" name="TextBox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Bus Toll Lane 1</a:t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en-US" sz="3200" smtClean="0"/>
              <a:t>Sources of Capital ($591 Million)</a:t>
            </a:r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E0ABBF-91AE-476D-907B-428CDF87A8B8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600200"/>
          </a:xfrm>
        </p:spPr>
        <p:txBody>
          <a:bodyPr lIns="0" tIns="0" rIns="0" bIns="0"/>
          <a:lstStyle/>
          <a:p>
            <a:r>
              <a:rPr lang="en-US" sz="4800" smtClean="0">
                <a:solidFill>
                  <a:schemeClr val="bg1"/>
                </a:solidFill>
              </a:rPr>
              <a:t>Bus Toll Lane 1</a:t>
            </a:r>
            <a:br>
              <a:rPr lang="en-US" sz="4800" smtClean="0">
                <a:solidFill>
                  <a:schemeClr val="bg1"/>
                </a:solidFill>
              </a:rPr>
            </a:br>
            <a:r>
              <a:rPr lang="en-US" sz="3200" smtClean="0"/>
              <a:t>Use of Revenue</a:t>
            </a:r>
            <a:br>
              <a:rPr lang="en-US" sz="3200" smtClean="0"/>
            </a:br>
            <a:r>
              <a:rPr lang="en-US" sz="3200" smtClean="0"/>
              <a:t>Value = $3,463 Million 30 Year Forecast</a:t>
            </a:r>
          </a:p>
        </p:txBody>
      </p:sp>
      <p:graphicFrame>
        <p:nvGraphicFramePr>
          <p:cNvPr id="62466" name="Content Placeholder 6"/>
          <p:cNvGraphicFramePr>
            <a:graphicFrameLocks noGrp="1"/>
          </p:cNvGraphicFramePr>
          <p:nvPr>
            <p:ph idx="1"/>
          </p:nvPr>
        </p:nvGraphicFramePr>
        <p:xfrm>
          <a:off x="177800" y="1549400"/>
          <a:ext cx="8788400" cy="5008563"/>
        </p:xfrm>
        <a:graphic>
          <a:graphicData uri="http://schemas.openxmlformats.org/presentationml/2006/ole">
            <p:oleObj spid="_x0000_s62466" r:id="rId4" imgW="8791194" imgH="5011346" progId="Excel.Chart.8">
              <p:embed/>
            </p:oleObj>
          </a:graphicData>
        </a:graphic>
      </p:graphicFrame>
      <p:sp>
        <p:nvSpPr>
          <p:cNvPr id="6246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380E8E-20D5-4BD0-B67D-9AF80279DE65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6511925" y="3524250"/>
            <a:ext cx="2132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($268 Million Bonds)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06500"/>
            <a:ext cx="89630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257800"/>
            <a:ext cx="20812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25" y="0"/>
            <a:ext cx="61245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8688" y="1196975"/>
            <a:ext cx="1752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4922838" y="866775"/>
            <a:ext cx="2611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(Excerpt for Hillsborough County)</a:t>
            </a:r>
          </a:p>
        </p:txBody>
      </p:sp>
      <p:sp>
        <p:nvSpPr>
          <p:cNvPr id="4403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839200" y="6492875"/>
            <a:ext cx="3048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65BC8-9F9C-4870-91DF-A42E82F57B04}" type="slidenum">
              <a:rPr lang="en-US" sz="180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800">
              <a:solidFill>
                <a:schemeClr val="tx1"/>
              </a:solidFill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66688"/>
            <a:ext cx="86487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mmonBullets" pitchFamily="34" charset="2"/>
              <a:buNone/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Price-Managed Lanes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mmonBullets" pitchFamily="34" charset="2"/>
              <a:buNone/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Comparison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to Other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Lane Types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9FE7EB-5F73-4B33-ACDE-D83A9866520F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6083" name="Picture 5" descr="BTL_Move Peo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6629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6015421_xl.jpg"/>
          <p:cNvPicPr>
            <a:picLocks noChangeAspect="1"/>
          </p:cNvPicPr>
          <p:nvPr/>
        </p:nvPicPr>
        <p:blipFill>
          <a:blip r:embed="rId4"/>
          <a:srcRect t="5556"/>
          <a:stretch>
            <a:fillRect/>
          </a:stretch>
        </p:blipFill>
        <p:spPr bwMode="auto">
          <a:xfrm>
            <a:off x="6324600" y="1295400"/>
            <a:ext cx="2536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49889B-DD1B-4402-8F48-8C14C1C5698D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8130" name="33524229-5988-48f3-afcd-ae3bf3c960f1" descr="4E099482-2BBC-4464-BB83-7E79908659CB@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1525588"/>
            <a:ext cx="71850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3200400" cy="464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473200"/>
          <a:ext cx="3708400" cy="4751388"/>
        </p:xfrm>
        <a:graphic>
          <a:graphicData uri="http://schemas.openxmlformats.org/drawingml/2006/table">
            <a:tbl>
              <a:tblPr/>
              <a:tblGrid>
                <a:gridCol w="2074949"/>
                <a:gridCol w="1633451"/>
              </a:tblGrid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Dollars in Millions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Guideway 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Guideway Capital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Toll Revenue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$3,406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Guideway O&amp;M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$545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Revenue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$2,861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Toll Bond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$268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Finance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$858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All Costs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Unfunded Capital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($292)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81000" y="152400"/>
            <a:ext cx="8382000" cy="665163"/>
          </a:xfrm>
          <a:prstGeom prst="rect">
            <a:avLst/>
          </a:prstGeom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rgbClr val="215968"/>
                </a:solidFill>
              </a:rPr>
              <a:t>Traditional Funding Challenges  </a:t>
            </a:r>
            <a:endParaRPr sz="4000" b="1">
              <a:solidFill>
                <a:srgbClr val="215968"/>
              </a:solidFill>
            </a:endParaRPr>
          </a:p>
        </p:txBody>
      </p:sp>
      <p:sp>
        <p:nvSpPr>
          <p:cNvPr id="48189" name="TextBox 11"/>
          <p:cNvSpPr txBox="1">
            <a:spLocks noChangeArrowheads="1"/>
          </p:cNvSpPr>
          <p:nvPr/>
        </p:nvSpPr>
        <p:spPr bwMode="auto">
          <a:xfrm>
            <a:off x="3470275" y="5754688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Segoe Print" pitchFamily="2" charset="0"/>
              </a:rPr>
              <a:t>The Tolling Challenge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3988" y="5778500"/>
            <a:ext cx="3729037" cy="45720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4300" y="990600"/>
            <a:ext cx="3768725" cy="446088"/>
          </a:xfrm>
          <a:prstGeom prst="rect">
            <a:avLst/>
          </a:prstGeom>
          <a:noFill/>
        </p:spPr>
        <p:txBody>
          <a:bodyPr lIns="91432" tIns="45716" rIns="91432" bIns="45716"/>
          <a:lstStyle>
            <a:defPPr>
              <a:defRPr lang="en-US"/>
            </a:defPPr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sz="2800" b="1" cap="none" spc="-15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Price Managed Lane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125" y="4114800"/>
            <a:ext cx="3729038" cy="38100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95850" y="1063625"/>
            <a:ext cx="3657600" cy="588963"/>
          </a:xfrm>
          <a:prstGeom prst="rect">
            <a:avLst/>
          </a:prstGeom>
          <a:noFill/>
        </p:spPr>
        <p:txBody>
          <a:bodyPr lIns="91432" tIns="45716" rIns="91432" bIns="45716"/>
          <a:lstStyle>
            <a:defPPr>
              <a:defRPr lang="en-US"/>
            </a:defPPr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sz="2800" b="1" cap="none" spc="-15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Premium Bus Service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19650" y="1652588"/>
          <a:ext cx="3929063" cy="3046412"/>
        </p:xfrm>
        <a:graphic>
          <a:graphicData uri="http://schemas.openxmlformats.org/drawingml/2006/table">
            <a:tbl>
              <a:tblPr/>
              <a:tblGrid>
                <a:gridCol w="2286000"/>
                <a:gridCol w="1642621"/>
              </a:tblGrid>
              <a:tr h="7430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Dollars in Millions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New Premium Bus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Capital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0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Bus Revenue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O&amp;M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$559 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Revenue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($501)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646"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Unfunded Operating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($501)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2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A2DDC1-6F45-4C37-B1C7-C9116C5BA3F2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5363" y="4241800"/>
            <a:ext cx="3976687" cy="45720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217" name="TextBox 4"/>
          <p:cNvSpPr txBox="1">
            <a:spLocks noChangeArrowheads="1"/>
          </p:cNvSpPr>
          <p:nvPr/>
        </p:nvSpPr>
        <p:spPr bwMode="auto">
          <a:xfrm>
            <a:off x="4622800" y="476567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Segoe Print" pitchFamily="2" charset="0"/>
              </a:rPr>
              <a:t>The Transit Challenge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93713" y="1646238"/>
          <a:ext cx="3708400" cy="4751387"/>
        </p:xfrm>
        <a:graphic>
          <a:graphicData uri="http://schemas.openxmlformats.org/drawingml/2006/table">
            <a:tbl>
              <a:tblPr/>
              <a:tblGrid>
                <a:gridCol w="2074949"/>
                <a:gridCol w="1633451"/>
              </a:tblGrid>
              <a:tr h="7239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Dollars in Millions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Fixed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Guideway </a:t>
                      </a:r>
                    </a:p>
                  </a:txBody>
                  <a:tcPr marL="7620" marR="7620" marT="762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Guideway Capital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Toll Revenue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$3,406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Guideway O&amp;M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$545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Revenue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$2,861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Toll Bond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$268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of Finance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$858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All Costs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$2,003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7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Unfunded Capital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($292)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88913" y="1063625"/>
            <a:ext cx="4495800" cy="446088"/>
          </a:xfrm>
          <a:prstGeom prst="rect">
            <a:avLst/>
          </a:prstGeom>
          <a:noFill/>
        </p:spPr>
        <p:txBody>
          <a:bodyPr lIns="91432" tIns="45716" rIns="91432" bIns="45716"/>
          <a:lstStyle>
            <a:defPPr>
              <a:defRPr lang="en-US"/>
            </a:defPPr>
            <a:lvl1pPr algn="ctr" defTabSz="914363">
              <a:lnSpc>
                <a:spcPct val="90000"/>
              </a:lnSpc>
              <a:spcBef>
                <a:spcPct val="0"/>
              </a:spcBef>
              <a:buNone/>
              <a:defRPr sz="2800" b="1" cap="none" spc="-150">
                <a:ln w="3175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Price Managed Lane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5613" y="5940425"/>
            <a:ext cx="3729037" cy="45720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276" name="TextBox 12"/>
          <p:cNvSpPr txBox="1">
            <a:spLocks noChangeArrowheads="1"/>
          </p:cNvSpPr>
          <p:nvPr/>
        </p:nvSpPr>
        <p:spPr bwMode="auto">
          <a:xfrm>
            <a:off x="3886200" y="591185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latin typeface="Segoe Print" pitchFamily="2" charset="0"/>
              </a:rPr>
              <a:t>The Tolling Challenge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9322" y="781188"/>
            <a:ext cx="4230278" cy="6098032"/>
          </a:xfrm>
          <a:prstGeom prst="round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33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038600" y="5587223"/>
            <a:ext cx="4701597" cy="1194577"/>
          </a:xfrm>
          <a:prstGeom prst="round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33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8913" y="19050"/>
            <a:ext cx="8648700" cy="665163"/>
          </a:xfrm>
          <a:prstGeom prst="rect">
            <a:avLst/>
          </a:prstGeom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rgbClr val="215968"/>
                </a:solidFill>
              </a:rPr>
              <a:t>Traditional Funding Challenges  </a:t>
            </a:r>
            <a:endParaRPr sz="4000" b="1">
              <a:solidFill>
                <a:srgbClr val="21596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47382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446268-7C12-4E44-9AE2-A55BE088D8A0}" type="slidenum">
              <a:rPr lang="en-US" sz="1600">
                <a:solidFill>
                  <a:srgbClr val="000000"/>
                </a:solidFill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600">
              <a:solidFill>
                <a:srgbClr val="00000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</a:rPr>
              <a:t>Bus Toll Lane Concept</a:t>
            </a:r>
          </a:p>
        </p:txBody>
      </p:sp>
      <p:sp>
        <p:nvSpPr>
          <p:cNvPr id="52227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267200"/>
          </a:xfrm>
        </p:spPr>
        <p:txBody>
          <a:bodyPr/>
          <a:lstStyle/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Transit Pays to Help Build The New Express Lanes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Price Managed for Service – Keep Highway Speed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Buses Have First Call On Express Lane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Drivers Willing To Pay Toll Use the Express Lane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Helps “Free” Lanes too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Assure Trip Time and Schedule Reliability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Makes Transit a Competitive Choice</a:t>
            </a:r>
          </a:p>
          <a:p>
            <a:pPr defTabSz="823913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smtClean="0"/>
              <a:t>Provides Revenue to Grow Future Mobility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0" y="838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0000"/>
                </a:solidFill>
                <a:latin typeface="Bradley Hand ITC" pitchFamily="66" charset="0"/>
                <a:ea typeface="MS PGothic" pitchFamily="34" charset="-128"/>
              </a:rPr>
              <a:t>A Transit Concept</a:t>
            </a:r>
          </a:p>
          <a:p>
            <a:pPr algn="ctr"/>
            <a:r>
              <a:rPr lang="en-US" sz="3200" b="1" i="1">
                <a:solidFill>
                  <a:srgbClr val="000000"/>
                </a:solidFill>
                <a:latin typeface="Bradley Hand ITC" pitchFamily="66" charset="0"/>
                <a:ea typeface="MS PGothic" pitchFamily="34" charset="-128"/>
              </a:rPr>
              <a:t>Combining  Transit and Toll Finance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C27D90-FFDF-4458-9031-5E9274BF65C6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81000" y="325438"/>
            <a:ext cx="8382000" cy="665162"/>
          </a:xfrm>
          <a:prstGeom prst="rect">
            <a:avLst/>
          </a:prstGeom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rgbClr val="002060"/>
                </a:solidFill>
                <a:latin typeface="Franklin Gothic Medium" pitchFamily="34" charset="0"/>
              </a:rPr>
              <a:t>Bus Toll Lane Concept - Funding</a:t>
            </a:r>
            <a:endParaRPr sz="4000" b="1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54275" name="33524229-5988-48f3-afcd-ae3bf3c960f1" descr="4E099482-2BBC-4464-BB83-7E79908659CB@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673225"/>
            <a:ext cx="869315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62400" y="1219200"/>
            <a:ext cx="4876800" cy="581025"/>
          </a:xfrm>
          <a:prstGeom prst="rect">
            <a:avLst/>
          </a:prstGeom>
          <a:noFill/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sz="2800" b="1">
                <a:solidFill>
                  <a:srgbClr val="FF0000"/>
                </a:solidFill>
              </a:rPr>
              <a:t>BTL 1 </a:t>
            </a:r>
            <a:r>
              <a:rPr sz="2800" b="1">
                <a:solidFill>
                  <a:srgbClr val="FF0000"/>
                </a:solidFill>
              </a:rPr>
              <a:t> CONCEPT</a:t>
            </a:r>
            <a:endParaRPr sz="2400" b="1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4638" y="3949700"/>
          <a:ext cx="2592387" cy="105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70"/>
                <a:gridCol w="1270635"/>
              </a:tblGrid>
              <a:tr h="4495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Toll Bond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$268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Transit Grant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$323</a:t>
                      </a:r>
                      <a:endParaRPr lang="en-US" sz="2000" b="1" dirty="0"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7650" y="4402138"/>
            <a:ext cx="2638425" cy="627062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4495800" y="1951038"/>
            <a:ext cx="381000" cy="1935162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7650" y="5943600"/>
            <a:ext cx="2638425" cy="37465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38600" y="1295400"/>
            <a:ext cx="4876800" cy="581025"/>
          </a:xfrm>
          <a:prstGeom prst="rect">
            <a:avLst/>
          </a:prstGeom>
          <a:noFill/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sz="2800" b="1">
                <a:solidFill>
                  <a:srgbClr val="FF0000"/>
                </a:solidFill>
              </a:rPr>
              <a:t>BTL 1 </a:t>
            </a:r>
            <a:r>
              <a:rPr sz="2800" b="1">
                <a:solidFill>
                  <a:srgbClr val="FF0000"/>
                </a:solidFill>
              </a:rPr>
              <a:t> CONCEPT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204F6E-5575-4576-B574-65F63BE50C99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6323" name="Picture 14" descr="Figure 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676400"/>
            <a:ext cx="8696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325438"/>
            <a:ext cx="8382000" cy="665162"/>
          </a:xfrm>
          <a:prstGeom prst="rect">
            <a:avLst/>
          </a:prstGeom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rgbClr val="002060"/>
                </a:solidFill>
                <a:latin typeface="Franklin Gothic Medium" pitchFamily="34" charset="0"/>
              </a:rPr>
              <a:t>BTL 1 </a:t>
            </a:r>
            <a:r>
              <a:rPr sz="4000" b="1">
                <a:solidFill>
                  <a:srgbClr val="002060"/>
                </a:solidFill>
                <a:latin typeface="Franklin Gothic Medium" pitchFamily="34" charset="0"/>
              </a:rPr>
              <a:t>Concept - Funding</a:t>
            </a:r>
            <a:endParaRPr sz="4000" b="1">
              <a:solidFill>
                <a:srgbClr val="002060"/>
              </a:solidFill>
              <a:latin typeface="Franklin Gothic Medium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4638" y="3949700"/>
          <a:ext cx="2592387" cy="105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70"/>
                <a:gridCol w="1270635"/>
              </a:tblGrid>
              <a:tr h="4495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Toll Bond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$268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Transit Grant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$323</a:t>
                      </a:r>
                      <a:endParaRPr lang="en-US" sz="2000" b="1" dirty="0"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7963" y="5570538"/>
            <a:ext cx="2687637" cy="373062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038600" y="1295400"/>
            <a:ext cx="4876800" cy="581025"/>
          </a:xfrm>
          <a:prstGeom prst="rect">
            <a:avLst/>
          </a:prstGeom>
          <a:noFill/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sz="2800" b="1">
                <a:solidFill>
                  <a:srgbClr val="FF0000"/>
                </a:solidFill>
              </a:rPr>
              <a:t>BTL 1 </a:t>
            </a:r>
            <a:r>
              <a:rPr sz="2800" b="1">
                <a:solidFill>
                  <a:srgbClr val="FF0000"/>
                </a:solidFill>
              </a:rPr>
              <a:t> CONCEPT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5837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lIns="86493" tIns="43247" rIns="86493" bIns="43247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25DD9F-2EFE-4FAB-B1E3-E559787F9A20}" type="slidenum">
              <a:rPr lang="en-US" sz="1800">
                <a:solidFill>
                  <a:schemeClr val="tx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8371" name="Picture 14" descr="Figure 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676400"/>
            <a:ext cx="8696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1000" y="325438"/>
            <a:ext cx="8382000" cy="665162"/>
          </a:xfrm>
          <a:prstGeom prst="rect">
            <a:avLst/>
          </a:prstGeom>
        </p:spPr>
        <p:txBody>
          <a:bodyPr lIns="91432" tIns="45716" rIns="91432" bIns="45716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4000" b="1">
                <a:solidFill>
                  <a:srgbClr val="002060"/>
                </a:solidFill>
                <a:latin typeface="Franklin Gothic Medium" pitchFamily="34" charset="0"/>
              </a:rPr>
              <a:t>BTL 1 </a:t>
            </a:r>
            <a:r>
              <a:rPr sz="4000" b="1">
                <a:solidFill>
                  <a:srgbClr val="002060"/>
                </a:solidFill>
                <a:latin typeface="Franklin Gothic Medium" pitchFamily="34" charset="0"/>
              </a:rPr>
              <a:t>Concept - Funding</a:t>
            </a:r>
            <a:endParaRPr sz="4000" b="1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778375" y="2419350"/>
            <a:ext cx="4090988" cy="2587625"/>
          </a:xfrm>
          <a:custGeom>
            <a:avLst/>
            <a:gdLst>
              <a:gd name="connsiteX0" fmla="*/ 0 w 4145280"/>
              <a:gd name="connsiteY0" fmla="*/ 2590800 h 2590800"/>
              <a:gd name="connsiteX1" fmla="*/ 1146810 w 4145280"/>
              <a:gd name="connsiteY1" fmla="*/ 2274570 h 2590800"/>
              <a:gd name="connsiteX2" fmla="*/ 1924050 w 4145280"/>
              <a:gd name="connsiteY2" fmla="*/ 1817370 h 2590800"/>
              <a:gd name="connsiteX3" fmla="*/ 2617470 w 4145280"/>
              <a:gd name="connsiteY3" fmla="*/ 1337310 h 2590800"/>
              <a:gd name="connsiteX4" fmla="*/ 4141470 w 4145280"/>
              <a:gd name="connsiteY4" fmla="*/ 0 h 2590800"/>
              <a:gd name="connsiteX5" fmla="*/ 4145280 w 4145280"/>
              <a:gd name="connsiteY5" fmla="*/ 1649730 h 2590800"/>
              <a:gd name="connsiteX6" fmla="*/ 3474720 w 4145280"/>
              <a:gd name="connsiteY6" fmla="*/ 1847850 h 2590800"/>
              <a:gd name="connsiteX7" fmla="*/ 1988820 w 4145280"/>
              <a:gd name="connsiteY7" fmla="*/ 2350770 h 2590800"/>
              <a:gd name="connsiteX8" fmla="*/ 1535430 w 4145280"/>
              <a:gd name="connsiteY8" fmla="*/ 2491740 h 2590800"/>
              <a:gd name="connsiteX9" fmla="*/ 803910 w 4145280"/>
              <a:gd name="connsiteY9" fmla="*/ 2545080 h 2590800"/>
              <a:gd name="connsiteX10" fmla="*/ 0 w 4145280"/>
              <a:gd name="connsiteY10" fmla="*/ 2590800 h 2590800"/>
              <a:gd name="connsiteX0" fmla="*/ 0 w 4145280"/>
              <a:gd name="connsiteY0" fmla="*/ 2590800 h 2590800"/>
              <a:gd name="connsiteX1" fmla="*/ 1146810 w 4145280"/>
              <a:gd name="connsiteY1" fmla="*/ 2274570 h 2590800"/>
              <a:gd name="connsiteX2" fmla="*/ 1924050 w 4145280"/>
              <a:gd name="connsiteY2" fmla="*/ 1817370 h 2590800"/>
              <a:gd name="connsiteX3" fmla="*/ 2617470 w 4145280"/>
              <a:gd name="connsiteY3" fmla="*/ 1337310 h 2590800"/>
              <a:gd name="connsiteX4" fmla="*/ 4141470 w 4145280"/>
              <a:gd name="connsiteY4" fmla="*/ 0 h 2590800"/>
              <a:gd name="connsiteX5" fmla="*/ 4145280 w 4145280"/>
              <a:gd name="connsiteY5" fmla="*/ 1634490 h 2590800"/>
              <a:gd name="connsiteX6" fmla="*/ 3474720 w 4145280"/>
              <a:gd name="connsiteY6" fmla="*/ 1847850 h 2590800"/>
              <a:gd name="connsiteX7" fmla="*/ 1988820 w 4145280"/>
              <a:gd name="connsiteY7" fmla="*/ 2350770 h 2590800"/>
              <a:gd name="connsiteX8" fmla="*/ 1535430 w 4145280"/>
              <a:gd name="connsiteY8" fmla="*/ 2491740 h 2590800"/>
              <a:gd name="connsiteX9" fmla="*/ 803910 w 4145280"/>
              <a:gd name="connsiteY9" fmla="*/ 2545080 h 2590800"/>
              <a:gd name="connsiteX10" fmla="*/ 0 w 4145280"/>
              <a:gd name="connsiteY10" fmla="*/ 2590800 h 2590800"/>
              <a:gd name="connsiteX0" fmla="*/ 0 w 4141470"/>
              <a:gd name="connsiteY0" fmla="*/ 2590800 h 2590800"/>
              <a:gd name="connsiteX1" fmla="*/ 1146810 w 4141470"/>
              <a:gd name="connsiteY1" fmla="*/ 2274570 h 2590800"/>
              <a:gd name="connsiteX2" fmla="*/ 1924050 w 4141470"/>
              <a:gd name="connsiteY2" fmla="*/ 1817370 h 2590800"/>
              <a:gd name="connsiteX3" fmla="*/ 2617470 w 4141470"/>
              <a:gd name="connsiteY3" fmla="*/ 1337310 h 2590800"/>
              <a:gd name="connsiteX4" fmla="*/ 4141470 w 4141470"/>
              <a:gd name="connsiteY4" fmla="*/ 0 h 2590800"/>
              <a:gd name="connsiteX5" fmla="*/ 4141470 w 4141470"/>
              <a:gd name="connsiteY5" fmla="*/ 1615440 h 2590800"/>
              <a:gd name="connsiteX6" fmla="*/ 3474720 w 4141470"/>
              <a:gd name="connsiteY6" fmla="*/ 1847850 h 2590800"/>
              <a:gd name="connsiteX7" fmla="*/ 1988820 w 4141470"/>
              <a:gd name="connsiteY7" fmla="*/ 2350770 h 2590800"/>
              <a:gd name="connsiteX8" fmla="*/ 1535430 w 4141470"/>
              <a:gd name="connsiteY8" fmla="*/ 2491740 h 2590800"/>
              <a:gd name="connsiteX9" fmla="*/ 803910 w 4141470"/>
              <a:gd name="connsiteY9" fmla="*/ 2545080 h 2590800"/>
              <a:gd name="connsiteX10" fmla="*/ 0 w 4141470"/>
              <a:gd name="connsiteY10" fmla="*/ 2590800 h 2590800"/>
              <a:gd name="connsiteX0" fmla="*/ 0 w 4141470"/>
              <a:gd name="connsiteY0" fmla="*/ 2590800 h 2590800"/>
              <a:gd name="connsiteX1" fmla="*/ 1146810 w 4141470"/>
              <a:gd name="connsiteY1" fmla="*/ 2274570 h 2590800"/>
              <a:gd name="connsiteX2" fmla="*/ 1927860 w 4141470"/>
              <a:gd name="connsiteY2" fmla="*/ 1828800 h 2590800"/>
              <a:gd name="connsiteX3" fmla="*/ 2617470 w 4141470"/>
              <a:gd name="connsiteY3" fmla="*/ 1337310 h 2590800"/>
              <a:gd name="connsiteX4" fmla="*/ 4141470 w 4141470"/>
              <a:gd name="connsiteY4" fmla="*/ 0 h 2590800"/>
              <a:gd name="connsiteX5" fmla="*/ 4141470 w 4141470"/>
              <a:gd name="connsiteY5" fmla="*/ 1615440 h 2590800"/>
              <a:gd name="connsiteX6" fmla="*/ 3474720 w 4141470"/>
              <a:gd name="connsiteY6" fmla="*/ 1847850 h 2590800"/>
              <a:gd name="connsiteX7" fmla="*/ 1988820 w 4141470"/>
              <a:gd name="connsiteY7" fmla="*/ 2350770 h 2590800"/>
              <a:gd name="connsiteX8" fmla="*/ 1535430 w 4141470"/>
              <a:gd name="connsiteY8" fmla="*/ 2491740 h 2590800"/>
              <a:gd name="connsiteX9" fmla="*/ 803910 w 4141470"/>
              <a:gd name="connsiteY9" fmla="*/ 2545080 h 2590800"/>
              <a:gd name="connsiteX10" fmla="*/ 0 w 4141470"/>
              <a:gd name="connsiteY10" fmla="*/ 2590800 h 2590800"/>
              <a:gd name="connsiteX0" fmla="*/ 0 w 4141470"/>
              <a:gd name="connsiteY0" fmla="*/ 2590800 h 2590800"/>
              <a:gd name="connsiteX1" fmla="*/ 1146810 w 4141470"/>
              <a:gd name="connsiteY1" fmla="*/ 2274570 h 2590800"/>
              <a:gd name="connsiteX2" fmla="*/ 1927860 w 4141470"/>
              <a:gd name="connsiteY2" fmla="*/ 1828800 h 2590800"/>
              <a:gd name="connsiteX3" fmla="*/ 2640330 w 4141470"/>
              <a:gd name="connsiteY3" fmla="*/ 1337310 h 2590800"/>
              <a:gd name="connsiteX4" fmla="*/ 4141470 w 4141470"/>
              <a:gd name="connsiteY4" fmla="*/ 0 h 2590800"/>
              <a:gd name="connsiteX5" fmla="*/ 4141470 w 4141470"/>
              <a:gd name="connsiteY5" fmla="*/ 1615440 h 2590800"/>
              <a:gd name="connsiteX6" fmla="*/ 3474720 w 4141470"/>
              <a:gd name="connsiteY6" fmla="*/ 1847850 h 2590800"/>
              <a:gd name="connsiteX7" fmla="*/ 1988820 w 4141470"/>
              <a:gd name="connsiteY7" fmla="*/ 2350770 h 2590800"/>
              <a:gd name="connsiteX8" fmla="*/ 1535430 w 4141470"/>
              <a:gd name="connsiteY8" fmla="*/ 2491740 h 2590800"/>
              <a:gd name="connsiteX9" fmla="*/ 803910 w 4141470"/>
              <a:gd name="connsiteY9" fmla="*/ 2545080 h 2590800"/>
              <a:gd name="connsiteX10" fmla="*/ 0 w 4141470"/>
              <a:gd name="connsiteY10" fmla="*/ 2590800 h 2590800"/>
              <a:gd name="connsiteX0" fmla="*/ 0 w 4091940"/>
              <a:gd name="connsiteY0" fmla="*/ 2586990 h 2586990"/>
              <a:gd name="connsiteX1" fmla="*/ 1097280 w 4091940"/>
              <a:gd name="connsiteY1" fmla="*/ 2274570 h 2586990"/>
              <a:gd name="connsiteX2" fmla="*/ 1878330 w 4091940"/>
              <a:gd name="connsiteY2" fmla="*/ 1828800 h 2586990"/>
              <a:gd name="connsiteX3" fmla="*/ 2590800 w 4091940"/>
              <a:gd name="connsiteY3" fmla="*/ 1337310 h 2586990"/>
              <a:gd name="connsiteX4" fmla="*/ 4091940 w 4091940"/>
              <a:gd name="connsiteY4" fmla="*/ 0 h 2586990"/>
              <a:gd name="connsiteX5" fmla="*/ 4091940 w 4091940"/>
              <a:gd name="connsiteY5" fmla="*/ 1615440 h 2586990"/>
              <a:gd name="connsiteX6" fmla="*/ 3425190 w 4091940"/>
              <a:gd name="connsiteY6" fmla="*/ 1847850 h 2586990"/>
              <a:gd name="connsiteX7" fmla="*/ 1939290 w 4091940"/>
              <a:gd name="connsiteY7" fmla="*/ 2350770 h 2586990"/>
              <a:gd name="connsiteX8" fmla="*/ 1485900 w 4091940"/>
              <a:gd name="connsiteY8" fmla="*/ 2491740 h 2586990"/>
              <a:gd name="connsiteX9" fmla="*/ 754380 w 4091940"/>
              <a:gd name="connsiteY9" fmla="*/ 2545080 h 2586990"/>
              <a:gd name="connsiteX10" fmla="*/ 0 w 4091940"/>
              <a:gd name="connsiteY10" fmla="*/ 2586990 h 258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1940" h="2586990">
                <a:moveTo>
                  <a:pt x="0" y="2586990"/>
                </a:moveTo>
                <a:lnTo>
                  <a:pt x="1097280" y="2274570"/>
                </a:lnTo>
                <a:lnTo>
                  <a:pt x="1878330" y="1828800"/>
                </a:lnTo>
                <a:lnTo>
                  <a:pt x="2590800" y="1337310"/>
                </a:lnTo>
                <a:lnTo>
                  <a:pt x="4091940" y="0"/>
                </a:lnTo>
                <a:lnTo>
                  <a:pt x="4091940" y="1615440"/>
                </a:lnTo>
                <a:lnTo>
                  <a:pt x="3425190" y="1847850"/>
                </a:lnTo>
                <a:lnTo>
                  <a:pt x="1939290" y="2350770"/>
                </a:lnTo>
                <a:lnTo>
                  <a:pt x="1485900" y="2491740"/>
                </a:lnTo>
                <a:lnTo>
                  <a:pt x="754380" y="2545080"/>
                </a:lnTo>
                <a:lnTo>
                  <a:pt x="0" y="2586990"/>
                </a:lnTo>
                <a:close/>
              </a:path>
            </a:pathLst>
          </a:custGeom>
          <a:pattFill prst="wdUpDiag">
            <a:fgClr>
              <a:srgbClr val="92D050"/>
            </a:fgClr>
            <a:bgClr>
              <a:srgbClr val="FFFF00"/>
            </a:bgClr>
          </a:patt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4638" y="3949700"/>
          <a:ext cx="2592387" cy="1058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070"/>
                <a:gridCol w="1270635"/>
              </a:tblGrid>
              <a:tr h="4495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Toll Bond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$268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Transit Grant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ea typeface="MS UI Gothic" pitchFamily="34" charset="-128"/>
                          <a:cs typeface="Arial" pitchFamily="34" charset="0"/>
                        </a:rPr>
                        <a:t>$323</a:t>
                      </a:r>
                      <a:endParaRPr lang="en-US" sz="2000" b="1" dirty="0">
                        <a:latin typeface="Arial" pitchFamily="34" charset="0"/>
                        <a:ea typeface="MS UI Gothic" pitchFamily="34" charset="-128"/>
                        <a:cs typeface="Arial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5992813"/>
            <a:ext cx="2667000" cy="336550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2620</TotalTime>
  <Words>743</Words>
  <Application>Microsoft Office PowerPoint</Application>
  <PresentationFormat>On-screen Show (4:3)</PresentationFormat>
  <Paragraphs>168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Calibri</vt:lpstr>
      <vt:lpstr>Arial</vt:lpstr>
      <vt:lpstr>Franklin Gothic Medium</vt:lpstr>
      <vt:lpstr>CommonBullets</vt:lpstr>
      <vt:lpstr>Segoe Print</vt:lpstr>
      <vt:lpstr>MS PGothic</vt:lpstr>
      <vt:lpstr>Wingdings</vt:lpstr>
      <vt:lpstr>Bradley Hand ITC</vt:lpstr>
      <vt:lpstr>MS UI Gothic</vt:lpstr>
      <vt:lpstr>Office Theme</vt:lpstr>
      <vt:lpstr>2_Office Theme</vt:lpstr>
      <vt:lpstr>Custom Design</vt:lpstr>
      <vt:lpstr>1_Custom Design</vt:lpstr>
      <vt:lpstr>2_Office Theme</vt:lpstr>
      <vt:lpstr>2_Office Theme</vt:lpstr>
      <vt:lpstr>Microsoft Excel Chart</vt:lpstr>
      <vt:lpstr>THEA Overview</vt:lpstr>
      <vt:lpstr>Slide 2</vt:lpstr>
      <vt:lpstr>Slide 3</vt:lpstr>
      <vt:lpstr>Slide 4</vt:lpstr>
      <vt:lpstr>Slide 5</vt:lpstr>
      <vt:lpstr>Bus Toll Lane Concept</vt:lpstr>
      <vt:lpstr>Slide 7</vt:lpstr>
      <vt:lpstr>Slide 8</vt:lpstr>
      <vt:lpstr>Slide 9</vt:lpstr>
      <vt:lpstr>Bus Toll Lane 1 Sources of Capital ($591 Million)</vt:lpstr>
      <vt:lpstr>Bus Toll Lane 1 Use of Revenue Value = $3,463 Million 30 Year Forecast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 Overview</dc:title>
  <dc:creator>Susan Chrzan</dc:creator>
  <cp:lastModifiedBy>HoppeM</cp:lastModifiedBy>
  <cp:revision>56</cp:revision>
  <cp:lastPrinted>2013-10-03T17:45:26Z</cp:lastPrinted>
  <dcterms:created xsi:type="dcterms:W3CDTF">2013-03-20T13:33:41Z</dcterms:created>
  <dcterms:modified xsi:type="dcterms:W3CDTF">2013-10-04T13:45:16Z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0x010100458ADF2BC6D40845AB966790830639B800379334F5A7C9CE4D96AD94FDD50EF2FF</vt:lpwstr>
  </property>
</Properties>
</file>