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698" r:id="rId2"/>
    <p:sldId id="708" r:id="rId3"/>
    <p:sldId id="676" r:id="rId4"/>
    <p:sldId id="677" r:id="rId5"/>
    <p:sldId id="678" r:id="rId6"/>
    <p:sldId id="705" r:id="rId7"/>
    <p:sldId id="681" r:id="rId8"/>
    <p:sldId id="682" r:id="rId9"/>
    <p:sldId id="706" r:id="rId10"/>
    <p:sldId id="683" r:id="rId11"/>
    <p:sldId id="710" r:id="rId12"/>
    <p:sldId id="684" r:id="rId13"/>
    <p:sldId id="685" r:id="rId14"/>
    <p:sldId id="686" r:id="rId15"/>
    <p:sldId id="709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Zin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6699FF"/>
    <a:srgbClr val="A50021"/>
    <a:srgbClr val="0066FF"/>
    <a:srgbClr val="FEF6FB"/>
    <a:srgbClr val="0D2DB3"/>
    <a:srgbClr val="FFFF99"/>
    <a:srgbClr val="CCFFCC"/>
  </p:clrMru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96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52" y="-114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5D16C55-FA23-466F-98B1-4A3D7A2573E8}" type="datetimeFigureOut">
              <a:rPr lang="en-US"/>
              <a:pPr>
                <a:defRPr/>
              </a:pPr>
              <a:t>10/07/2013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F34336D-DC5A-4FCF-996E-7BBD63DCE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1" tIns="46587" rIns="93171" bIns="4658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1" tIns="46587" rIns="93171" bIns="4658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D320FC-66A7-45A0-A203-F16EA278735C}" type="datetimeFigureOut">
              <a:rPr lang="en-US"/>
              <a:pPr>
                <a:defRPr/>
              </a:pPr>
              <a:t>10/07/2013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7" rIns="93171" bIns="46587" rtlCol="0" anchor="ctr"/>
          <a:lstStyle/>
          <a:p>
            <a:pPr lvl="0"/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1" tIns="46587" rIns="93171" bIns="4658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1" tIns="46587" rIns="93171" bIns="4658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251628-4267-4549-8784-3E1895861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7" tIns="45693" rIns="91387" bIns="45693"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DA825-82A6-4D67-9D40-49EF11749E2C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93168E-7B6B-4D1C-8D96-10B77B0FDC19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6" tIns="45718" rIns="91436" bIns="45718"/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E8114A7-C827-4C5F-9281-B43D82827023}" type="datetime1">
              <a:rPr lang="en-US" smtClean="0"/>
              <a:pPr>
                <a:defRPr/>
              </a:pPr>
              <a:t>10/07/2013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F69E4-3FFD-47B7-BCA4-A596B0B5EAA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7" tIns="45693" rIns="91387" bIns="45693"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2A15F7-9568-4D9D-9EA2-1BB4DD020B83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PA-Logo-Full-Color-High-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676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609600"/>
            <a:ext cx="5181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590800"/>
            <a:ext cx="3810000" cy="1524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045A32-AD1E-43D1-9F28-1A62CD32E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BD6352-9BED-4E48-8832-81797FC7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225E1E-0B10-4AEF-8A16-414C33915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038600" cy="1957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67188"/>
            <a:ext cx="4038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0F957D-4938-43E7-8356-C9551C533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4A9252-49A4-4088-B43B-D4864563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4" y="91966"/>
            <a:ext cx="7028534" cy="715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lang="en-US" sz="3000" b="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593" y="960383"/>
            <a:ext cx="7037999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300" b="1">
                <a:solidFill>
                  <a:schemeClr val="tx1"/>
                </a:solidFill>
                <a:latin typeface="+mn-lt"/>
              </a:defRPr>
            </a:lvl1pPr>
            <a:lvl2pPr marL="457120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9" indent="0">
              <a:buNone/>
              <a:defRPr sz="1600" b="1"/>
            </a:lvl4pPr>
            <a:lvl5pPr marL="1828478" indent="0">
              <a:buNone/>
              <a:defRPr sz="1600" b="1"/>
            </a:lvl5pPr>
            <a:lvl6pPr marL="2285598" indent="0">
              <a:buNone/>
              <a:defRPr sz="1600" b="1"/>
            </a:lvl6pPr>
            <a:lvl7pPr marL="2742717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93" y="1676345"/>
            <a:ext cx="7037999" cy="4653812"/>
          </a:xfrm>
          <a:prstGeom prst="rect">
            <a:avLst/>
          </a:prstGeom>
        </p:spPr>
        <p:txBody>
          <a:bodyPr/>
          <a:lstStyle>
            <a:lvl1pPr marL="479946" indent="-479946">
              <a:spcBef>
                <a:spcPts val="756"/>
              </a:spcBef>
              <a:spcAft>
                <a:spcPts val="504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4582" indent="-287967">
              <a:spcBef>
                <a:spcPts val="756"/>
              </a:spcBef>
              <a:spcAft>
                <a:spcPts val="504"/>
              </a:spcAft>
              <a:defRPr lang="en-US" sz="1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756"/>
              </a:spcBef>
              <a:spcAft>
                <a:spcPts val="504"/>
              </a:spcAft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756"/>
              </a:spcBef>
              <a:spcAft>
                <a:spcPts val="504"/>
              </a:spcAft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93138" y="6532563"/>
            <a:ext cx="457200" cy="363537"/>
          </a:xfr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002119E7-0761-439A-B545-BD761B6E0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73363" y="946071"/>
            <a:ext cx="8229600" cy="51937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A1FF-23C6-427E-A5EF-6ACFB94D9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70675" y="941069"/>
            <a:ext cx="8229600" cy="5193792"/>
          </a:xfrm>
        </p:spPr>
        <p:txBody>
          <a:bodyPr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2DA57685-1F7E-404A-BBE5-79593583D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4343400" y="196850"/>
            <a:ext cx="4572000" cy="846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00"/>
                </a:solidFill>
                <a:cs typeface="+mn-cs"/>
              </a:rPr>
              <a:t> </a:t>
            </a:r>
            <a:br>
              <a:rPr lang="en-US" sz="1400" b="1" dirty="0">
                <a:solidFill>
                  <a:srgbClr val="000000"/>
                </a:solidFill>
                <a:cs typeface="+mn-cs"/>
              </a:rPr>
            </a:br>
            <a:endParaRPr lang="en-US" sz="1400" b="1" dirty="0">
              <a:solidFill>
                <a:srgbClr val="000000"/>
              </a:solidFill>
              <a:cs typeface="+mn-cs"/>
            </a:endParaRPr>
          </a:p>
          <a:p>
            <a:pPr algn="r">
              <a:spcBef>
                <a:spcPct val="50000"/>
              </a:spcBef>
              <a:defRPr/>
            </a:pPr>
            <a:endParaRPr lang="en-US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6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6" name="Picture 10" descr="TPA-Logo-Full-Color-High-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676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/>
          <p:nvPr userDrawn="1"/>
        </p:nvSpPr>
        <p:spPr>
          <a:xfrm>
            <a:off x="5330825" y="374650"/>
            <a:ext cx="3432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Calibri" pitchFamily="34" charset="0"/>
                <a:cs typeface="+mn-cs"/>
              </a:rPr>
              <a:t>Tampa Bay Regional Transportation Summit</a:t>
            </a:r>
          </a:p>
          <a:p>
            <a:pPr algn="r">
              <a:defRPr/>
            </a:pPr>
            <a:r>
              <a:rPr lang="en-US" sz="1400" b="1" dirty="0">
                <a:latin typeface="Calibri" pitchFamily="34" charset="0"/>
                <a:cs typeface="+mn-cs"/>
              </a:rPr>
              <a:t>October 10, 2013</a:t>
            </a:r>
            <a:endParaRPr lang="en-US" sz="1400" b="1" dirty="0"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/>
            </a:lvl1pPr>
          </a:lstStyle>
          <a:p>
            <a:pPr>
              <a:defRPr/>
            </a:pPr>
            <a:fld id="{5B42DBB4-9E0E-4881-B299-C87686CE4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BCFB89-9EB6-4A67-A0B4-02C4E049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71CFDD-0787-4B2F-96D1-B5B588AD0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C87D15-2AF5-4639-B84C-D36391A16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3" name="Picture 10" descr="TPA-Logo-Full-Color-High-Re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676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5330825" y="374650"/>
            <a:ext cx="3432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Calibri" pitchFamily="34" charset="0"/>
                <a:cs typeface="+mn-cs"/>
              </a:rPr>
              <a:t>Tampa Bay Regional Transportation Summit</a:t>
            </a:r>
          </a:p>
          <a:p>
            <a:pPr algn="r">
              <a:defRPr/>
            </a:pPr>
            <a:r>
              <a:rPr lang="en-US" sz="1400" b="1" dirty="0">
                <a:latin typeface="Calibri" pitchFamily="34" charset="0"/>
                <a:cs typeface="+mn-cs"/>
              </a:rPr>
              <a:t>October10, 2013</a:t>
            </a:r>
            <a:endParaRPr lang="en-US" sz="1400" b="1" dirty="0">
              <a:latin typeface="Calibri" pitchFamily="34" charset="0"/>
              <a:cs typeface="+mn-c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193FB1-5435-4FE8-9AC3-18C186711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79D3B6-6740-47C8-84FE-0045D2520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A79DAF-2CB9-4757-B358-5975C1AA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92D108-8D0A-423E-B6C0-0C6814F5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sz="1600" b="1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1032" name="Picture 10" descr="TPA-Logo-Full-Color-High-Res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52400" y="152400"/>
            <a:ext cx="1676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5330825" y="374650"/>
            <a:ext cx="3432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Calibri" pitchFamily="34" charset="0"/>
                <a:cs typeface="+mn-cs"/>
              </a:rPr>
              <a:t>Tampa Bay Regional Transportation Summit</a:t>
            </a:r>
          </a:p>
          <a:p>
            <a:pPr algn="r">
              <a:defRPr/>
            </a:pPr>
            <a:r>
              <a:rPr lang="en-US" sz="1400" b="1" dirty="0">
                <a:latin typeface="Calibri" pitchFamily="34" charset="0"/>
                <a:cs typeface="+mn-cs"/>
              </a:rPr>
              <a:t>October 10, 2013</a:t>
            </a:r>
            <a:endParaRPr lang="en-US" sz="1400" b="1" dirty="0">
              <a:latin typeface="Calibri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 txBox="1">
            <a:spLocks noChangeArrowheads="1"/>
          </p:cNvSpPr>
          <p:nvPr/>
        </p:nvSpPr>
        <p:spPr bwMode="auto">
          <a:xfrm>
            <a:off x="-152400" y="5578475"/>
            <a:ext cx="691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ts val="600"/>
              </a:spcBef>
            </a:pPr>
            <a:r>
              <a:rPr lang="en-US" sz="2000">
                <a:solidFill>
                  <a:srgbClr val="7F7F7F"/>
                </a:solidFill>
                <a:latin typeface="Calibri" pitchFamily="34" charset="0"/>
              </a:rPr>
              <a:t>Tampa Bay Regional Transportation Summit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6700" y="838200"/>
            <a:ext cx="87249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 rotWithShape="1">
          <a:blip r:embed="rId3"/>
          <a:srcRect b="21738"/>
          <a:stretch/>
        </p:blipFill>
        <p:spPr bwMode="auto">
          <a:xfrm>
            <a:off x="-4763" y="1195388"/>
            <a:ext cx="9148763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484" name="Group 6"/>
          <p:cNvGrpSpPr>
            <a:grpSpLocks/>
          </p:cNvGrpSpPr>
          <p:nvPr/>
        </p:nvGrpSpPr>
        <p:grpSpPr bwMode="auto">
          <a:xfrm>
            <a:off x="6781800" y="5502275"/>
            <a:ext cx="1676400" cy="746125"/>
            <a:chOff x="152400" y="152400"/>
            <a:chExt cx="1676400" cy="746125"/>
          </a:xfrm>
        </p:grpSpPr>
        <p:pic>
          <p:nvPicPr>
            <p:cNvPr id="20487" name="Picture 12" descr="TPA-Logo-Full-Color-High-R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52400"/>
              <a:ext cx="1676400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726830" y="704389"/>
              <a:ext cx="76200" cy="14670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7361238" y="6035675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n-US" sz="1100">
                <a:solidFill>
                  <a:srgbClr val="7F7F7F"/>
                </a:solidFill>
                <a:latin typeface="Calibri" pitchFamily="34" charset="0"/>
              </a:rPr>
              <a:t>October 10, 2013</a:t>
            </a: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152400" y="76200"/>
            <a:ext cx="18288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/>
          </p:cNvPicPr>
          <p:nvPr/>
        </p:nvPicPr>
        <p:blipFill>
          <a:blip r:embed="rId2"/>
          <a:srcRect l="11253"/>
          <a:stretch>
            <a:fillRect/>
          </a:stretch>
        </p:blipFill>
        <p:spPr bwMode="auto">
          <a:xfrm>
            <a:off x="876300" y="1746250"/>
            <a:ext cx="75057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Master Plan Phase 1: Decongestion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Rendering of APM station at main terminal</a:t>
            </a:r>
          </a:p>
          <a:p>
            <a:pPr algn="l"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F93F36-B41E-42BA-9382-70069859EDD3}" type="slidenum">
              <a:rPr lang="en-US" sz="1000" smtClean="0">
                <a:solidFill>
                  <a:srgbClr val="000000"/>
                </a:solidFill>
                <a:cs typeface="Arial" charset="0"/>
              </a:rPr>
              <a:pPr/>
              <a:t>10</a:t>
            </a:fld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33AB75-EC44-4ADA-B664-6D0A6C445EF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cs typeface="Arial" charset="0"/>
            </a:endParaRP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6771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Master Plan Phase 1: Decongestion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Rendering of APM station at main terminal</a:t>
            </a:r>
          </a:p>
          <a:p>
            <a:pPr algn="l"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676400"/>
            <a:ext cx="77152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Master Plan Phase 1: Decongestion</a:t>
            </a:r>
          </a:p>
          <a:p>
            <a:pPr algn="l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Rendering of Consolidated Rental Car Center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494463"/>
            <a:ext cx="457200" cy="3635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428C4F5-8BC7-4FB2-830B-91250E40CD73}" type="slidenum">
              <a:rPr lang="en-US" sz="1000" smtClean="0">
                <a:solidFill>
                  <a:srgbClr val="000000"/>
                </a:solidFill>
                <a:cs typeface="Arial" charset="0"/>
              </a:rPr>
              <a:pPr/>
              <a:t>12</a:t>
            </a:fld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76275" y="923925"/>
            <a:ext cx="80105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Connecting to the Regio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APM Alignment to Tampa International Airport/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</a:rPr>
              <a:t>Westshore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multimodal center</a:t>
            </a: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/>
          <a:srcRect t="23901" r="-12943"/>
          <a:stretch>
            <a:fillRect/>
          </a:stretch>
        </p:blipFill>
        <p:spPr bwMode="auto">
          <a:xfrm>
            <a:off x="685800" y="1946275"/>
            <a:ext cx="5495925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494463"/>
            <a:ext cx="457200" cy="3635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D93E0ED-D4B0-47EA-8CF9-107D8592F2E7}" type="slidenum">
              <a:rPr lang="en-US" sz="1000" smtClean="0">
                <a:solidFill>
                  <a:srgbClr val="000000"/>
                </a:solidFill>
                <a:cs typeface="Arial" charset="0"/>
              </a:rPr>
              <a:pPr/>
              <a:t>13</a:t>
            </a:fld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1946275"/>
            <a:ext cx="2971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Tampa International Airport passengers come from throughout the region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35% - Hillsborough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28% - Pinellas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8.4% - Pasco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+mn-cs"/>
              </a:rPr>
              <a:t>8% - Sarasota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FE65AC-0508-4C87-87B8-019D564EBE5C}" type="slidenum">
              <a:rPr lang="en-US" sz="1000" smtClean="0">
                <a:solidFill>
                  <a:srgbClr val="000000"/>
                </a:solidFill>
                <a:cs typeface="Arial" charset="0"/>
              </a:rPr>
              <a:pPr/>
              <a:t>14</a:t>
            </a:fld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7924800" cy="350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" y="990600"/>
            <a:ext cx="5059363" cy="1292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Connecting to the Region</a:t>
            </a:r>
          </a:p>
          <a:p>
            <a:pPr>
              <a:defRPr/>
            </a:pPr>
            <a:r>
              <a:rPr lang="en-US" dirty="0">
                <a:latin typeface="Calibri" pitchFamily="34" charset="0"/>
                <a:cs typeface="+mn-cs"/>
              </a:rPr>
              <a:t>Conceptual Rendering </a:t>
            </a:r>
            <a:r>
              <a:rPr lang="en-US" dirty="0">
                <a:latin typeface="Calibri" pitchFamily="34" charset="0"/>
                <a:cs typeface="+mn-cs"/>
              </a:rPr>
              <a:t>from </a:t>
            </a:r>
            <a:r>
              <a:rPr lang="en-US" dirty="0" err="1">
                <a:latin typeface="Calibri" pitchFamily="34" charset="0"/>
                <a:cs typeface="+mn-cs"/>
              </a:rPr>
              <a:t>Westshore</a:t>
            </a:r>
            <a:r>
              <a:rPr lang="en-US" dirty="0">
                <a:latin typeface="Calibri" pitchFamily="34" charset="0"/>
                <a:cs typeface="+mn-cs"/>
              </a:rPr>
              <a:t> Master Plan:</a:t>
            </a:r>
          </a:p>
          <a:p>
            <a:pPr>
              <a:defRPr/>
            </a:pPr>
            <a:r>
              <a:rPr lang="en-US" dirty="0">
                <a:latin typeface="Calibri" pitchFamily="34" charset="0"/>
                <a:cs typeface="+mn-cs"/>
              </a:rPr>
              <a:t>Cypress Street looking east at </a:t>
            </a:r>
            <a:r>
              <a:rPr lang="en-US" dirty="0" err="1">
                <a:latin typeface="Calibri" pitchFamily="34" charset="0"/>
                <a:cs typeface="+mn-cs"/>
              </a:rPr>
              <a:t>Westshore</a:t>
            </a:r>
            <a:r>
              <a:rPr lang="en-US" dirty="0">
                <a:latin typeface="Calibri" pitchFamily="34" charset="0"/>
                <a:cs typeface="+mn-cs"/>
              </a:rPr>
              <a:t> Blvd. </a:t>
            </a:r>
          </a:p>
          <a:p>
            <a:pPr>
              <a:defRPr/>
            </a:pPr>
            <a:r>
              <a:rPr lang="en-US" b="1" dirty="0">
                <a:latin typeface="Calibri" pitchFamily="34" charset="0"/>
                <a:cs typeface="+mn-cs"/>
              </a:rPr>
              <a:t> </a:t>
            </a:r>
            <a:endParaRPr lang="en-US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 txBox="1">
            <a:spLocks noChangeArrowheads="1"/>
          </p:cNvSpPr>
          <p:nvPr/>
        </p:nvSpPr>
        <p:spPr bwMode="auto">
          <a:xfrm>
            <a:off x="-152400" y="5578475"/>
            <a:ext cx="691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ts val="600"/>
              </a:spcBef>
            </a:pPr>
            <a:r>
              <a:rPr lang="en-US" sz="2000">
                <a:solidFill>
                  <a:srgbClr val="7F7F7F"/>
                </a:solidFill>
                <a:latin typeface="Calibri" pitchFamily="34" charset="0"/>
              </a:rPr>
              <a:t>Tampa Bay Regional Transportation Summit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66700" y="838200"/>
            <a:ext cx="87249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200">
              <a:solidFill>
                <a:srgbClr val="000000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 rotWithShape="1">
          <a:blip r:embed="rId3"/>
          <a:srcRect b="21738"/>
          <a:stretch/>
        </p:blipFill>
        <p:spPr bwMode="auto">
          <a:xfrm>
            <a:off x="-4763" y="1195388"/>
            <a:ext cx="9148763" cy="39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892" name="Group 6"/>
          <p:cNvGrpSpPr>
            <a:grpSpLocks/>
          </p:cNvGrpSpPr>
          <p:nvPr/>
        </p:nvGrpSpPr>
        <p:grpSpPr bwMode="auto">
          <a:xfrm>
            <a:off x="6781800" y="5502275"/>
            <a:ext cx="1676400" cy="746125"/>
            <a:chOff x="152400" y="152400"/>
            <a:chExt cx="1676400" cy="746125"/>
          </a:xfrm>
        </p:grpSpPr>
        <p:pic>
          <p:nvPicPr>
            <p:cNvPr id="37895" name="Picture 12" descr="TPA-Logo-Full-Color-High-R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52400"/>
              <a:ext cx="1676400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726830" y="704389"/>
              <a:ext cx="76200" cy="14670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solidFill>
                  <a:srgbClr val="000000"/>
                </a:solidFill>
              </a:endParaRPr>
            </a:p>
          </p:txBody>
        </p:sp>
      </p:grpSp>
      <p:sp>
        <p:nvSpPr>
          <p:cNvPr id="37893" name="Rectangle 2"/>
          <p:cNvSpPr txBox="1">
            <a:spLocks noChangeArrowheads="1"/>
          </p:cNvSpPr>
          <p:nvPr/>
        </p:nvSpPr>
        <p:spPr bwMode="auto">
          <a:xfrm>
            <a:off x="7361238" y="6035675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n-US" sz="1100">
                <a:solidFill>
                  <a:srgbClr val="7F7F7F"/>
                </a:solidFill>
                <a:latin typeface="Calibri" pitchFamily="34" charset="0"/>
              </a:rPr>
              <a:t>October 10, 2013</a:t>
            </a: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152400" y="76200"/>
            <a:ext cx="18288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688FE1-51D7-4E3D-A881-99E388000C8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5725" y="1066800"/>
            <a:ext cx="3740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Airport Master Plan Process</a:t>
            </a:r>
            <a:endParaRPr lang="en-US" sz="2400" dirty="0"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790700"/>
            <a:ext cx="7620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A Master Plan update is required by the FAA every 5 to 7 years. Last TPA Master Plan was done in 2005.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Master Plan are required to ensure that appropriate planning and funding strategies are in place.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This plan has had extensive input from all stakeholders, including our governor board, airlines and the public.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The plan was formally adopted by our Board of Directors in April.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969963"/>
          </a:xfrm>
        </p:spPr>
        <p:txBody>
          <a:bodyPr lIns="91424" tIns="45712" rIns="91424" bIns="45712"/>
          <a:lstStyle/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20-Year Passenger Forecast</a:t>
            </a:r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/>
          <a:srcRect/>
          <a:stretch>
            <a:fillRect/>
          </a:stretch>
        </p:blipFill>
        <p:spPr>
          <a:xfrm>
            <a:off x="400050" y="1524000"/>
            <a:ext cx="8229600" cy="4906963"/>
          </a:xfrm>
        </p:spPr>
      </p:pic>
      <p:sp>
        <p:nvSpPr>
          <p:cNvPr id="23555" name="Line 9"/>
          <p:cNvSpPr>
            <a:spLocks noChangeShapeType="1"/>
          </p:cNvSpPr>
          <p:nvPr/>
        </p:nvSpPr>
        <p:spPr bwMode="auto">
          <a:xfrm>
            <a:off x="381000" y="9144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221343-BBA9-480B-8A24-451440450465}" type="slidenum">
              <a:rPr lang="en-US" sz="120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/>
              <a:t>3</a:t>
            </a:fld>
            <a:endParaRPr lang="en-US" sz="12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Major Findings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Main terminal: Nearing maximum capacity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Rental cars: At capacity today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Curbside: Nearing maximum capacity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Roadways: Nearing maximum capacity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Long-term parking: At maximum capacity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9FD5A4-5F5D-4CD9-B9EF-D385F1F46249}" type="slidenum">
              <a:rPr lang="en-US" sz="1200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Recommendations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Main terminal area needs to be decongested as soon as possible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Major source of congestion is curbside rental car facilities. Moving these facilities provides solution to: 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smtClean="0">
                <a:latin typeface="Calibri" pitchFamily="34" charset="0"/>
              </a:rPr>
              <a:t>Rental Car Growth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smtClean="0">
                <a:latin typeface="Calibri" pitchFamily="34" charset="0"/>
              </a:rPr>
              <a:t>Curbside Congestion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smtClean="0">
                <a:latin typeface="Calibri" pitchFamily="34" charset="0"/>
              </a:rPr>
              <a:t>Roadway Congestion</a:t>
            </a:r>
          </a:p>
          <a:p>
            <a:pPr lvl="1">
              <a:spcBef>
                <a:spcPct val="0"/>
              </a:spcBef>
              <a:buFont typeface="Arial" charset="0"/>
              <a:buChar char="•"/>
            </a:pPr>
            <a:r>
              <a:rPr lang="en-US" sz="2000" smtClean="0">
                <a:latin typeface="Calibri" pitchFamily="34" charset="0"/>
              </a:rPr>
              <a:t>Parking Capacity</a:t>
            </a:r>
          </a:p>
          <a:p>
            <a:pPr>
              <a:spcBef>
                <a:spcPts val="1200"/>
              </a:spcBef>
            </a:pPr>
            <a:r>
              <a:rPr lang="en-US" sz="2000" smtClean="0">
                <a:latin typeface="Calibri" pitchFamily="34" charset="0"/>
              </a:rPr>
              <a:t>Once main terminal area is decongested it can grow to handle passengers for the next 20 years. </a:t>
            </a: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5BCA8-8A80-467E-BBA8-57253FBF1AE1}" type="slidenum">
              <a:rPr lang="en-US" sz="1200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631950"/>
            <a:ext cx="4532313" cy="52260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600" b="1" dirty="0" smtClean="0">
                <a:latin typeface="Calibri" pitchFamily="34" charset="0"/>
              </a:rPr>
              <a:t>Estimated Cost:  </a:t>
            </a:r>
            <a:r>
              <a:rPr lang="en-US" sz="1600" dirty="0" smtClean="0">
                <a:latin typeface="Calibri" pitchFamily="34" charset="0"/>
              </a:rPr>
              <a:t>$935 million</a:t>
            </a:r>
          </a:p>
          <a:p>
            <a:pPr marL="0" indent="0">
              <a:buFontTx/>
              <a:buNone/>
              <a:defRPr/>
            </a:pPr>
            <a:r>
              <a:rPr lang="en-US" sz="1600" b="1" dirty="0" smtClean="0">
                <a:latin typeface="Calibri" pitchFamily="34" charset="0"/>
              </a:rPr>
              <a:t>Jobs </a:t>
            </a:r>
            <a:r>
              <a:rPr lang="en-US" sz="1600" b="1" dirty="0">
                <a:latin typeface="Calibri" pitchFamily="34" charset="0"/>
              </a:rPr>
              <a:t>created: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 More </a:t>
            </a:r>
            <a:r>
              <a:rPr lang="en-US" sz="1600" dirty="0">
                <a:latin typeface="Calibri" pitchFamily="34" charset="0"/>
              </a:rPr>
              <a:t>than </a:t>
            </a:r>
            <a:r>
              <a:rPr lang="en-US" sz="1600" dirty="0" smtClean="0">
                <a:latin typeface="Calibri" pitchFamily="34" charset="0"/>
              </a:rPr>
              <a:t>10,000</a:t>
            </a:r>
          </a:p>
          <a:p>
            <a:pPr marL="0" indent="0">
              <a:buFontTx/>
              <a:buNone/>
              <a:defRPr/>
            </a:pPr>
            <a:r>
              <a:rPr lang="en-US" sz="1600" b="1" dirty="0" smtClean="0">
                <a:latin typeface="Calibri" pitchFamily="34" charset="0"/>
              </a:rPr>
              <a:t>Timeline:</a:t>
            </a:r>
            <a:r>
              <a:rPr lang="en-US" sz="1600" dirty="0" smtClean="0">
                <a:latin typeface="Calibri" pitchFamily="34" charset="0"/>
              </a:rPr>
              <a:t> 2014-2017</a:t>
            </a:r>
            <a:endParaRPr lang="en-US" sz="1600" dirty="0"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endParaRPr lang="en-US" sz="1600" dirty="0"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b="1" dirty="0" smtClean="0">
                <a:latin typeface="Calibri" pitchFamily="34" charset="0"/>
              </a:rPr>
              <a:t>Projects</a:t>
            </a:r>
            <a:r>
              <a:rPr lang="en-US" sz="1600" b="1" dirty="0">
                <a:latin typeface="Calibri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itchFamily="34" charset="0"/>
              </a:rPr>
              <a:t>2.3 million-square-foot </a:t>
            </a:r>
            <a:r>
              <a:rPr lang="en-US" sz="1600" dirty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onsolidated </a:t>
            </a:r>
            <a:r>
              <a:rPr lang="en-US" sz="1600" dirty="0">
                <a:latin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</a:rPr>
              <a:t>ental </a:t>
            </a:r>
            <a:r>
              <a:rPr lang="en-US" sz="1600" dirty="0">
                <a:latin typeface="Calibri" pitchFamily="34" charset="0"/>
              </a:rPr>
              <a:t>c</a:t>
            </a:r>
            <a:r>
              <a:rPr lang="en-US" sz="1600" dirty="0" smtClean="0">
                <a:latin typeface="Calibri" pitchFamily="34" charset="0"/>
              </a:rPr>
              <a:t>ar center</a:t>
            </a:r>
            <a:endParaRPr lang="en-US" sz="1600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1.3‐mile Automated People Mover connecting rental car </a:t>
            </a:r>
            <a:r>
              <a:rPr lang="en-US" sz="1600" dirty="0" smtClean="0">
                <a:latin typeface="Calibri" pitchFamily="34" charset="0"/>
              </a:rPr>
              <a:t>center to </a:t>
            </a:r>
            <a:r>
              <a:rPr lang="en-US" sz="1600" dirty="0">
                <a:latin typeface="Calibri" pitchFamily="34" charset="0"/>
              </a:rPr>
              <a:t>main terminal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Transfer </a:t>
            </a:r>
            <a:r>
              <a:rPr lang="en-US" sz="1600" dirty="0" smtClean="0">
                <a:latin typeface="Calibri" pitchFamily="34" charset="0"/>
              </a:rPr>
              <a:t>level expansion</a:t>
            </a:r>
          </a:p>
          <a:p>
            <a:pPr marL="0" indent="0">
              <a:buFontTx/>
              <a:buNone/>
              <a:defRPr/>
            </a:pPr>
            <a:endParaRPr lang="en-US" sz="1600" b="1" dirty="0" smtClean="0">
              <a:latin typeface="Calibri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b="1" dirty="0" smtClean="0">
                <a:latin typeface="Calibri" pitchFamily="34" charset="0"/>
              </a:rPr>
              <a:t>Benefits:</a:t>
            </a:r>
            <a:endParaRPr lang="en-US" sz="160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Removes cars and buses from airport roadways and curbsides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Allows rental car companies to grow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Adds 2,414 spaces to long-term parking garage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Includes  bus rapid transit station</a:t>
            </a:r>
          </a:p>
          <a:p>
            <a:pPr>
              <a:defRPr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2857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Master Plan Phase 1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7651" name="Picture 7"/>
          <p:cNvPicPr>
            <a:picLocks noChangeAspect="1"/>
          </p:cNvPicPr>
          <p:nvPr/>
        </p:nvPicPr>
        <p:blipFill>
          <a:blip r:embed="rId2"/>
          <a:srcRect l="-2" r="42091"/>
          <a:stretch>
            <a:fillRect/>
          </a:stretch>
        </p:blipFill>
        <p:spPr bwMode="auto">
          <a:xfrm>
            <a:off x="4989513" y="1066800"/>
            <a:ext cx="3221037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3516313"/>
            <a:ext cx="3048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150" y="3482975"/>
            <a:ext cx="12795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3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fld id="{22B2041B-D257-4436-A29C-CB6795D6862D}" type="slidenum">
              <a:rPr lang="en-US" sz="1200" kern="0" smtClean="0">
                <a:latin typeface="Calibri" pitchFamily="34" charset="0"/>
              </a:rPr>
              <a:pPr marL="342900" indent="-342900" eaLnBrk="0" hangingPunct="0">
                <a:spcBef>
                  <a:spcPct val="20000"/>
                </a:spcBef>
                <a:buFontTx/>
                <a:buChar char="•"/>
                <a:defRPr/>
              </a:pPr>
              <a:t>6</a:t>
            </a:fld>
            <a:endParaRPr lang="en-US" sz="1200" kern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115888"/>
            <a:ext cx="7027863" cy="715962"/>
          </a:xfrm>
        </p:spPr>
        <p:txBody>
          <a:bodyPr/>
          <a:lstStyle/>
          <a:p>
            <a:pPr>
              <a:defRPr/>
            </a:pP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endParaRPr sz="2400">
              <a:solidFill>
                <a:schemeClr val="bg1"/>
              </a:solidFill>
            </a:endParaRPr>
          </a:p>
        </p:txBody>
      </p:sp>
      <p:pic>
        <p:nvPicPr>
          <p:cNvPr id="28674" name="Picture 4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39888"/>
            <a:ext cx="7669213" cy="510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8675" name="Group 46"/>
          <p:cNvGrpSpPr>
            <a:grpSpLocks/>
          </p:cNvGrpSpPr>
          <p:nvPr/>
        </p:nvGrpSpPr>
        <p:grpSpPr bwMode="auto">
          <a:xfrm>
            <a:off x="3670300" y="1692275"/>
            <a:ext cx="1836738" cy="4767263"/>
            <a:chOff x="3609081" y="821507"/>
            <a:chExt cx="2203492" cy="5719335"/>
          </a:xfrm>
        </p:grpSpPr>
        <p:grpSp>
          <p:nvGrpSpPr>
            <p:cNvPr id="28686" name="Group 47"/>
            <p:cNvGrpSpPr>
              <a:grpSpLocks/>
            </p:cNvGrpSpPr>
            <p:nvPr/>
          </p:nvGrpSpPr>
          <p:grpSpPr bwMode="auto">
            <a:xfrm>
              <a:off x="3609081" y="821507"/>
              <a:ext cx="1929661" cy="5719335"/>
              <a:chOff x="3609081" y="821507"/>
              <a:chExt cx="1929661" cy="5719335"/>
            </a:xfrm>
          </p:grpSpPr>
          <p:grpSp>
            <p:nvGrpSpPr>
              <p:cNvPr id="28688" name="Group 56"/>
              <p:cNvGrpSpPr>
                <a:grpSpLocks/>
              </p:cNvGrpSpPr>
              <p:nvPr/>
            </p:nvGrpSpPr>
            <p:grpSpPr bwMode="auto">
              <a:xfrm>
                <a:off x="3622652" y="3912323"/>
                <a:ext cx="1737347" cy="2628519"/>
                <a:chOff x="2164080" y="801189"/>
                <a:chExt cx="3505201" cy="5303194"/>
              </a:xfrm>
            </p:grpSpPr>
            <p:grpSp>
              <p:nvGrpSpPr>
                <p:cNvPr id="28704" name="Group 78"/>
                <p:cNvGrpSpPr>
                  <a:grpSpLocks/>
                </p:cNvGrpSpPr>
                <p:nvPr/>
              </p:nvGrpSpPr>
              <p:grpSpPr bwMode="auto">
                <a:xfrm>
                  <a:off x="2164080" y="801189"/>
                  <a:ext cx="1811655" cy="5303194"/>
                  <a:chOff x="2164080" y="801189"/>
                  <a:chExt cx="1811655" cy="5303194"/>
                </a:xfrm>
              </p:grpSpPr>
              <p:grpSp>
                <p:nvGrpSpPr>
                  <p:cNvPr id="2870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164080" y="801189"/>
                    <a:ext cx="1811655" cy="4296591"/>
                    <a:chOff x="2164080" y="801189"/>
                    <a:chExt cx="1811655" cy="4296591"/>
                  </a:xfrm>
                </p:grpSpPr>
                <p:grpSp>
                  <p:nvGrpSpPr>
                    <p:cNvPr id="28710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4080" y="801189"/>
                      <a:ext cx="1790538" cy="4296591"/>
                      <a:chOff x="2164080" y="801189"/>
                      <a:chExt cx="1790538" cy="4296591"/>
                    </a:xfrm>
                  </p:grpSpPr>
                  <p:sp>
                    <p:nvSpPr>
                      <p:cNvPr id="89" name="Freeform 88"/>
                      <p:cNvSpPr/>
                      <p:nvPr/>
                    </p:nvSpPr>
                    <p:spPr>
                      <a:xfrm>
                        <a:off x="3923426" y="2177323"/>
                        <a:ext cx="11526" cy="2536066"/>
                      </a:xfrm>
                      <a:custGeom>
                        <a:avLst/>
                        <a:gdLst>
                          <a:gd name="connsiteX0" fmla="*/ 9525 w 9525"/>
                          <a:gd name="connsiteY0" fmla="*/ 0 h 2538412"/>
                          <a:gd name="connsiteX1" fmla="*/ 0 w 9525"/>
                          <a:gd name="connsiteY1" fmla="*/ 2538412 h 25384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9525" h="2538412">
                            <a:moveTo>
                              <a:pt x="9525" y="0"/>
                            </a:moveTo>
                            <a:lnTo>
                              <a:pt x="0" y="2538412"/>
                            </a:lnTo>
                          </a:path>
                        </a:pathLst>
                      </a:custGeom>
                      <a:noFill/>
                      <a:ln w="5715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>
                          <a:ln>
                            <a:solidFill>
                              <a:schemeClr val="bg1"/>
                            </a:solidFill>
                          </a:ln>
                        </a:endParaRPr>
                      </a:p>
                    </p:txBody>
                  </p:sp>
                  <p:grpSp>
                    <p:nvGrpSpPr>
                      <p:cNvPr id="28713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64080" y="801189"/>
                        <a:ext cx="1790538" cy="4296591"/>
                        <a:chOff x="2164080" y="801189"/>
                        <a:chExt cx="1790538" cy="4296591"/>
                      </a:xfrm>
                    </p:grpSpPr>
                    <p:grpSp>
                      <p:nvGrpSpPr>
                        <p:cNvPr id="28714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64080" y="801189"/>
                          <a:ext cx="1790538" cy="4296591"/>
                          <a:chOff x="2164080" y="801189"/>
                          <a:chExt cx="1790538" cy="4296591"/>
                        </a:xfrm>
                      </p:grpSpPr>
                      <p:grpSp>
                        <p:nvGrpSpPr>
                          <p:cNvPr id="28716" name="Group 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64080" y="801189"/>
                            <a:ext cx="1770330" cy="1779905"/>
                            <a:chOff x="2164080" y="807720"/>
                            <a:chExt cx="1770330" cy="1779905"/>
                          </a:xfrm>
                        </p:grpSpPr>
                        <p:sp>
                          <p:nvSpPr>
                            <p:cNvPr id="100" name="Freeform 99"/>
                            <p:cNvSpPr/>
                            <p:nvPr/>
                          </p:nvSpPr>
                          <p:spPr>
                            <a:xfrm>
                              <a:off x="2163598" y="808231"/>
                              <a:ext cx="726216" cy="976001"/>
                            </a:xfrm>
                            <a:custGeom>
                              <a:avLst/>
                              <a:gdLst>
                                <a:gd name="connsiteX0" fmla="*/ 0 w 723900"/>
                                <a:gd name="connsiteY0" fmla="*/ 0 h 975360"/>
                                <a:gd name="connsiteX1" fmla="*/ 220980 w 723900"/>
                                <a:gd name="connsiteY1" fmla="*/ 693420 h 975360"/>
                                <a:gd name="connsiteX2" fmla="*/ 396240 w 723900"/>
                                <a:gd name="connsiteY2" fmla="*/ 891540 h 975360"/>
                                <a:gd name="connsiteX3" fmla="*/ 723900 w 723900"/>
                                <a:gd name="connsiteY3" fmla="*/ 975360 h 97536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723900" h="975360">
                                  <a:moveTo>
                                    <a:pt x="0" y="0"/>
                                  </a:moveTo>
                                  <a:cubicBezTo>
                                    <a:pt x="77470" y="272415"/>
                                    <a:pt x="154940" y="544830"/>
                                    <a:pt x="220980" y="693420"/>
                                  </a:cubicBezTo>
                                  <a:cubicBezTo>
                                    <a:pt x="287020" y="842010"/>
                                    <a:pt x="312420" y="844550"/>
                                    <a:pt x="396240" y="891540"/>
                                  </a:cubicBezTo>
                                  <a:cubicBezTo>
                                    <a:pt x="480060" y="938530"/>
                                    <a:pt x="619760" y="962660"/>
                                    <a:pt x="723900" y="975360"/>
                                  </a:cubicBez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01" name="Freeform 100"/>
                            <p:cNvSpPr/>
                            <p:nvPr/>
                          </p:nvSpPr>
                          <p:spPr>
                            <a:xfrm>
                              <a:off x="2882129" y="1784232"/>
                              <a:ext cx="637842" cy="0"/>
                            </a:xfrm>
                            <a:custGeom>
                              <a:avLst/>
                              <a:gdLst>
                                <a:gd name="connsiteX0" fmla="*/ 0 w 640080"/>
                                <a:gd name="connsiteY0" fmla="*/ 0 h 0"/>
                                <a:gd name="connsiteX1" fmla="*/ 640080 w 640080"/>
                                <a:gd name="connsiteY1" fmla="*/ 0 h 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</a:cxnLst>
                              <a:rect l="l" t="t" r="r" b="b"/>
                              <a:pathLst>
                                <a:path w="640080">
                                  <a:moveTo>
                                    <a:pt x="0" y="0"/>
                                  </a:moveTo>
                                  <a:lnTo>
                                    <a:pt x="640080" y="0"/>
                                  </a:lnTo>
                                </a:path>
                              </a:pathLst>
                            </a:cu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/>
                            </a:p>
                          </p:txBody>
                        </p:sp>
                        <p:sp>
                          <p:nvSpPr>
                            <p:cNvPr id="102" name="Arc 101"/>
                            <p:cNvSpPr/>
                            <p:nvPr/>
                          </p:nvSpPr>
                          <p:spPr>
                            <a:xfrm>
                              <a:off x="3131888" y="1784232"/>
                              <a:ext cx="803064" cy="803086"/>
                            </a:xfrm>
                            <a:prstGeom prst="arc">
                              <a:avLst>
                                <a:gd name="adj1" fmla="val 15928575"/>
                                <a:gd name="adj2" fmla="val 0"/>
                              </a:avLst>
                            </a:prstGeom>
                            <a:noFill/>
                            <a:ln w="57150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28717" name="Group 9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164080" y="807720"/>
                            <a:ext cx="1790538" cy="4290060"/>
                            <a:chOff x="2164080" y="807720"/>
                            <a:chExt cx="1790538" cy="4290060"/>
                          </a:xfrm>
                        </p:grpSpPr>
                        <p:grpSp>
                          <p:nvGrpSpPr>
                            <p:cNvPr id="28718" name="Group 9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164080" y="807720"/>
                              <a:ext cx="1770330" cy="1779905"/>
                              <a:chOff x="2164080" y="807720"/>
                              <a:chExt cx="1770330" cy="1779905"/>
                            </a:xfrm>
                          </p:grpSpPr>
                          <p:sp>
                            <p:nvSpPr>
                              <p:cNvPr id="97" name="Freeform 96"/>
                              <p:cNvSpPr/>
                              <p:nvPr/>
                            </p:nvSpPr>
                            <p:spPr>
                              <a:xfrm>
                                <a:off x="2163598" y="809385"/>
                                <a:ext cx="726216" cy="976001"/>
                              </a:xfrm>
                              <a:custGeom>
                                <a:avLst/>
                                <a:gdLst>
                                  <a:gd name="connsiteX0" fmla="*/ 0 w 723900"/>
                                  <a:gd name="connsiteY0" fmla="*/ 0 h 975360"/>
                                  <a:gd name="connsiteX1" fmla="*/ 220980 w 723900"/>
                                  <a:gd name="connsiteY1" fmla="*/ 693420 h 975360"/>
                                  <a:gd name="connsiteX2" fmla="*/ 396240 w 723900"/>
                                  <a:gd name="connsiteY2" fmla="*/ 891540 h 975360"/>
                                  <a:gd name="connsiteX3" fmla="*/ 723900 w 723900"/>
                                  <a:gd name="connsiteY3" fmla="*/ 975360 h 97536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723900" h="975360">
                                    <a:moveTo>
                                      <a:pt x="0" y="0"/>
                                    </a:moveTo>
                                    <a:cubicBezTo>
                                      <a:pt x="77470" y="272415"/>
                                      <a:pt x="154940" y="544830"/>
                                      <a:pt x="220980" y="693420"/>
                                    </a:cubicBezTo>
                                    <a:cubicBezTo>
                                      <a:pt x="287020" y="842010"/>
                                      <a:pt x="312420" y="844550"/>
                                      <a:pt x="396240" y="891540"/>
                                    </a:cubicBezTo>
                                    <a:cubicBezTo>
                                      <a:pt x="480060" y="938530"/>
                                      <a:pt x="619760" y="962660"/>
                                      <a:pt x="723900" y="975360"/>
                                    </a:cubicBezTo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2C1FD3"/>
                                </a:solidFill>
                                <a:prstDash val="sysDash"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8" name="Freeform 97"/>
                              <p:cNvSpPr/>
                              <p:nvPr/>
                            </p:nvSpPr>
                            <p:spPr>
                              <a:xfrm>
                                <a:off x="2882129" y="1785386"/>
                                <a:ext cx="637842" cy="0"/>
                              </a:xfrm>
                              <a:custGeom>
                                <a:avLst/>
                                <a:gdLst>
                                  <a:gd name="connsiteX0" fmla="*/ 0 w 640080"/>
                                  <a:gd name="connsiteY0" fmla="*/ 0 h 0"/>
                                  <a:gd name="connsiteX1" fmla="*/ 640080 w 640080"/>
                                  <a:gd name="connsiteY1" fmla="*/ 0 h 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</a:cxnLst>
                                <a:rect l="l" t="t" r="r" b="b"/>
                                <a:pathLst>
                                  <a:path w="640080">
                                    <a:moveTo>
                                      <a:pt x="0" y="0"/>
                                    </a:moveTo>
                                    <a:lnTo>
                                      <a:pt x="640080" y="0"/>
                                    </a:lnTo>
                                  </a:path>
                                </a:pathLst>
                              </a:custGeom>
                              <a:noFill/>
                              <a:ln w="19050">
                                <a:solidFill>
                                  <a:srgbClr val="2C1FD3"/>
                                </a:solidFill>
                                <a:prstDash val="sysDash"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99" name="Arc 98"/>
                              <p:cNvSpPr/>
                              <p:nvPr/>
                            </p:nvSpPr>
                            <p:spPr>
                              <a:xfrm>
                                <a:off x="3131888" y="1785386"/>
                                <a:ext cx="803064" cy="803086"/>
                              </a:xfrm>
                              <a:prstGeom prst="arc">
                                <a:avLst>
                                  <a:gd name="adj1" fmla="val 15928575"/>
                                  <a:gd name="adj2" fmla="val 0"/>
                                </a:avLst>
                              </a:prstGeom>
                              <a:noFill/>
                              <a:ln w="19050">
                                <a:solidFill>
                                  <a:srgbClr val="2C1FD3"/>
                                </a:solidFill>
                                <a:prstDash val="sysDash"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96" name="Rectangle 95"/>
                            <p:cNvSpPr/>
                            <p:nvPr/>
                          </p:nvSpPr>
                          <p:spPr>
                            <a:xfrm>
                              <a:off x="3704407" y="4713390"/>
                              <a:ext cx="249758" cy="384252"/>
                            </a:xfrm>
                            <a:prstGeom prst="rect">
                              <a:avLst/>
                            </a:prstGeom>
                            <a:solidFill>
                              <a:srgbClr val="FF0000"/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92" name="Freeform 91"/>
                        <p:cNvSpPr/>
                        <p:nvPr/>
                      </p:nvSpPr>
                      <p:spPr>
                        <a:xfrm>
                          <a:off x="3923426" y="2169638"/>
                          <a:ext cx="11526" cy="2539907"/>
                        </a:xfrm>
                        <a:custGeom>
                          <a:avLst/>
                          <a:gdLst>
                            <a:gd name="connsiteX0" fmla="*/ 9525 w 9525"/>
                            <a:gd name="connsiteY0" fmla="*/ 0 h 2538412"/>
                            <a:gd name="connsiteX1" fmla="*/ 0 w 9525"/>
                            <a:gd name="connsiteY1" fmla="*/ 2538412 h 25384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</a:cxnLst>
                          <a:rect l="l" t="t" r="r" b="b"/>
                          <a:pathLst>
                            <a:path w="9525" h="2538412">
                              <a:moveTo>
                                <a:pt x="9525" y="0"/>
                              </a:moveTo>
                              <a:lnTo>
                                <a:pt x="0" y="2538412"/>
                              </a:lnTo>
                            </a:path>
                          </a:pathLst>
                        </a:custGeom>
                        <a:noFill/>
                        <a:ln w="19050">
                          <a:solidFill>
                            <a:srgbClr val="2C1FD3"/>
                          </a:solidFill>
                          <a:prstDash val="sys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3869631" y="2696063"/>
                      <a:ext cx="103744" cy="48800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3915740" y="5097642"/>
                    <a:ext cx="0" cy="1006741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sp>
              <p:nvSpPr>
                <p:cNvPr id="80" name="Freeform 79"/>
                <p:cNvSpPr/>
                <p:nvPr/>
              </p:nvSpPr>
              <p:spPr>
                <a:xfrm>
                  <a:off x="3927266" y="3633639"/>
                  <a:ext cx="1098931" cy="0"/>
                </a:xfrm>
                <a:custGeom>
                  <a:avLst/>
                  <a:gdLst>
                    <a:gd name="connsiteX0" fmla="*/ 0 w 1098550"/>
                    <a:gd name="connsiteY0" fmla="*/ 0 h 0"/>
                    <a:gd name="connsiteX1" fmla="*/ 1098550 w 10985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8550">
                      <a:moveTo>
                        <a:pt x="0" y="0"/>
                      </a:moveTo>
                      <a:lnTo>
                        <a:pt x="1098550" y="0"/>
                      </a:lnTo>
                    </a:path>
                  </a:pathLst>
                </a:custGeom>
                <a:noFill/>
                <a:ln w="571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3927266" y="3633639"/>
                  <a:ext cx="1098931" cy="0"/>
                </a:xfrm>
                <a:custGeom>
                  <a:avLst/>
                  <a:gdLst>
                    <a:gd name="connsiteX0" fmla="*/ 0 w 1098550"/>
                    <a:gd name="connsiteY0" fmla="*/ 0 h 0"/>
                    <a:gd name="connsiteX1" fmla="*/ 1098550 w 10985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98550">
                      <a:moveTo>
                        <a:pt x="0" y="0"/>
                      </a:moveTo>
                      <a:lnTo>
                        <a:pt x="1098550" y="0"/>
                      </a:lnTo>
                    </a:path>
                  </a:pathLst>
                </a:custGeom>
                <a:noFill/>
                <a:ln w="19050">
                  <a:solidFill>
                    <a:srgbClr val="2C1FD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5018512" y="3606742"/>
                  <a:ext cx="649370" cy="215181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8689" name="TextBox 57"/>
              <p:cNvSpPr txBox="1">
                <a:spLocks noChangeArrowheads="1"/>
              </p:cNvSpPr>
              <p:nvPr/>
            </p:nvSpPr>
            <p:spPr bwMode="auto">
              <a:xfrm>
                <a:off x="4981289" y="5276856"/>
                <a:ext cx="55745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00">
                    <a:latin typeface="Calibri" pitchFamily="34" charset="0"/>
                  </a:rPr>
                  <a:t>APM MAINT</a:t>
                </a:r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3612890" y="3023156"/>
                <a:ext cx="605627" cy="887516"/>
              </a:xfrm>
              <a:custGeom>
                <a:avLst/>
                <a:gdLst>
                  <a:gd name="connsiteX0" fmla="*/ 7244 w 607319"/>
                  <a:gd name="connsiteY0" fmla="*/ 889000 h 889000"/>
                  <a:gd name="connsiteX1" fmla="*/ 13594 w 607319"/>
                  <a:gd name="connsiteY1" fmla="*/ 692150 h 889000"/>
                  <a:gd name="connsiteX2" fmla="*/ 131069 w 607319"/>
                  <a:gd name="connsiteY2" fmla="*/ 482600 h 889000"/>
                  <a:gd name="connsiteX3" fmla="*/ 312044 w 607319"/>
                  <a:gd name="connsiteY3" fmla="*/ 295275 h 889000"/>
                  <a:gd name="connsiteX4" fmla="*/ 607319 w 607319"/>
                  <a:gd name="connsiteY4" fmla="*/ 0 h 88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319" h="889000">
                    <a:moveTo>
                      <a:pt x="7244" y="889000"/>
                    </a:moveTo>
                    <a:cubicBezTo>
                      <a:pt x="100" y="824441"/>
                      <a:pt x="-7043" y="759883"/>
                      <a:pt x="13594" y="692150"/>
                    </a:cubicBezTo>
                    <a:cubicBezTo>
                      <a:pt x="34231" y="624417"/>
                      <a:pt x="81327" y="548746"/>
                      <a:pt x="131069" y="482600"/>
                    </a:cubicBezTo>
                    <a:cubicBezTo>
                      <a:pt x="180811" y="416454"/>
                      <a:pt x="232669" y="375708"/>
                      <a:pt x="312044" y="295275"/>
                    </a:cubicBezTo>
                    <a:cubicBezTo>
                      <a:pt x="391419" y="214842"/>
                      <a:pt x="499369" y="107421"/>
                      <a:pt x="607319" y="0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4279460" y="1609987"/>
                <a:ext cx="775127" cy="1352224"/>
              </a:xfrm>
              <a:custGeom>
                <a:avLst/>
                <a:gdLst>
                  <a:gd name="connsiteX0" fmla="*/ 0 w 775366"/>
                  <a:gd name="connsiteY0" fmla="*/ 1352550 h 1352550"/>
                  <a:gd name="connsiteX1" fmla="*/ 355600 w 775366"/>
                  <a:gd name="connsiteY1" fmla="*/ 1019175 h 1352550"/>
                  <a:gd name="connsiteX2" fmla="*/ 434975 w 775366"/>
                  <a:gd name="connsiteY2" fmla="*/ 933450 h 1352550"/>
                  <a:gd name="connsiteX3" fmla="*/ 600075 w 775366"/>
                  <a:gd name="connsiteY3" fmla="*/ 714375 h 1352550"/>
                  <a:gd name="connsiteX4" fmla="*/ 727075 w 775366"/>
                  <a:gd name="connsiteY4" fmla="*/ 501650 h 1352550"/>
                  <a:gd name="connsiteX5" fmla="*/ 774700 w 775366"/>
                  <a:gd name="connsiteY5" fmla="*/ 327025 h 1352550"/>
                  <a:gd name="connsiteX6" fmla="*/ 752475 w 775366"/>
                  <a:gd name="connsiteY6" fmla="*/ 111125 h 1352550"/>
                  <a:gd name="connsiteX7" fmla="*/ 717550 w 775366"/>
                  <a:gd name="connsiteY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5366" h="1352550">
                    <a:moveTo>
                      <a:pt x="0" y="1352550"/>
                    </a:moveTo>
                    <a:lnTo>
                      <a:pt x="355600" y="1019175"/>
                    </a:lnTo>
                    <a:cubicBezTo>
                      <a:pt x="428096" y="949325"/>
                      <a:pt x="394229" y="984250"/>
                      <a:pt x="434975" y="933450"/>
                    </a:cubicBezTo>
                    <a:cubicBezTo>
                      <a:pt x="475721" y="882650"/>
                      <a:pt x="551392" y="786342"/>
                      <a:pt x="600075" y="714375"/>
                    </a:cubicBezTo>
                    <a:cubicBezTo>
                      <a:pt x="648758" y="642408"/>
                      <a:pt x="697971" y="566208"/>
                      <a:pt x="727075" y="501650"/>
                    </a:cubicBezTo>
                    <a:cubicBezTo>
                      <a:pt x="756179" y="437092"/>
                      <a:pt x="770467" y="392113"/>
                      <a:pt x="774700" y="327025"/>
                    </a:cubicBezTo>
                    <a:cubicBezTo>
                      <a:pt x="778933" y="261937"/>
                      <a:pt x="762000" y="165629"/>
                      <a:pt x="752475" y="111125"/>
                    </a:cubicBezTo>
                    <a:cubicBezTo>
                      <a:pt x="742950" y="56621"/>
                      <a:pt x="715433" y="11642"/>
                      <a:pt x="717550" y="0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4968885" y="1263360"/>
                <a:ext cx="24759" cy="346626"/>
              </a:xfrm>
              <a:custGeom>
                <a:avLst/>
                <a:gdLst>
                  <a:gd name="connsiteX0" fmla="*/ 25705 w 25705"/>
                  <a:gd name="connsiteY0" fmla="*/ 346075 h 346075"/>
                  <a:gd name="connsiteX1" fmla="*/ 3480 w 25705"/>
                  <a:gd name="connsiteY1" fmla="*/ 250825 h 346075"/>
                  <a:gd name="connsiteX2" fmla="*/ 305 w 25705"/>
                  <a:gd name="connsiteY2" fmla="*/ 174625 h 346075"/>
                  <a:gd name="connsiteX3" fmla="*/ 305 w 25705"/>
                  <a:gd name="connsiteY3" fmla="*/ 0 h 34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05" h="346075">
                    <a:moveTo>
                      <a:pt x="25705" y="346075"/>
                    </a:moveTo>
                    <a:cubicBezTo>
                      <a:pt x="16709" y="312737"/>
                      <a:pt x="7713" y="279400"/>
                      <a:pt x="3480" y="250825"/>
                    </a:cubicBezTo>
                    <a:cubicBezTo>
                      <a:pt x="-753" y="222250"/>
                      <a:pt x="834" y="216429"/>
                      <a:pt x="305" y="174625"/>
                    </a:cubicBezTo>
                    <a:cubicBezTo>
                      <a:pt x="-224" y="132821"/>
                      <a:pt x="40" y="66410"/>
                      <a:pt x="305" y="0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4966981" y="832934"/>
                <a:ext cx="36185" cy="432331"/>
              </a:xfrm>
              <a:custGeom>
                <a:avLst/>
                <a:gdLst>
                  <a:gd name="connsiteX0" fmla="*/ 2534 w 36847"/>
                  <a:gd name="connsiteY0" fmla="*/ 459599 h 459599"/>
                  <a:gd name="connsiteX1" fmla="*/ 23965 w 36847"/>
                  <a:gd name="connsiteY1" fmla="*/ 385780 h 459599"/>
                  <a:gd name="connsiteX2" fmla="*/ 33490 w 36847"/>
                  <a:gd name="connsiteY2" fmla="*/ 369111 h 459599"/>
                  <a:gd name="connsiteX3" fmla="*/ 35871 w 36847"/>
                  <a:gd name="connsiteY3" fmla="*/ 331011 h 459599"/>
                  <a:gd name="connsiteX4" fmla="*/ 35871 w 36847"/>
                  <a:gd name="connsiteY4" fmla="*/ 128605 h 459599"/>
                  <a:gd name="connsiteX5" fmla="*/ 23965 w 36847"/>
                  <a:gd name="connsiteY5" fmla="*/ 102411 h 459599"/>
                  <a:gd name="connsiteX6" fmla="*/ 2534 w 36847"/>
                  <a:gd name="connsiteY6" fmla="*/ 71455 h 459599"/>
                  <a:gd name="connsiteX7" fmla="*/ 153 w 36847"/>
                  <a:gd name="connsiteY7" fmla="*/ 18 h 459599"/>
                  <a:gd name="connsiteX8" fmla="*/ 153 w 36847"/>
                  <a:gd name="connsiteY8" fmla="*/ 78599 h 459599"/>
                  <a:gd name="connsiteX0" fmla="*/ 2534 w 36847"/>
                  <a:gd name="connsiteY0" fmla="*/ 442939 h 442939"/>
                  <a:gd name="connsiteX1" fmla="*/ 23965 w 36847"/>
                  <a:gd name="connsiteY1" fmla="*/ 369120 h 442939"/>
                  <a:gd name="connsiteX2" fmla="*/ 33490 w 36847"/>
                  <a:gd name="connsiteY2" fmla="*/ 352451 h 442939"/>
                  <a:gd name="connsiteX3" fmla="*/ 35871 w 36847"/>
                  <a:gd name="connsiteY3" fmla="*/ 314351 h 442939"/>
                  <a:gd name="connsiteX4" fmla="*/ 35871 w 36847"/>
                  <a:gd name="connsiteY4" fmla="*/ 111945 h 442939"/>
                  <a:gd name="connsiteX5" fmla="*/ 23965 w 36847"/>
                  <a:gd name="connsiteY5" fmla="*/ 85751 h 442939"/>
                  <a:gd name="connsiteX6" fmla="*/ 2534 w 36847"/>
                  <a:gd name="connsiteY6" fmla="*/ 54795 h 442939"/>
                  <a:gd name="connsiteX7" fmla="*/ 153 w 36847"/>
                  <a:gd name="connsiteY7" fmla="*/ 26 h 442939"/>
                  <a:gd name="connsiteX8" fmla="*/ 153 w 36847"/>
                  <a:gd name="connsiteY8" fmla="*/ 61939 h 442939"/>
                  <a:gd name="connsiteX0" fmla="*/ 2534 w 36847"/>
                  <a:gd name="connsiteY0" fmla="*/ 431040 h 431040"/>
                  <a:gd name="connsiteX1" fmla="*/ 23965 w 36847"/>
                  <a:gd name="connsiteY1" fmla="*/ 357221 h 431040"/>
                  <a:gd name="connsiteX2" fmla="*/ 33490 w 36847"/>
                  <a:gd name="connsiteY2" fmla="*/ 340552 h 431040"/>
                  <a:gd name="connsiteX3" fmla="*/ 35871 w 36847"/>
                  <a:gd name="connsiteY3" fmla="*/ 302452 h 431040"/>
                  <a:gd name="connsiteX4" fmla="*/ 35871 w 36847"/>
                  <a:gd name="connsiteY4" fmla="*/ 100046 h 431040"/>
                  <a:gd name="connsiteX5" fmla="*/ 23965 w 36847"/>
                  <a:gd name="connsiteY5" fmla="*/ 73852 h 431040"/>
                  <a:gd name="connsiteX6" fmla="*/ 2534 w 36847"/>
                  <a:gd name="connsiteY6" fmla="*/ 42896 h 431040"/>
                  <a:gd name="connsiteX7" fmla="*/ 153 w 36847"/>
                  <a:gd name="connsiteY7" fmla="*/ 33 h 431040"/>
                  <a:gd name="connsiteX8" fmla="*/ 153 w 36847"/>
                  <a:gd name="connsiteY8" fmla="*/ 50040 h 43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847" h="431040">
                    <a:moveTo>
                      <a:pt x="2534" y="431040"/>
                    </a:moveTo>
                    <a:cubicBezTo>
                      <a:pt x="10670" y="401671"/>
                      <a:pt x="18806" y="372302"/>
                      <a:pt x="23965" y="357221"/>
                    </a:cubicBezTo>
                    <a:cubicBezTo>
                      <a:pt x="29124" y="342140"/>
                      <a:pt x="31506" y="349680"/>
                      <a:pt x="33490" y="340552"/>
                    </a:cubicBezTo>
                    <a:cubicBezTo>
                      <a:pt x="35474" y="331424"/>
                      <a:pt x="35474" y="342536"/>
                      <a:pt x="35871" y="302452"/>
                    </a:cubicBezTo>
                    <a:cubicBezTo>
                      <a:pt x="36268" y="262368"/>
                      <a:pt x="37855" y="138146"/>
                      <a:pt x="35871" y="100046"/>
                    </a:cubicBezTo>
                    <a:cubicBezTo>
                      <a:pt x="33887" y="61946"/>
                      <a:pt x="29521" y="83377"/>
                      <a:pt x="23965" y="73852"/>
                    </a:cubicBezTo>
                    <a:cubicBezTo>
                      <a:pt x="18409" y="64327"/>
                      <a:pt x="6503" y="55199"/>
                      <a:pt x="2534" y="42896"/>
                    </a:cubicBezTo>
                    <a:cubicBezTo>
                      <a:pt x="-1435" y="30593"/>
                      <a:pt x="550" y="-1158"/>
                      <a:pt x="153" y="33"/>
                    </a:cubicBezTo>
                    <a:cubicBezTo>
                      <a:pt x="-244" y="1224"/>
                      <a:pt x="5313" y="31784"/>
                      <a:pt x="153" y="50040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4928891" y="874834"/>
                <a:ext cx="39994" cy="386622"/>
              </a:xfrm>
              <a:custGeom>
                <a:avLst/>
                <a:gdLst>
                  <a:gd name="connsiteX0" fmla="*/ 41073 w 41073"/>
                  <a:gd name="connsiteY0" fmla="*/ 388144 h 388144"/>
                  <a:gd name="connsiteX1" fmla="*/ 5354 w 41073"/>
                  <a:gd name="connsiteY1" fmla="*/ 309562 h 388144"/>
                  <a:gd name="connsiteX2" fmla="*/ 2973 w 41073"/>
                  <a:gd name="connsiteY2" fmla="*/ 271462 h 388144"/>
                  <a:gd name="connsiteX3" fmla="*/ 592 w 41073"/>
                  <a:gd name="connsiteY3" fmla="*/ 54769 h 388144"/>
                  <a:gd name="connsiteX4" fmla="*/ 14879 w 41073"/>
                  <a:gd name="connsiteY4" fmla="*/ 38100 h 388144"/>
                  <a:gd name="connsiteX5" fmla="*/ 38692 w 41073"/>
                  <a:gd name="connsiteY5" fmla="*/ 0 h 388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73" h="388144">
                    <a:moveTo>
                      <a:pt x="41073" y="388144"/>
                    </a:moveTo>
                    <a:cubicBezTo>
                      <a:pt x="26388" y="358576"/>
                      <a:pt x="11704" y="329009"/>
                      <a:pt x="5354" y="309562"/>
                    </a:cubicBezTo>
                    <a:cubicBezTo>
                      <a:pt x="-996" y="290115"/>
                      <a:pt x="3767" y="313927"/>
                      <a:pt x="2973" y="271462"/>
                    </a:cubicBezTo>
                    <a:cubicBezTo>
                      <a:pt x="2179" y="228997"/>
                      <a:pt x="-1392" y="93663"/>
                      <a:pt x="592" y="54769"/>
                    </a:cubicBezTo>
                    <a:cubicBezTo>
                      <a:pt x="2576" y="15875"/>
                      <a:pt x="8529" y="47228"/>
                      <a:pt x="14879" y="38100"/>
                    </a:cubicBezTo>
                    <a:cubicBezTo>
                      <a:pt x="21229" y="28972"/>
                      <a:pt x="29960" y="14486"/>
                      <a:pt x="38692" y="0"/>
                    </a:cubicBezTo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8695" name="Group 63"/>
              <p:cNvGrpSpPr>
                <a:grpSpLocks/>
              </p:cNvGrpSpPr>
              <p:nvPr/>
            </p:nvGrpSpPr>
            <p:grpSpPr bwMode="auto">
              <a:xfrm>
                <a:off x="3609081" y="821507"/>
                <a:ext cx="1443010" cy="3090093"/>
                <a:chOff x="3609081" y="821507"/>
                <a:chExt cx="1443010" cy="3090093"/>
              </a:xfrm>
            </p:grpSpPr>
            <p:sp>
              <p:nvSpPr>
                <p:cNvPr id="68" name="Freeform 67"/>
                <p:cNvSpPr/>
                <p:nvPr/>
              </p:nvSpPr>
              <p:spPr>
                <a:xfrm>
                  <a:off x="3609081" y="3021252"/>
                  <a:ext cx="607532" cy="889420"/>
                </a:xfrm>
                <a:custGeom>
                  <a:avLst/>
                  <a:gdLst>
                    <a:gd name="connsiteX0" fmla="*/ 7244 w 607319"/>
                    <a:gd name="connsiteY0" fmla="*/ 889000 h 889000"/>
                    <a:gd name="connsiteX1" fmla="*/ 13594 w 607319"/>
                    <a:gd name="connsiteY1" fmla="*/ 692150 h 889000"/>
                    <a:gd name="connsiteX2" fmla="*/ 131069 w 607319"/>
                    <a:gd name="connsiteY2" fmla="*/ 482600 h 889000"/>
                    <a:gd name="connsiteX3" fmla="*/ 312044 w 607319"/>
                    <a:gd name="connsiteY3" fmla="*/ 295275 h 889000"/>
                    <a:gd name="connsiteX4" fmla="*/ 607319 w 607319"/>
                    <a:gd name="connsiteY4" fmla="*/ 0 h 88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319" h="889000">
                      <a:moveTo>
                        <a:pt x="7244" y="889000"/>
                      </a:moveTo>
                      <a:cubicBezTo>
                        <a:pt x="100" y="824441"/>
                        <a:pt x="-7043" y="759883"/>
                        <a:pt x="13594" y="692150"/>
                      </a:cubicBezTo>
                      <a:cubicBezTo>
                        <a:pt x="34231" y="624417"/>
                        <a:pt x="81327" y="548746"/>
                        <a:pt x="131069" y="482600"/>
                      </a:cubicBezTo>
                      <a:cubicBezTo>
                        <a:pt x="180811" y="416454"/>
                        <a:pt x="232669" y="375708"/>
                        <a:pt x="312044" y="295275"/>
                      </a:cubicBezTo>
                      <a:cubicBezTo>
                        <a:pt x="391419" y="214842"/>
                        <a:pt x="499369" y="107421"/>
                        <a:pt x="607319" y="0"/>
                      </a:cubicBezTo>
                    </a:path>
                  </a:pathLst>
                </a:custGeom>
                <a:noFill/>
                <a:ln w="19050">
                  <a:solidFill>
                    <a:srgbClr val="2C1FD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>
                  <a:off x="4277557" y="1609987"/>
                  <a:ext cx="775126" cy="1352224"/>
                </a:xfrm>
                <a:custGeom>
                  <a:avLst/>
                  <a:gdLst>
                    <a:gd name="connsiteX0" fmla="*/ 0 w 775366"/>
                    <a:gd name="connsiteY0" fmla="*/ 1352550 h 1352550"/>
                    <a:gd name="connsiteX1" fmla="*/ 355600 w 775366"/>
                    <a:gd name="connsiteY1" fmla="*/ 1019175 h 1352550"/>
                    <a:gd name="connsiteX2" fmla="*/ 434975 w 775366"/>
                    <a:gd name="connsiteY2" fmla="*/ 933450 h 1352550"/>
                    <a:gd name="connsiteX3" fmla="*/ 600075 w 775366"/>
                    <a:gd name="connsiteY3" fmla="*/ 714375 h 1352550"/>
                    <a:gd name="connsiteX4" fmla="*/ 727075 w 775366"/>
                    <a:gd name="connsiteY4" fmla="*/ 501650 h 1352550"/>
                    <a:gd name="connsiteX5" fmla="*/ 774700 w 775366"/>
                    <a:gd name="connsiteY5" fmla="*/ 327025 h 1352550"/>
                    <a:gd name="connsiteX6" fmla="*/ 752475 w 775366"/>
                    <a:gd name="connsiteY6" fmla="*/ 111125 h 1352550"/>
                    <a:gd name="connsiteX7" fmla="*/ 717550 w 775366"/>
                    <a:gd name="connsiteY7" fmla="*/ 0 h 135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5366" h="1352550">
                      <a:moveTo>
                        <a:pt x="0" y="1352550"/>
                      </a:moveTo>
                      <a:lnTo>
                        <a:pt x="355600" y="1019175"/>
                      </a:lnTo>
                      <a:cubicBezTo>
                        <a:pt x="428096" y="949325"/>
                        <a:pt x="394229" y="984250"/>
                        <a:pt x="434975" y="933450"/>
                      </a:cubicBezTo>
                      <a:cubicBezTo>
                        <a:pt x="475721" y="882650"/>
                        <a:pt x="551392" y="786342"/>
                        <a:pt x="600075" y="714375"/>
                      </a:cubicBezTo>
                      <a:cubicBezTo>
                        <a:pt x="648758" y="642408"/>
                        <a:pt x="697971" y="566208"/>
                        <a:pt x="727075" y="501650"/>
                      </a:cubicBezTo>
                      <a:cubicBezTo>
                        <a:pt x="756179" y="437092"/>
                        <a:pt x="770467" y="392113"/>
                        <a:pt x="774700" y="327025"/>
                      </a:cubicBezTo>
                      <a:cubicBezTo>
                        <a:pt x="778933" y="261937"/>
                        <a:pt x="762000" y="165629"/>
                        <a:pt x="752475" y="111125"/>
                      </a:cubicBezTo>
                      <a:cubicBezTo>
                        <a:pt x="742950" y="56621"/>
                        <a:pt x="715433" y="11642"/>
                        <a:pt x="717550" y="0"/>
                      </a:cubicBezTo>
                    </a:path>
                  </a:pathLst>
                </a:custGeom>
                <a:noFill/>
                <a:ln w="19050">
                  <a:solidFill>
                    <a:srgbClr val="2C1FD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4965076" y="1263360"/>
                  <a:ext cx="26663" cy="346626"/>
                </a:xfrm>
                <a:custGeom>
                  <a:avLst/>
                  <a:gdLst>
                    <a:gd name="connsiteX0" fmla="*/ 25705 w 25705"/>
                    <a:gd name="connsiteY0" fmla="*/ 346075 h 346075"/>
                    <a:gd name="connsiteX1" fmla="*/ 3480 w 25705"/>
                    <a:gd name="connsiteY1" fmla="*/ 250825 h 346075"/>
                    <a:gd name="connsiteX2" fmla="*/ 305 w 25705"/>
                    <a:gd name="connsiteY2" fmla="*/ 174625 h 346075"/>
                    <a:gd name="connsiteX3" fmla="*/ 305 w 25705"/>
                    <a:gd name="connsiteY3" fmla="*/ 0 h 346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05" h="346075">
                      <a:moveTo>
                        <a:pt x="25705" y="346075"/>
                      </a:moveTo>
                      <a:cubicBezTo>
                        <a:pt x="16709" y="312737"/>
                        <a:pt x="7713" y="279400"/>
                        <a:pt x="3480" y="250825"/>
                      </a:cubicBezTo>
                      <a:cubicBezTo>
                        <a:pt x="-753" y="222250"/>
                        <a:pt x="834" y="216429"/>
                        <a:pt x="305" y="174625"/>
                      </a:cubicBezTo>
                      <a:cubicBezTo>
                        <a:pt x="-224" y="132821"/>
                        <a:pt x="40" y="66410"/>
                        <a:pt x="305" y="0"/>
                      </a:cubicBezTo>
                    </a:path>
                  </a:pathLst>
                </a:custGeom>
                <a:noFill/>
                <a:ln w="19050">
                  <a:solidFill>
                    <a:srgbClr val="2C1FD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>
                  <a:off x="4972694" y="821507"/>
                  <a:ext cx="39995" cy="441853"/>
                </a:xfrm>
                <a:custGeom>
                  <a:avLst/>
                  <a:gdLst>
                    <a:gd name="connsiteX0" fmla="*/ 2534 w 36847"/>
                    <a:gd name="connsiteY0" fmla="*/ 459599 h 459599"/>
                    <a:gd name="connsiteX1" fmla="*/ 23965 w 36847"/>
                    <a:gd name="connsiteY1" fmla="*/ 385780 h 459599"/>
                    <a:gd name="connsiteX2" fmla="*/ 33490 w 36847"/>
                    <a:gd name="connsiteY2" fmla="*/ 369111 h 459599"/>
                    <a:gd name="connsiteX3" fmla="*/ 35871 w 36847"/>
                    <a:gd name="connsiteY3" fmla="*/ 331011 h 459599"/>
                    <a:gd name="connsiteX4" fmla="*/ 35871 w 36847"/>
                    <a:gd name="connsiteY4" fmla="*/ 128605 h 459599"/>
                    <a:gd name="connsiteX5" fmla="*/ 23965 w 36847"/>
                    <a:gd name="connsiteY5" fmla="*/ 102411 h 459599"/>
                    <a:gd name="connsiteX6" fmla="*/ 2534 w 36847"/>
                    <a:gd name="connsiteY6" fmla="*/ 71455 h 459599"/>
                    <a:gd name="connsiteX7" fmla="*/ 153 w 36847"/>
                    <a:gd name="connsiteY7" fmla="*/ 18 h 459599"/>
                    <a:gd name="connsiteX8" fmla="*/ 153 w 36847"/>
                    <a:gd name="connsiteY8" fmla="*/ 78599 h 459599"/>
                    <a:gd name="connsiteX0" fmla="*/ 0 w 41457"/>
                    <a:gd name="connsiteY0" fmla="*/ 459599 h 459599"/>
                    <a:gd name="connsiteX1" fmla="*/ 28575 w 41457"/>
                    <a:gd name="connsiteY1" fmla="*/ 385780 h 459599"/>
                    <a:gd name="connsiteX2" fmla="*/ 38100 w 41457"/>
                    <a:gd name="connsiteY2" fmla="*/ 369111 h 459599"/>
                    <a:gd name="connsiteX3" fmla="*/ 40481 w 41457"/>
                    <a:gd name="connsiteY3" fmla="*/ 331011 h 459599"/>
                    <a:gd name="connsiteX4" fmla="*/ 40481 w 41457"/>
                    <a:gd name="connsiteY4" fmla="*/ 128605 h 459599"/>
                    <a:gd name="connsiteX5" fmla="*/ 28575 w 41457"/>
                    <a:gd name="connsiteY5" fmla="*/ 102411 h 459599"/>
                    <a:gd name="connsiteX6" fmla="*/ 7144 w 41457"/>
                    <a:gd name="connsiteY6" fmla="*/ 71455 h 459599"/>
                    <a:gd name="connsiteX7" fmla="*/ 4763 w 41457"/>
                    <a:gd name="connsiteY7" fmla="*/ 18 h 459599"/>
                    <a:gd name="connsiteX8" fmla="*/ 4763 w 41457"/>
                    <a:gd name="connsiteY8" fmla="*/ 78599 h 459599"/>
                    <a:gd name="connsiteX0" fmla="*/ 0 w 41457"/>
                    <a:gd name="connsiteY0" fmla="*/ 442938 h 442938"/>
                    <a:gd name="connsiteX1" fmla="*/ 28575 w 41457"/>
                    <a:gd name="connsiteY1" fmla="*/ 369119 h 442938"/>
                    <a:gd name="connsiteX2" fmla="*/ 38100 w 41457"/>
                    <a:gd name="connsiteY2" fmla="*/ 352450 h 442938"/>
                    <a:gd name="connsiteX3" fmla="*/ 40481 w 41457"/>
                    <a:gd name="connsiteY3" fmla="*/ 314350 h 442938"/>
                    <a:gd name="connsiteX4" fmla="*/ 40481 w 41457"/>
                    <a:gd name="connsiteY4" fmla="*/ 111944 h 442938"/>
                    <a:gd name="connsiteX5" fmla="*/ 28575 w 41457"/>
                    <a:gd name="connsiteY5" fmla="*/ 85750 h 442938"/>
                    <a:gd name="connsiteX6" fmla="*/ 7144 w 41457"/>
                    <a:gd name="connsiteY6" fmla="*/ 54794 h 442938"/>
                    <a:gd name="connsiteX7" fmla="*/ 4763 w 41457"/>
                    <a:gd name="connsiteY7" fmla="*/ 26 h 442938"/>
                    <a:gd name="connsiteX8" fmla="*/ 4763 w 41457"/>
                    <a:gd name="connsiteY8" fmla="*/ 61938 h 44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457" h="442938">
                      <a:moveTo>
                        <a:pt x="0" y="442938"/>
                      </a:moveTo>
                      <a:cubicBezTo>
                        <a:pt x="8136" y="413569"/>
                        <a:pt x="22225" y="384200"/>
                        <a:pt x="28575" y="369119"/>
                      </a:cubicBezTo>
                      <a:cubicBezTo>
                        <a:pt x="34925" y="354038"/>
                        <a:pt x="36116" y="361578"/>
                        <a:pt x="38100" y="352450"/>
                      </a:cubicBezTo>
                      <a:cubicBezTo>
                        <a:pt x="40084" y="343322"/>
                        <a:pt x="40084" y="354434"/>
                        <a:pt x="40481" y="314350"/>
                      </a:cubicBezTo>
                      <a:cubicBezTo>
                        <a:pt x="40878" y="274266"/>
                        <a:pt x="42465" y="150044"/>
                        <a:pt x="40481" y="111944"/>
                      </a:cubicBezTo>
                      <a:cubicBezTo>
                        <a:pt x="38497" y="73844"/>
                        <a:pt x="34131" y="95275"/>
                        <a:pt x="28575" y="85750"/>
                      </a:cubicBezTo>
                      <a:cubicBezTo>
                        <a:pt x="23019" y="76225"/>
                        <a:pt x="11113" y="69081"/>
                        <a:pt x="7144" y="54794"/>
                      </a:cubicBezTo>
                      <a:cubicBezTo>
                        <a:pt x="3175" y="40507"/>
                        <a:pt x="5160" y="-1165"/>
                        <a:pt x="4763" y="26"/>
                      </a:cubicBezTo>
                      <a:cubicBezTo>
                        <a:pt x="4366" y="1217"/>
                        <a:pt x="9923" y="43682"/>
                        <a:pt x="4763" y="61938"/>
                      </a:cubicBezTo>
                    </a:path>
                  </a:pathLst>
                </a:custGeom>
                <a:noFill/>
                <a:ln w="19050">
                  <a:solidFill>
                    <a:srgbClr val="2C1FD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>
                  <a:off x="4919368" y="874834"/>
                  <a:ext cx="39995" cy="386622"/>
                </a:xfrm>
                <a:custGeom>
                  <a:avLst/>
                  <a:gdLst>
                    <a:gd name="connsiteX0" fmla="*/ 41073 w 41073"/>
                    <a:gd name="connsiteY0" fmla="*/ 388144 h 388144"/>
                    <a:gd name="connsiteX1" fmla="*/ 5354 w 41073"/>
                    <a:gd name="connsiteY1" fmla="*/ 309562 h 388144"/>
                    <a:gd name="connsiteX2" fmla="*/ 2973 w 41073"/>
                    <a:gd name="connsiteY2" fmla="*/ 271462 h 388144"/>
                    <a:gd name="connsiteX3" fmla="*/ 592 w 41073"/>
                    <a:gd name="connsiteY3" fmla="*/ 54769 h 388144"/>
                    <a:gd name="connsiteX4" fmla="*/ 14879 w 41073"/>
                    <a:gd name="connsiteY4" fmla="*/ 38100 h 388144"/>
                    <a:gd name="connsiteX5" fmla="*/ 38692 w 41073"/>
                    <a:gd name="connsiteY5" fmla="*/ 0 h 388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073" h="388144">
                      <a:moveTo>
                        <a:pt x="41073" y="388144"/>
                      </a:moveTo>
                      <a:cubicBezTo>
                        <a:pt x="26388" y="358576"/>
                        <a:pt x="11704" y="329009"/>
                        <a:pt x="5354" y="309562"/>
                      </a:cubicBezTo>
                      <a:cubicBezTo>
                        <a:pt x="-996" y="290115"/>
                        <a:pt x="3767" y="313927"/>
                        <a:pt x="2973" y="271462"/>
                      </a:cubicBezTo>
                      <a:cubicBezTo>
                        <a:pt x="2179" y="228997"/>
                        <a:pt x="-1392" y="93663"/>
                        <a:pt x="592" y="54769"/>
                      </a:cubicBezTo>
                      <a:cubicBezTo>
                        <a:pt x="2576" y="15875"/>
                        <a:pt x="8529" y="47228"/>
                        <a:pt x="14879" y="38100"/>
                      </a:cubicBezTo>
                      <a:cubicBezTo>
                        <a:pt x="21229" y="28972"/>
                        <a:pt x="29960" y="14486"/>
                        <a:pt x="38692" y="0"/>
                      </a:cubicBezTo>
                    </a:path>
                  </a:pathLst>
                </a:custGeom>
                <a:noFill/>
                <a:ln w="19050">
                  <a:solidFill>
                    <a:srgbClr val="2C1FD3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5" name="Rectangle 64"/>
              <p:cNvSpPr/>
              <p:nvPr/>
            </p:nvSpPr>
            <p:spPr>
              <a:xfrm>
                <a:off x="4942222" y="928161"/>
                <a:ext cx="45708" cy="23616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32758" y="5377167"/>
                <a:ext cx="350426" cy="93703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98" name="TextBox 66"/>
              <p:cNvSpPr txBox="1">
                <a:spLocks noChangeArrowheads="1"/>
              </p:cNvSpPr>
              <p:nvPr/>
            </p:nvSpPr>
            <p:spPr bwMode="auto">
              <a:xfrm rot="-5400000">
                <a:off x="4294286" y="5616602"/>
                <a:ext cx="836572" cy="313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latin typeface="Calibri" pitchFamily="34" charset="0"/>
                  </a:rPr>
                  <a:t>ConRAC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854764" y="5425519"/>
              <a:ext cx="957809" cy="976629"/>
              <a:chOff x="4518521" y="3926918"/>
              <a:chExt cx="2035434" cy="2075428"/>
            </a:xfrm>
            <a:solidFill>
              <a:schemeClr val="bg2">
                <a:lumMod val="90000"/>
              </a:schemeClr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82096" y="3926918"/>
                <a:ext cx="1724025" cy="1890712"/>
              </a:xfrm>
              <a:custGeom>
                <a:avLst/>
                <a:gdLst>
                  <a:gd name="connsiteX0" fmla="*/ 1371600 w 1724025"/>
                  <a:gd name="connsiteY0" fmla="*/ 0 h 1890712"/>
                  <a:gd name="connsiteX1" fmla="*/ 0 w 1724025"/>
                  <a:gd name="connsiteY1" fmla="*/ 0 h 1890712"/>
                  <a:gd name="connsiteX2" fmla="*/ 0 w 1724025"/>
                  <a:gd name="connsiteY2" fmla="*/ 1890712 h 1890712"/>
                  <a:gd name="connsiteX3" fmla="*/ 1724025 w 1724025"/>
                  <a:gd name="connsiteY3" fmla="*/ 1890712 h 1890712"/>
                  <a:gd name="connsiteX4" fmla="*/ 1724025 w 1724025"/>
                  <a:gd name="connsiteY4" fmla="*/ 609600 h 1890712"/>
                  <a:gd name="connsiteX5" fmla="*/ 1643062 w 1724025"/>
                  <a:gd name="connsiteY5" fmla="*/ 585787 h 1890712"/>
                  <a:gd name="connsiteX6" fmla="*/ 1595437 w 1724025"/>
                  <a:gd name="connsiteY6" fmla="*/ 557212 h 1890712"/>
                  <a:gd name="connsiteX7" fmla="*/ 1566862 w 1724025"/>
                  <a:gd name="connsiteY7" fmla="*/ 538162 h 1890712"/>
                  <a:gd name="connsiteX8" fmla="*/ 1543050 w 1724025"/>
                  <a:gd name="connsiteY8" fmla="*/ 509587 h 1890712"/>
                  <a:gd name="connsiteX9" fmla="*/ 1509712 w 1724025"/>
                  <a:gd name="connsiteY9" fmla="*/ 485775 h 1890712"/>
                  <a:gd name="connsiteX10" fmla="*/ 1462087 w 1724025"/>
                  <a:gd name="connsiteY10" fmla="*/ 423862 h 1890712"/>
                  <a:gd name="connsiteX11" fmla="*/ 1433512 w 1724025"/>
                  <a:gd name="connsiteY11" fmla="*/ 381000 h 1890712"/>
                  <a:gd name="connsiteX12" fmla="*/ 1404937 w 1724025"/>
                  <a:gd name="connsiteY12" fmla="*/ 323850 h 1890712"/>
                  <a:gd name="connsiteX13" fmla="*/ 1385887 w 1724025"/>
                  <a:gd name="connsiteY13" fmla="*/ 261937 h 1890712"/>
                  <a:gd name="connsiteX14" fmla="*/ 1376362 w 1724025"/>
                  <a:gd name="connsiteY14" fmla="*/ 214312 h 1890712"/>
                  <a:gd name="connsiteX15" fmla="*/ 1371600 w 1724025"/>
                  <a:gd name="connsiteY15" fmla="*/ 133350 h 1890712"/>
                  <a:gd name="connsiteX16" fmla="*/ 1371600 w 1724025"/>
                  <a:gd name="connsiteY16" fmla="*/ 57150 h 1890712"/>
                  <a:gd name="connsiteX17" fmla="*/ 1371600 w 1724025"/>
                  <a:gd name="connsiteY17" fmla="*/ 0 h 189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24025" h="1890712">
                    <a:moveTo>
                      <a:pt x="1371600" y="0"/>
                    </a:moveTo>
                    <a:lnTo>
                      <a:pt x="0" y="0"/>
                    </a:lnTo>
                    <a:lnTo>
                      <a:pt x="0" y="1890712"/>
                    </a:lnTo>
                    <a:lnTo>
                      <a:pt x="1724025" y="1890712"/>
                    </a:lnTo>
                    <a:lnTo>
                      <a:pt x="1724025" y="609600"/>
                    </a:lnTo>
                    <a:lnTo>
                      <a:pt x="1643062" y="585787"/>
                    </a:lnTo>
                    <a:lnTo>
                      <a:pt x="1595437" y="557212"/>
                    </a:lnTo>
                    <a:lnTo>
                      <a:pt x="1566862" y="538162"/>
                    </a:lnTo>
                    <a:lnTo>
                      <a:pt x="1543050" y="509587"/>
                    </a:lnTo>
                    <a:lnTo>
                      <a:pt x="1509712" y="485775"/>
                    </a:lnTo>
                    <a:lnTo>
                      <a:pt x="1462087" y="423862"/>
                    </a:lnTo>
                    <a:lnTo>
                      <a:pt x="1433512" y="381000"/>
                    </a:lnTo>
                    <a:lnTo>
                      <a:pt x="1404937" y="323850"/>
                    </a:lnTo>
                    <a:lnTo>
                      <a:pt x="1385887" y="261937"/>
                    </a:lnTo>
                    <a:lnTo>
                      <a:pt x="1376362" y="214312"/>
                    </a:lnTo>
                    <a:lnTo>
                      <a:pt x="1371600" y="133350"/>
                    </a:lnTo>
                    <a:lnTo>
                      <a:pt x="1371600" y="57150"/>
                    </a:lnTo>
                    <a:lnTo>
                      <a:pt x="1371600" y="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18521" y="4040791"/>
                <a:ext cx="2035434" cy="19615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100" dirty="0">
                    <a:latin typeface="Calibri" pitchFamily="34" charset="0"/>
                    <a:cs typeface="Calibri" pitchFamily="34" charset="0"/>
                  </a:rPr>
                  <a:t>RENTAL CAR STORAGE/MAINT.</a:t>
                </a:r>
                <a:endParaRPr lang="en-US" sz="11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5537200" y="1784350"/>
            <a:ext cx="869950" cy="339725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Terminal APM</a:t>
            </a:r>
          </a:p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Station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66938" y="4551363"/>
            <a:ext cx="1031875" cy="338137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Economy Garage</a:t>
            </a:r>
          </a:p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APM Station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79650" y="5364163"/>
            <a:ext cx="1017588" cy="585787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 dirty="0" err="1">
                <a:latin typeface="+mn-lt"/>
                <a:cs typeface="+mn-cs"/>
              </a:rPr>
              <a:t>ConRAC</a:t>
            </a:r>
            <a:r>
              <a:rPr lang="en-US" sz="800" b="1" dirty="0">
                <a:latin typeface="+mn-lt"/>
                <a:cs typeface="+mn-cs"/>
              </a:rPr>
              <a:t> APM</a:t>
            </a:r>
          </a:p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Station with Bus,</a:t>
            </a:r>
          </a:p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Rapid Transit </a:t>
            </a:r>
          </a:p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Station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40288" y="1860550"/>
            <a:ext cx="666750" cy="93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98813" y="4721225"/>
            <a:ext cx="1165225" cy="35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3" idx="3"/>
            <a:endCxn id="96" idx="1"/>
          </p:cNvCxnSpPr>
          <p:nvPr/>
        </p:nvCxnSpPr>
        <p:spPr>
          <a:xfrm>
            <a:off x="3297238" y="5657850"/>
            <a:ext cx="1020762" cy="306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Master Plan Phase 1: Decongestion</a:t>
            </a:r>
          </a:p>
          <a:p>
            <a:pPr algn="l"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30813" y="2971800"/>
            <a:ext cx="971550" cy="338138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b="1" dirty="0">
                <a:latin typeface="+mn-lt"/>
                <a:cs typeface="+mn-cs"/>
              </a:rPr>
              <a:t> APM Alignment</a:t>
            </a:r>
          </a:p>
          <a:p>
            <a:pPr algn="ctr">
              <a:defRPr/>
            </a:pPr>
            <a:endParaRPr lang="en-US" sz="800" b="1" dirty="0">
              <a:latin typeface="+mn-lt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4584700" y="3048000"/>
            <a:ext cx="668338" cy="93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93138" y="6477000"/>
            <a:ext cx="457200" cy="3635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6F5F31C-5CE1-4638-AD88-CA94C8FE3B02}" type="slidenum">
              <a:rPr lang="en-US" sz="1000" smtClean="0">
                <a:solidFill>
                  <a:srgbClr val="000000"/>
                </a:solidFill>
                <a:cs typeface="Arial" charset="0"/>
              </a:rPr>
              <a:pPr/>
              <a:t>7</a:t>
            </a:fld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09575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Master Plan Phase 1: Decongestion</a:t>
            </a:r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ED51A4-7608-4609-95F8-68184E9CF89A}" type="slidenum">
              <a:rPr lang="en-US" sz="1000" smtClean="0">
                <a:solidFill>
                  <a:srgbClr val="000000"/>
                </a:solidFill>
                <a:cs typeface="Arial" charset="0"/>
              </a:rPr>
              <a:pPr/>
              <a:t>8</a:t>
            </a:fld>
            <a:endParaRPr lang="en-US" sz="10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527050" y="6275388"/>
            <a:ext cx="608013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 Narrow" pitchFamily="34" charset="0"/>
              </a:rPr>
              <a:t>22g</a:t>
            </a:r>
          </a:p>
        </p:txBody>
      </p:sp>
      <p:grpSp>
        <p:nvGrpSpPr>
          <p:cNvPr id="29700" name="Group 2"/>
          <p:cNvGrpSpPr>
            <a:grpSpLocks/>
          </p:cNvGrpSpPr>
          <p:nvPr/>
        </p:nvGrpSpPr>
        <p:grpSpPr bwMode="auto">
          <a:xfrm>
            <a:off x="633413" y="1657350"/>
            <a:ext cx="7977187" cy="4849813"/>
            <a:chOff x="810431" y="1728504"/>
            <a:chExt cx="6973548" cy="4133391"/>
          </a:xfrm>
        </p:grpSpPr>
        <p:pic>
          <p:nvPicPr>
            <p:cNvPr id="29702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0431" y="1728504"/>
              <a:ext cx="6973548" cy="4133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Rectangular Callout 10"/>
            <p:cNvSpPr>
              <a:spLocks noChangeArrowheads="1"/>
            </p:cNvSpPr>
            <p:nvPr/>
          </p:nvSpPr>
          <p:spPr bwMode="auto">
            <a:xfrm>
              <a:off x="5943600" y="3369027"/>
              <a:ext cx="1524000" cy="517173"/>
            </a:xfrm>
            <a:prstGeom prst="wedgeRectCallout">
              <a:avLst>
                <a:gd name="adj1" fmla="val -181481"/>
                <a:gd name="adj2" fmla="val 144319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Multi-Level ConRAC</a:t>
              </a:r>
            </a:p>
          </p:txBody>
        </p:sp>
        <p:sp>
          <p:nvSpPr>
            <p:cNvPr id="29704" name="Rectangular Callout 11"/>
            <p:cNvSpPr>
              <a:spLocks noChangeArrowheads="1"/>
            </p:cNvSpPr>
            <p:nvPr/>
          </p:nvSpPr>
          <p:spPr bwMode="auto">
            <a:xfrm>
              <a:off x="1135063" y="4600098"/>
              <a:ext cx="1516761" cy="467497"/>
            </a:xfrm>
            <a:prstGeom prst="wedgeRectCallout">
              <a:avLst>
                <a:gd name="adj1" fmla="val 107593"/>
                <a:gd name="adj2" fmla="val -58949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APM Station with BRT</a:t>
              </a:r>
            </a:p>
          </p:txBody>
        </p:sp>
        <p:sp>
          <p:nvSpPr>
            <p:cNvPr id="29705" name="Rectangular Callout 13"/>
            <p:cNvSpPr>
              <a:spLocks noChangeArrowheads="1"/>
            </p:cNvSpPr>
            <p:nvPr/>
          </p:nvSpPr>
          <p:spPr bwMode="auto">
            <a:xfrm>
              <a:off x="865145" y="3795200"/>
              <a:ext cx="1516761" cy="429102"/>
            </a:xfrm>
            <a:prstGeom prst="wedgeRectCallout">
              <a:avLst>
                <a:gd name="adj1" fmla="val 93481"/>
                <a:gd name="adj2" fmla="val 3316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Future Employee</a:t>
              </a:r>
            </a:p>
            <a:p>
              <a:pPr algn="ctr"/>
              <a:r>
                <a:rPr lang="en-US" sz="1200"/>
                <a:t>Parking</a:t>
              </a:r>
            </a:p>
          </p:txBody>
        </p:sp>
      </p:grpSp>
      <p:sp>
        <p:nvSpPr>
          <p:cNvPr id="29701" name="Slide Number Placeholder 2"/>
          <p:cNvSpPr txBox="1">
            <a:spLocks/>
          </p:cNvSpPr>
          <p:nvPr/>
        </p:nvSpPr>
        <p:spPr bwMode="auto">
          <a:xfrm>
            <a:off x="6934200" y="6519863"/>
            <a:ext cx="2133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B0ADE-8D93-4210-A626-C695C27DABC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cs typeface="Arial" charset="0"/>
            </a:endParaRP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2"/>
          <a:srcRect l="14107" r="8949"/>
          <a:stretch>
            <a:fillRect/>
          </a:stretch>
        </p:blipFill>
        <p:spPr bwMode="auto">
          <a:xfrm>
            <a:off x="533400" y="1981200"/>
            <a:ext cx="77739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990600"/>
            <a:ext cx="54864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Master Plan Phase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1: Decongestion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Calibri" pitchFamily="34" charset="0"/>
                <a:cs typeface="+mn-cs"/>
              </a:rPr>
              <a:t>Commercial development at Tampa Gateway Center</a:t>
            </a:r>
            <a:endParaRPr lang="en-US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NTB">
    <a:dk1>
      <a:srgbClr val="000000"/>
    </a:dk1>
    <a:lt1>
      <a:srgbClr val="FFFFFF"/>
    </a:lt1>
    <a:dk2>
      <a:srgbClr val="595959"/>
    </a:dk2>
    <a:lt2>
      <a:srgbClr val="D8D8D8"/>
    </a:lt2>
    <a:accent1>
      <a:srgbClr val="2E353A"/>
    </a:accent1>
    <a:accent2>
      <a:srgbClr val="4E75AD"/>
    </a:accent2>
    <a:accent3>
      <a:srgbClr val="678ABB"/>
    </a:accent3>
    <a:accent4>
      <a:srgbClr val="F25700"/>
    </a:accent4>
    <a:accent5>
      <a:srgbClr val="485458"/>
    </a:accent5>
    <a:accent6>
      <a:srgbClr val="376350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42276</TotalTime>
  <Words>381</Words>
  <Application>Microsoft Office PowerPoint</Application>
  <PresentationFormat>On-screen Show (4:3)</PresentationFormat>
  <Paragraphs>96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Arial</vt:lpstr>
      <vt:lpstr>Calibri</vt:lpstr>
      <vt:lpstr>Arial Narrow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Slide 1</vt:lpstr>
      <vt:lpstr>Slide 2</vt:lpstr>
      <vt:lpstr>20-Year Passenger Forecast</vt:lpstr>
      <vt:lpstr>Major Findings</vt:lpstr>
      <vt:lpstr>Recommendations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Hillsborough County Aviation Authority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Thalheimer</dc:creator>
  <cp:lastModifiedBy>HoppeM</cp:lastModifiedBy>
  <cp:revision>935</cp:revision>
  <cp:lastPrinted>2013-10-04T17:35:30Z</cp:lastPrinted>
  <dcterms:created xsi:type="dcterms:W3CDTF">2012-03-22T09:45:50Z</dcterms:created>
  <dcterms:modified xsi:type="dcterms:W3CDTF">2013-10-07T12:57:30Z</dcterms:modified>
</cp:coreProperties>
</file>