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4" r:id="rId3"/>
    <p:sldId id="275" r:id="rId4"/>
    <p:sldId id="258" r:id="rId5"/>
    <p:sldId id="259" r:id="rId6"/>
    <p:sldId id="260" r:id="rId7"/>
    <p:sldId id="261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825"/>
    <a:srgbClr val="60B99A"/>
    <a:srgbClr val="D3CE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60"/>
      </p:cViewPr>
      <p:guideLst>
        <p:guide orient="horz" pos="18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700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0C229F-BE47-41B3-8BC3-2B10D28B56EB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Sarasota/Manatee MPO</a:t>
            </a:r>
          </a:p>
          <a:p>
            <a:pPr>
              <a:defRPr/>
            </a:pPr>
            <a:r>
              <a:rPr lang="en-US"/>
              <a:t>US 41 Multimodal Emphasis Corridor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342C986-8284-4B78-A993-EFC8D5C7E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724B8A-7AD9-40A2-8D3C-2EBE85CBCE2A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4BD5A7-7D71-44B6-9D96-CD31B59CD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FADCD2-BD42-4204-BDFE-E0F84DBFF2F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3F3001-A67B-420E-95B9-B4966C0FE3C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F6C0D2-E1CD-449F-9591-1F4BF1A0C52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682353-454B-49F4-A73D-C2CA7021010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C884C9-B576-438C-A10B-BC8180FC54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91CFE8-BB0A-4911-B4A9-CD24E2E9269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27843A-0DF5-42CD-BB7D-4FF8503CBE3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CDDB-E3B8-43F9-BC8B-BC69750653F1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14D1-1B7F-42B2-990C-C3B560435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AAF5-7741-47E6-949E-A3B923B34E5B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DFC7-9AFE-4907-BAA4-F1323EFE7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AC79-B877-442B-A8FD-FE3170BA6F3F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F6A2-81FB-45E3-897A-50093B33B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77825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3CE3D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7543800" y="-11113"/>
            <a:ext cx="1371600" cy="925513"/>
          </a:xfrm>
          <a:prstGeom prst="rect">
            <a:avLst/>
          </a:prstGeom>
          <a:solidFill>
            <a:srgbClr val="D3CE3D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AutoShape 3"/>
          <p:cNvSpPr>
            <a:spLocks noChangeArrowheads="1"/>
          </p:cNvSpPr>
          <p:nvPr userDrawn="1"/>
        </p:nvSpPr>
        <p:spPr bwMode="auto">
          <a:xfrm>
            <a:off x="7085013" y="-669925"/>
            <a:ext cx="2209800" cy="22431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8" name="Straight Connector 9"/>
          <p:cNvCxnSpPr/>
          <p:nvPr userDrawn="1"/>
        </p:nvCxnSpPr>
        <p:spPr>
          <a:xfrm>
            <a:off x="0" y="971550"/>
            <a:ext cx="9144000" cy="0"/>
          </a:xfrm>
          <a:prstGeom prst="line">
            <a:avLst/>
          </a:prstGeom>
          <a:ln w="31750">
            <a:solidFill>
              <a:srgbClr val="60B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 descr="US4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50175" y="120650"/>
            <a:ext cx="6619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 userDrawn="1"/>
        </p:nvSpPr>
        <p:spPr bwMode="auto">
          <a:xfrm>
            <a:off x="8366125" y="120650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M</a:t>
            </a:r>
          </a:p>
          <a:p>
            <a:pPr>
              <a:defRPr/>
            </a:pPr>
            <a:r>
              <a:rPr lang="en-US" sz="17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8259763" y="298450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E</a:t>
            </a:r>
          </a:p>
          <a:p>
            <a:pPr>
              <a:defRPr/>
            </a:pPr>
            <a:r>
              <a:rPr lang="en-US" sz="17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8259763" y="450850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C</a:t>
            </a:r>
          </a:p>
          <a:p>
            <a:pPr>
              <a:defRPr/>
            </a:pPr>
            <a:r>
              <a:rPr lang="en-US" sz="17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1047750"/>
            <a:ext cx="916463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0" y="1047750"/>
            <a:ext cx="9144000" cy="0"/>
          </a:xfrm>
          <a:prstGeom prst="line">
            <a:avLst/>
          </a:prstGeom>
          <a:ln w="31750">
            <a:solidFill>
              <a:srgbClr val="D3C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28" y="-95693"/>
            <a:ext cx="6859772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8518-9097-457C-8AEB-1D6C46469124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5C7D-B4A6-4445-B34B-938443740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D006-DD83-4057-BC33-BCDA633F2D22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D78A5-8C29-4F5C-B9BC-9C9B0B804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D8E2578-E478-4D35-8A08-B1FFC1FF6D2A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10/01/2013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F77825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B4AC489-531B-4BB0-B1C2-BB02670CD65D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D3CE3D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7543800" y="-11113"/>
            <a:ext cx="1371600" cy="925513"/>
          </a:xfrm>
          <a:prstGeom prst="rect">
            <a:avLst/>
          </a:prstGeom>
          <a:solidFill>
            <a:srgbClr val="D3CE3D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AutoShape 3"/>
          <p:cNvSpPr>
            <a:spLocks noChangeArrowheads="1"/>
          </p:cNvSpPr>
          <p:nvPr userDrawn="1"/>
        </p:nvSpPr>
        <p:spPr bwMode="auto">
          <a:xfrm>
            <a:off x="7085013" y="-669925"/>
            <a:ext cx="2209800" cy="224313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10" name="Straight Connector 14"/>
          <p:cNvCxnSpPr/>
          <p:nvPr userDrawn="1"/>
        </p:nvCxnSpPr>
        <p:spPr>
          <a:xfrm>
            <a:off x="0" y="971550"/>
            <a:ext cx="9144000" cy="0"/>
          </a:xfrm>
          <a:prstGeom prst="line">
            <a:avLst/>
          </a:prstGeom>
          <a:ln w="31750">
            <a:solidFill>
              <a:srgbClr val="60B9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US4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50175" y="120650"/>
            <a:ext cx="66198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8366125" y="120650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M</a:t>
            </a:r>
          </a:p>
          <a:p>
            <a:pPr>
              <a:defRPr/>
            </a:pPr>
            <a:r>
              <a:rPr lang="en-US" sz="17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 userDrawn="1"/>
        </p:nvSpPr>
        <p:spPr bwMode="auto">
          <a:xfrm>
            <a:off x="8259763" y="298450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E</a:t>
            </a:r>
          </a:p>
          <a:p>
            <a:pPr>
              <a:defRPr/>
            </a:pPr>
            <a:r>
              <a:rPr lang="en-US" sz="17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 userDrawn="1"/>
        </p:nvSpPr>
        <p:spPr bwMode="auto">
          <a:xfrm>
            <a:off x="8259763" y="450850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36576" tIns="36576" rIns="36576" bIns="36576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C</a:t>
            </a:r>
          </a:p>
          <a:p>
            <a:pPr>
              <a:defRPr/>
            </a:pPr>
            <a:r>
              <a:rPr lang="en-US" sz="1700" dirty="0">
                <a:solidFill>
                  <a:srgbClr val="000000"/>
                </a:solidFill>
                <a:latin typeface="Cooper Black" pitchFamily="18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15875" y="1047750"/>
            <a:ext cx="9164638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21"/>
          <p:cNvCxnSpPr/>
          <p:nvPr userDrawn="1"/>
        </p:nvCxnSpPr>
        <p:spPr>
          <a:xfrm>
            <a:off x="0" y="1047750"/>
            <a:ext cx="9144000" cy="0"/>
          </a:xfrm>
          <a:prstGeom prst="line">
            <a:avLst/>
          </a:prstGeom>
          <a:ln w="31750">
            <a:solidFill>
              <a:srgbClr val="D3CE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5428" y="-95693"/>
            <a:ext cx="6859772" cy="114300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96483-FA10-4D93-A6FB-50DC431521E3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3D062-B662-4B73-B82F-0DDCF85BF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5211-43D3-4E2B-90A2-45EEA42820CC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7DA0-1F34-4EF4-A8F5-D222494A8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AB90-4810-4D99-ADBE-6F4BA7055289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070E-B622-47AA-A6B3-FCAAED4CF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2200-2743-4273-AE3B-E4671A98132F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5B79B-370A-4276-9250-09BE67143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8241-FC9E-4BFE-8B71-CDAE8B87C862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3572E-A123-423A-A8BF-3F7149F5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5FF7-CF0E-4195-A331-B0E19EFD01A3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7C69A-4D22-47AF-9062-73AC8A6B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2F26C3-BF2F-4ACB-B5DA-83CBBA9DDDF8}" type="datetimeFigureOut">
              <a:rPr lang="en-US"/>
              <a:pPr>
                <a:defRPr/>
              </a:pPr>
              <a:t>10/01/2013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7C3BA6-F8FC-4E67-8820-BB9E0BF11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1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1633538"/>
          </a:xfrm>
          <a:prstGeom prst="rect">
            <a:avLst/>
          </a:prstGeom>
          <a:solidFill>
            <a:srgbClr val="F77825"/>
          </a:solidFill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400800" y="-11113"/>
            <a:ext cx="2514600" cy="1839913"/>
          </a:xfrm>
          <a:prstGeom prst="rect">
            <a:avLst/>
          </a:prstGeom>
          <a:solidFill>
            <a:srgbClr val="D3CE3D"/>
          </a:solidFill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5486400" y="-1143000"/>
            <a:ext cx="3962400" cy="3962400"/>
          </a:xfrm>
          <a:custGeom>
            <a:avLst/>
            <a:gdLst>
              <a:gd name="T0" fmla="*/ 1981200 w 21600"/>
              <a:gd name="T1" fmla="*/ 0 h 21600"/>
              <a:gd name="T2" fmla="*/ 580235 w 21600"/>
              <a:gd name="T3" fmla="*/ 580235 h 21600"/>
              <a:gd name="T4" fmla="*/ 0 w 21600"/>
              <a:gd name="T5" fmla="*/ 1981200 h 21600"/>
              <a:gd name="T6" fmla="*/ 580235 w 21600"/>
              <a:gd name="T7" fmla="*/ 3382165 h 21600"/>
              <a:gd name="T8" fmla="*/ 1981200 w 21600"/>
              <a:gd name="T9" fmla="*/ 3962400 h 21600"/>
              <a:gd name="T10" fmla="*/ 3382165 w 21600"/>
              <a:gd name="T11" fmla="*/ 3382165 h 21600"/>
              <a:gd name="T12" fmla="*/ 3962400 w 21600"/>
              <a:gd name="T13" fmla="*/ 1981200 h 21600"/>
              <a:gd name="T14" fmla="*/ 3382165 w 21600"/>
              <a:gd name="T15" fmla="*/ 5802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15365" name="Picture 5" descr="US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24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-247650" y="17463"/>
            <a:ext cx="596265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5000">
                <a:solidFill>
                  <a:srgbClr val="FFFFFF"/>
                </a:solidFill>
                <a:latin typeface="Calibri" pitchFamily="34" charset="0"/>
              </a:rPr>
              <a:t>US 41 Multimodal Emphasis Corridor</a:t>
            </a:r>
            <a:endParaRPr lang="en-US" sz="5000"/>
          </a:p>
        </p:txBody>
      </p:sp>
      <p:sp>
        <p:nvSpPr>
          <p:cNvPr id="15367" name="Text Box 2"/>
          <p:cNvSpPr txBox="1">
            <a:spLocks noChangeArrowheads="1"/>
          </p:cNvSpPr>
          <p:nvPr/>
        </p:nvSpPr>
        <p:spPr bwMode="auto">
          <a:xfrm>
            <a:off x="7940675" y="171450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2200">
                <a:solidFill>
                  <a:srgbClr val="000000"/>
                </a:solidFill>
                <a:latin typeface="Cooper Black" pitchFamily="18" charset="0"/>
              </a:rPr>
              <a:t>M</a:t>
            </a:r>
          </a:p>
          <a:p>
            <a:r>
              <a:rPr lang="en-US" sz="1700">
                <a:solidFill>
                  <a:srgbClr val="000000"/>
                </a:solidFill>
                <a:latin typeface="Cooper Black" pitchFamily="18" charset="0"/>
              </a:rPr>
              <a:t> </a:t>
            </a:r>
            <a:endParaRPr lang="en-US"/>
          </a:p>
        </p:txBody>
      </p:sp>
      <p:grpSp>
        <p:nvGrpSpPr>
          <p:cNvPr id="15368" name="Group 11"/>
          <p:cNvGrpSpPr>
            <a:grpSpLocks/>
          </p:cNvGrpSpPr>
          <p:nvPr/>
        </p:nvGrpSpPr>
        <p:grpSpPr bwMode="auto">
          <a:xfrm>
            <a:off x="6477000" y="1320800"/>
            <a:ext cx="1847850" cy="323850"/>
            <a:chOff x="6477000" y="1320126"/>
            <a:chExt cx="1848294" cy="324524"/>
          </a:xfrm>
        </p:grpSpPr>
        <p:sp>
          <p:nvSpPr>
            <p:cNvPr id="11" name="Rectangle 10"/>
            <p:cNvSpPr/>
            <p:nvPr/>
          </p:nvSpPr>
          <p:spPr>
            <a:xfrm>
              <a:off x="6477000" y="1320126"/>
              <a:ext cx="1848294" cy="313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374" name="Picture 3"/>
            <p:cNvPicPr>
              <a:picLocks noChangeAspect="1" noChangeArrowheads="1"/>
            </p:cNvPicPr>
            <p:nvPr/>
          </p:nvPicPr>
          <p:blipFill>
            <a:blip r:embed="rId4"/>
            <a:srcRect t="3387" r="7634" b="6067"/>
            <a:stretch>
              <a:fillRect/>
            </a:stretch>
          </p:blipFill>
          <p:spPr bwMode="auto">
            <a:xfrm>
              <a:off x="7185025" y="1395412"/>
              <a:ext cx="358775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4"/>
            <p:cNvPicPr>
              <a:picLocks noChangeAspect="1" noChangeArrowheads="1"/>
            </p:cNvPicPr>
            <p:nvPr/>
          </p:nvPicPr>
          <p:blipFill>
            <a:blip r:embed="rId5"/>
            <a:srcRect l="2133" t="1860" r="3557" b="3722"/>
            <a:stretch>
              <a:fillRect/>
            </a:stretch>
          </p:blipFill>
          <p:spPr bwMode="auto">
            <a:xfrm>
              <a:off x="7956994" y="1371600"/>
              <a:ext cx="36830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5"/>
            <p:cNvPicPr>
              <a:picLocks noChangeAspect="1" noChangeArrowheads="1"/>
            </p:cNvPicPr>
            <p:nvPr/>
          </p:nvPicPr>
          <p:blipFill>
            <a:blip r:embed="rId6"/>
            <a:srcRect l="2625" t="5269" r="46257" b="18819"/>
            <a:stretch>
              <a:fillRect/>
            </a:stretch>
          </p:blipFill>
          <p:spPr bwMode="auto">
            <a:xfrm>
              <a:off x="6778625" y="1371600"/>
              <a:ext cx="292100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6"/>
            <p:cNvPicPr>
              <a:picLocks noChangeAspect="1" noChangeArrowheads="1"/>
            </p:cNvPicPr>
            <p:nvPr/>
          </p:nvPicPr>
          <p:blipFill>
            <a:blip r:embed="rId7"/>
            <a:srcRect l="1228" t="3510" r="2458" b="2632"/>
            <a:stretch>
              <a:fillRect/>
            </a:stretch>
          </p:blipFill>
          <p:spPr bwMode="auto">
            <a:xfrm>
              <a:off x="7543800" y="1390650"/>
              <a:ext cx="387350" cy="2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7"/>
            <p:cNvPicPr>
              <a:picLocks noChangeAspect="1" noChangeArrowheads="1"/>
            </p:cNvPicPr>
            <p:nvPr/>
          </p:nvPicPr>
          <p:blipFill>
            <a:blip r:embed="rId8"/>
            <a:srcRect l="54541" t="3763" r="3937" b="6021"/>
            <a:stretch>
              <a:fillRect/>
            </a:stretch>
          </p:blipFill>
          <p:spPr bwMode="auto">
            <a:xfrm>
              <a:off x="6477000" y="1320126"/>
              <a:ext cx="2587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9" name="Text Box 2"/>
          <p:cNvSpPr txBox="1">
            <a:spLocks noChangeArrowheads="1"/>
          </p:cNvSpPr>
          <p:nvPr/>
        </p:nvSpPr>
        <p:spPr bwMode="auto">
          <a:xfrm>
            <a:off x="7885113" y="468313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2200">
                <a:solidFill>
                  <a:srgbClr val="000000"/>
                </a:solidFill>
                <a:latin typeface="Cooper Black" pitchFamily="18" charset="0"/>
              </a:rPr>
              <a:t>E</a:t>
            </a:r>
          </a:p>
          <a:p>
            <a:r>
              <a:rPr lang="en-US" sz="1700">
                <a:solidFill>
                  <a:srgbClr val="000000"/>
                </a:solidFill>
                <a:latin typeface="Cooper Black" pitchFamily="18" charset="0"/>
              </a:rPr>
              <a:t> </a:t>
            </a:r>
            <a:endParaRPr lang="en-US"/>
          </a:p>
        </p:txBody>
      </p:sp>
      <p:sp>
        <p:nvSpPr>
          <p:cNvPr id="15370" name="Text Box 2"/>
          <p:cNvSpPr txBox="1">
            <a:spLocks noChangeArrowheads="1"/>
          </p:cNvSpPr>
          <p:nvPr/>
        </p:nvSpPr>
        <p:spPr bwMode="auto">
          <a:xfrm>
            <a:off x="7885113" y="771525"/>
            <a:ext cx="44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2200">
                <a:solidFill>
                  <a:srgbClr val="000000"/>
                </a:solidFill>
                <a:latin typeface="Cooper Black" pitchFamily="18" charset="0"/>
              </a:rPr>
              <a:t>C</a:t>
            </a:r>
          </a:p>
          <a:p>
            <a:r>
              <a:rPr lang="en-US" sz="1700">
                <a:solidFill>
                  <a:srgbClr val="000000"/>
                </a:solidFill>
                <a:latin typeface="Cooper Black" pitchFamily="18" charset="0"/>
              </a:rPr>
              <a:t> </a:t>
            </a:r>
            <a:endParaRPr lang="en-US"/>
          </a:p>
        </p:txBody>
      </p:sp>
      <p:pic>
        <p:nvPicPr>
          <p:cNvPr id="15371" name="Picture 12"/>
          <p:cNvPicPr>
            <a:picLocks noChangeAspect="1"/>
          </p:cNvPicPr>
          <p:nvPr/>
        </p:nvPicPr>
        <p:blipFill>
          <a:blip r:embed="rId9"/>
          <a:srcRect b="14349"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 Box 7"/>
          <p:cNvSpPr txBox="1">
            <a:spLocks noChangeArrowheads="1"/>
          </p:cNvSpPr>
          <p:nvPr/>
        </p:nvSpPr>
        <p:spPr bwMode="auto">
          <a:xfrm>
            <a:off x="381000" y="1676400"/>
            <a:ext cx="76295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r>
              <a:rPr lang="en-US" sz="3200" b="1">
                <a:latin typeface="Calibri" pitchFamily="34" charset="0"/>
              </a:rPr>
              <a:t>Tampa Bay Regional Transportation Summit</a:t>
            </a:r>
            <a:endParaRPr lang="en-US" sz="3200">
              <a:latin typeface="Calibri" pitchFamily="34" charset="0"/>
            </a:endParaRPr>
          </a:p>
          <a:p>
            <a:r>
              <a:rPr lang="en-US" sz="3200" b="1">
                <a:latin typeface="Calibri" pitchFamily="34" charset="0"/>
              </a:rPr>
              <a:t>October 10, 2013 </a:t>
            </a:r>
          </a:p>
          <a:p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5613" y="-152400"/>
            <a:ext cx="6629400" cy="1143000"/>
          </a:xfrm>
        </p:spPr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Adopted 2035 LRTP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Allocated specific funds to </a:t>
            </a:r>
            <a:r>
              <a:rPr lang="en-US" sz="2800" i="1" dirty="0" smtClean="0"/>
              <a:t>multimodal</a:t>
            </a:r>
            <a:r>
              <a:rPr lang="en-US" sz="2800" dirty="0" smtClean="0"/>
              <a:t> transportation improvement projects on US 41 corridor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$2.5 M allocated annually to Manatee County </a:t>
            </a:r>
            <a:r>
              <a:rPr lang="en-US" sz="2000" dirty="0" smtClean="0"/>
              <a:t>(FY 16/17 DOT Work Plan)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$4.42 M allocated annually to </a:t>
            </a:r>
            <a:r>
              <a:rPr lang="en-US" sz="2400" dirty="0"/>
              <a:t>Sarasota County </a:t>
            </a:r>
            <a:r>
              <a:rPr lang="en-US" sz="1800" dirty="0"/>
              <a:t>(FY 16/17 DOT Work Plan)</a:t>
            </a:r>
          </a:p>
          <a:p>
            <a:pPr marL="457200" lvl="1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/>
              <a:t>	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5613" y="-152400"/>
            <a:ext cx="6629400" cy="1143000"/>
          </a:xfrm>
        </p:spPr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7975" cy="4830763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/>
              <a:t>Limits: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Entirety of US 41 in Sarasota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 Manatee County from the Sarasota County line to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Street in Palmetto</a:t>
            </a:r>
          </a:p>
        </p:txBody>
      </p:sp>
      <p:pic>
        <p:nvPicPr>
          <p:cNvPr id="19459" name="Picture 2" descr="G:\600004-02.11 Sarasota-Manatee US 41 Multimodal\Maps\Corridor.jpg"/>
          <p:cNvPicPr>
            <a:picLocks noChangeAspect="1" noChangeArrowheads="1"/>
          </p:cNvPicPr>
          <p:nvPr/>
        </p:nvPicPr>
        <p:blipFill>
          <a:blip r:embed="rId3"/>
          <a:srcRect l="3397" t="1955" r="3384" b="7938"/>
          <a:stretch>
            <a:fillRect/>
          </a:stretch>
        </p:blipFill>
        <p:spPr bwMode="auto">
          <a:xfrm>
            <a:off x="4575175" y="0"/>
            <a:ext cx="459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733800" y="1828800"/>
            <a:ext cx="5029200" cy="3810000"/>
          </a:xfrm>
          <a:prstGeom prst="ellipse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455613" y="-95250"/>
            <a:ext cx="6859587" cy="1143000"/>
          </a:xfrm>
        </p:spPr>
        <p:txBody>
          <a:bodyPr/>
          <a:lstStyle/>
          <a:p>
            <a:r>
              <a:rPr lang="en-US" sz="3200" smtClean="0"/>
              <a:t>Guiding Principles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 t="3387" r="7634" b="6067"/>
          <a:stretch>
            <a:fillRect/>
          </a:stretch>
        </p:blipFill>
        <p:spPr bwMode="auto">
          <a:xfrm>
            <a:off x="7194550" y="3429000"/>
            <a:ext cx="11684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/>
          <a:srcRect l="2133" t="1860" r="3557" b="3722"/>
          <a:stretch>
            <a:fillRect/>
          </a:stretch>
        </p:blipFill>
        <p:spPr bwMode="auto">
          <a:xfrm>
            <a:off x="5715000" y="4354513"/>
            <a:ext cx="134461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5"/>
          <a:srcRect l="2625" t="5269" r="46257" b="18819"/>
          <a:stretch>
            <a:fillRect/>
          </a:stretch>
        </p:blipFill>
        <p:spPr bwMode="auto">
          <a:xfrm>
            <a:off x="6078538" y="2286000"/>
            <a:ext cx="1116012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6"/>
          <a:srcRect l="1228" t="3510" r="2458" b="2632"/>
          <a:stretch>
            <a:fillRect/>
          </a:stretch>
        </p:blipFill>
        <p:spPr bwMode="auto">
          <a:xfrm>
            <a:off x="4343400" y="3698875"/>
            <a:ext cx="119062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5"/>
          <a:srcRect l="54541" t="3763" r="3937" b="6021"/>
          <a:stretch>
            <a:fillRect/>
          </a:stretch>
        </p:blipFill>
        <p:spPr bwMode="auto">
          <a:xfrm>
            <a:off x="4648200" y="2286000"/>
            <a:ext cx="8858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400" smtClean="0"/>
              <a:t>Must address two or more mobility, connectivity, or congestion needs.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400" dirty="0" smtClean="0"/>
              <a:t>Must be appropriate for the context of adjacent existing or planned land uses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400" dirty="0" smtClean="0"/>
              <a:t>Must have local support</a:t>
            </a:r>
            <a:endParaRPr lang="en-US" sz="2400" dirty="0"/>
          </a:p>
        </p:txBody>
      </p:sp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455613" y="-152400"/>
            <a:ext cx="6859587" cy="1143000"/>
          </a:xfrm>
        </p:spPr>
        <p:txBody>
          <a:bodyPr/>
          <a:lstStyle/>
          <a:p>
            <a:r>
              <a:rPr lang="en-US" sz="3200" smtClean="0"/>
              <a:t>Guiding Principles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5814" r="4941"/>
          <a:stretch/>
        </p:blipFill>
        <p:spPr bwMode="auto">
          <a:xfrm>
            <a:off x="9753600" y="1219200"/>
            <a:ext cx="2606749" cy="1661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191000"/>
            <a:ext cx="3238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O:\Photos\Marketing Photos and Images\Frequently Used Photos\Transportation\Fort Pierce 0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37251" y="1524000"/>
            <a:ext cx="264129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dirty="0"/>
              <a:t>Must improve safety for vulnerable users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4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en-US" dirty="0"/>
              <a:t>Should encourage economic development or revitalization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455613" y="-152400"/>
            <a:ext cx="6859587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00"/>
                </a:solidFill>
              </a:rPr>
              <a:t>Guiding Principles</a:t>
            </a:r>
            <a:endParaRPr 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1371600"/>
            <a:ext cx="3733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191000"/>
            <a:ext cx="2190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400" dirty="0"/>
              <a:t>Should not have </a:t>
            </a:r>
            <a:r>
              <a:rPr lang="en-US" sz="2400" dirty="0" smtClean="0"/>
              <a:t>significant unmitigated </a:t>
            </a:r>
            <a:r>
              <a:rPr lang="en-US" sz="2400" dirty="0"/>
              <a:t>negative environmental impacts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endParaRPr lang="en-US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400" dirty="0"/>
              <a:t>Should have efficient management </a:t>
            </a:r>
            <a:r>
              <a:rPr lang="en-US" sz="2400" dirty="0" smtClean="0"/>
              <a:t>and operational </a:t>
            </a:r>
            <a:r>
              <a:rPr lang="en-US" sz="2400" dirty="0"/>
              <a:t>strategies </a:t>
            </a:r>
            <a:r>
              <a:rPr lang="en-US" sz="2400" dirty="0" smtClean="0"/>
              <a:t>identified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r>
              <a:rPr lang="en-US" sz="2400" dirty="0"/>
              <a:t>Should emphasize the </a:t>
            </a:r>
            <a:r>
              <a:rPr lang="en-US" sz="2400" dirty="0" smtClean="0"/>
              <a:t>preservation </a:t>
            </a:r>
            <a:r>
              <a:rPr lang="en-US" sz="2400" dirty="0"/>
              <a:t>and maintenance of the existing transportation system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endParaRPr lang="en-US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6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2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455613" y="-152400"/>
            <a:ext cx="6859587" cy="1143000"/>
          </a:xfrm>
        </p:spPr>
        <p:txBody>
          <a:bodyPr/>
          <a:lstStyle/>
          <a:p>
            <a:r>
              <a:rPr lang="en-US" sz="3200" smtClean="0">
                <a:solidFill>
                  <a:srgbClr val="000000"/>
                </a:solidFill>
              </a:rPr>
              <a:t>Guiding Principles</a:t>
            </a:r>
            <a:endParaRPr lang="en-US" sz="3200" smtClean="0"/>
          </a:p>
        </p:txBody>
      </p:sp>
      <p:sp>
        <p:nvSpPr>
          <p:cNvPr id="27651" name="Content Placeholder 1"/>
          <p:cNvSpPr txBox="1">
            <a:spLocks/>
          </p:cNvSpPr>
          <p:nvPr/>
        </p:nvSpPr>
        <p:spPr bwMode="auto">
          <a:xfrm>
            <a:off x="609600" y="11430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2400">
              <a:latin typeface="Calibri" pitchFamily="34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1143000"/>
            <a:ext cx="13716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5538" y="2895600"/>
            <a:ext cx="20669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0300" y="4648200"/>
            <a:ext cx="2057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158</Words>
  <Application>Microsoft Office PowerPoint</Application>
  <PresentationFormat>On-screen Show (4:3)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Arial</vt:lpstr>
      <vt:lpstr>Cooper Black</vt:lpstr>
      <vt:lpstr>Office Theme</vt:lpstr>
      <vt:lpstr>Office Theme</vt:lpstr>
      <vt:lpstr>Office Theme</vt:lpstr>
      <vt:lpstr>Slide 1</vt:lpstr>
      <vt:lpstr>Introduction</vt:lpstr>
      <vt:lpstr>Introduction</vt:lpstr>
      <vt:lpstr>Guiding Principles</vt:lpstr>
      <vt:lpstr>Guiding Principles</vt:lpstr>
      <vt:lpstr>Guiding Principles</vt:lpstr>
      <vt:lpstr>Guiding Principles</vt:lpstr>
    </vt:vector>
  </TitlesOfParts>
  <Company>Tindale-Oliver &amp; Associates,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Schaper</dc:creator>
  <cp:lastModifiedBy>HoppeM</cp:lastModifiedBy>
  <cp:revision>72</cp:revision>
  <cp:lastPrinted>2012-03-16T13:45:42Z</cp:lastPrinted>
  <dcterms:created xsi:type="dcterms:W3CDTF">2012-01-04T14:05:50Z</dcterms:created>
  <dcterms:modified xsi:type="dcterms:W3CDTF">2013-10-01T20:13:55Z</dcterms:modified>
</cp:coreProperties>
</file>