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21" r:id="rId2"/>
    <p:sldId id="422" r:id="rId3"/>
    <p:sldId id="379" r:id="rId4"/>
    <p:sldId id="383" r:id="rId5"/>
    <p:sldId id="395" r:id="rId6"/>
    <p:sldId id="402" r:id="rId7"/>
    <p:sldId id="426" r:id="rId8"/>
    <p:sldId id="427" r:id="rId9"/>
    <p:sldId id="425" r:id="rId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6" autoAdjust="0"/>
    <p:restoredTop sz="95048" autoAdjust="0"/>
  </p:normalViewPr>
  <p:slideViewPr>
    <p:cSldViewPr>
      <p:cViewPr>
        <p:scale>
          <a:sx n="80" d="100"/>
          <a:sy n="80" d="100"/>
        </p:scale>
        <p:origin x="-2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650" tIns="45825" rIns="91650" bIns="45825"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650" tIns="45825" rIns="91650" bIns="45825" rtlCol="0"/>
          <a:lstStyle>
            <a:lvl1pPr algn="r">
              <a:defRPr sz="1200" smtClean="0">
                <a:cs typeface="+mn-cs"/>
              </a:defRPr>
            </a:lvl1pPr>
          </a:lstStyle>
          <a:p>
            <a:pPr>
              <a:defRPr/>
            </a:pPr>
            <a:fld id="{D859E495-0766-4ED1-A99C-FE3957BD7ED1}" type="datetimeFigureOut">
              <a:rPr lang="en-US"/>
              <a:pPr>
                <a:defRPr/>
              </a:pPr>
              <a:t>10/04/2013</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650" tIns="45825" rIns="91650" bIns="45825"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650" tIns="45825" rIns="91650" bIns="45825" rtlCol="0" anchor="b"/>
          <a:lstStyle>
            <a:lvl1pPr algn="r">
              <a:defRPr sz="1200" smtClean="0">
                <a:cs typeface="+mn-cs"/>
              </a:defRPr>
            </a:lvl1pPr>
          </a:lstStyle>
          <a:p>
            <a:pPr>
              <a:defRPr/>
            </a:pPr>
            <a:fld id="{DF6A0CEC-A7A1-4E83-99BD-7D464207A78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200">
                <a:cs typeface="+mn-cs"/>
              </a:defRPr>
            </a:lvl1pPr>
          </a:lstStyle>
          <a:p>
            <a:pPr>
              <a:defRPr/>
            </a:pPr>
            <a:fld id="{15EA3814-71C2-4F7C-8185-ED5D68B8D8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smtClean="0"/>
              <a:t>To tell you more about the I-4 Ultimate project, it covers 21.11 miles from West of Kirkman Road in Orange County traveling east (or north) to east of SR 434 in Seminole County. It goes through downtown orlando and crosses another major roadway, the SR 408 East West Expressway. This portion of I-4 see 140 to 200 thousand vehicles daily.</a:t>
            </a:r>
          </a:p>
          <a:p>
            <a:endParaRPr lang="en-US" smtClean="0"/>
          </a:p>
          <a:p>
            <a:r>
              <a:rPr lang="en-US" smtClean="0"/>
              <a:t>The construction costs have been estimated to be just over 2 billion dollars.</a:t>
            </a:r>
          </a:p>
          <a:p>
            <a:endParaRPr lang="en-US" smtClean="0"/>
          </a:p>
          <a:p>
            <a:r>
              <a:rPr lang="en-US" smtClean="0"/>
              <a:t>The plan calls for a complete reconstruction of the mainline, this is necessary to design the corridor to current standards, flattening some of the curves and hills, and improving the sight distance.</a:t>
            </a:r>
          </a:p>
        </p:txBody>
      </p:sp>
      <p:sp>
        <p:nvSpPr>
          <p:cNvPr id="19459" name="Slide Number Placeholder 3"/>
          <p:cNvSpPr>
            <a:spLocks noGrp="1"/>
          </p:cNvSpPr>
          <p:nvPr>
            <p:ph type="sldNum" sz="quarter" idx="5"/>
          </p:nvPr>
        </p:nvSpPr>
        <p:spPr>
          <a:noFill/>
        </p:spPr>
        <p:txBody>
          <a:bodyPr/>
          <a:lstStyle/>
          <a:p>
            <a:fld id="{C9E63B13-4732-4B3E-8F97-6287F8E94BB3}" type="slidenum">
              <a:rPr lang="en-US" smtClean="0">
                <a:cs typeface="Arial" charset="0"/>
              </a:rPr>
              <a:pPr/>
              <a:t>3</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820C2190-C632-4D2E-A3D9-59EC94ED7387}" type="slidenum">
              <a:rPr lang="en-US" smtClean="0">
                <a:cs typeface="Arial" charset="0"/>
              </a:rPr>
              <a:pPr/>
              <a:t>4</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smtClean="0"/>
          </a:p>
        </p:txBody>
      </p:sp>
      <p:sp>
        <p:nvSpPr>
          <p:cNvPr id="23555" name="Slide Number Placeholder 3"/>
          <p:cNvSpPr>
            <a:spLocks noGrp="1"/>
          </p:cNvSpPr>
          <p:nvPr>
            <p:ph type="sldNum" sz="quarter" idx="5"/>
          </p:nvPr>
        </p:nvSpPr>
        <p:spPr>
          <a:noFill/>
        </p:spPr>
        <p:txBody>
          <a:bodyPr/>
          <a:lstStyle/>
          <a:p>
            <a:fld id="{91429DE7-7093-4D91-9AB6-59108EF919AB}" type="slidenum">
              <a:rPr lang="en-US" smtClean="0">
                <a:cs typeface="Arial" charset="0"/>
              </a:rPr>
              <a:pPr/>
              <a:t>5</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F91339C3-09A3-4319-82AF-AFCE17B21D75}" type="slidenum">
              <a:rPr lang="en-US" smtClean="0">
                <a:cs typeface="Arial" charset="0"/>
              </a:rPr>
              <a:pPr/>
              <a:t>6</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b="1" smtClean="0">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008D769E-1962-4EA3-B0FF-E611B2BBA0AC}" type="slidenum">
              <a:rPr lang="en-US" smtClean="0">
                <a:cs typeface="Arial" charset="0"/>
              </a:rPr>
              <a:pPr/>
              <a:t>7</a:t>
            </a:fld>
            <a:endParaRPr lang="en-US" smtClean="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b="1" smtClean="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740792E4-E2A1-4481-80BC-B55AA595311E}" type="slidenum">
              <a:rPr lang="en-US" smtClean="0">
                <a:cs typeface="Arial" charset="0"/>
              </a:rPr>
              <a:pPr/>
              <a:t>8</a:t>
            </a:fld>
            <a:endParaRPr lang="en-US"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b="1" smtClean="0">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E7D1D-2482-462A-A747-31A77249BC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BF128-E1A6-4C80-B919-4D5079A927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ED1AC9-1AFF-45D7-B98A-19029418BFC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1752600"/>
            <a:ext cx="34671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72100" y="1752600"/>
            <a:ext cx="34671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72100" y="3619500"/>
            <a:ext cx="34671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78C1E-315E-45E2-AD85-12DDD5A096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E02DD8-E500-4E10-9A9E-6B03ED3E4C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30A774-8623-47BD-B61F-E1B164A3D4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30B18D-5D53-4802-B099-13899B398C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42CAE7-EFF2-4E38-B996-C39A262D81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DA7CFB-4494-4688-9C0B-0C61272F71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CDFE0-81AB-4FBC-A2C3-709EECA2BD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609396-CA63-47A3-8C03-8340AE30CB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F66E90EF-E901-466C-9F5A-89C10FFBC8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Bubble graphic.jpg"/>
          <p:cNvPicPr>
            <a:picLocks noChangeAspect="1"/>
          </p:cNvPicPr>
          <p:nvPr/>
        </p:nvPicPr>
        <p:blipFill>
          <a:blip r:embed="rId2"/>
          <a:srcRect/>
          <a:stretch>
            <a:fillRect/>
          </a:stretch>
        </p:blipFill>
        <p:spPr bwMode="auto">
          <a:xfrm>
            <a:off x="0" y="1828800"/>
            <a:ext cx="9144000" cy="3254375"/>
          </a:xfrm>
          <a:prstGeom prst="rect">
            <a:avLst/>
          </a:prstGeom>
          <a:noFill/>
          <a:ln w="9525">
            <a:noFill/>
            <a:miter lim="800000"/>
            <a:headEnd/>
            <a:tailEnd/>
          </a:ln>
        </p:spPr>
      </p:pic>
      <p:pic>
        <p:nvPicPr>
          <p:cNvPr id="16386" name="Picture 2" descr="MO logo_color horizontal.jpg"/>
          <p:cNvPicPr>
            <a:picLocks noChangeAspect="1"/>
          </p:cNvPicPr>
          <p:nvPr/>
        </p:nvPicPr>
        <p:blipFill>
          <a:blip r:embed="rId3"/>
          <a:srcRect/>
          <a:stretch>
            <a:fillRect/>
          </a:stretch>
        </p:blipFill>
        <p:spPr bwMode="auto">
          <a:xfrm>
            <a:off x="6096000" y="6180138"/>
            <a:ext cx="2362200" cy="452437"/>
          </a:xfrm>
          <a:prstGeom prst="rect">
            <a:avLst/>
          </a:prstGeom>
          <a:noFill/>
          <a:ln w="9525">
            <a:noFill/>
            <a:miter lim="800000"/>
            <a:headEnd/>
            <a:tailEnd/>
          </a:ln>
        </p:spPr>
      </p:pic>
      <p:sp>
        <p:nvSpPr>
          <p:cNvPr id="4" name="TextBox 3"/>
          <p:cNvSpPr txBox="1"/>
          <p:nvPr/>
        </p:nvSpPr>
        <p:spPr>
          <a:xfrm>
            <a:off x="1316038" y="762000"/>
            <a:ext cx="6946900" cy="646113"/>
          </a:xfrm>
          <a:prstGeom prst="rect">
            <a:avLst/>
          </a:prstGeom>
          <a:noFill/>
        </p:spPr>
        <p:txBody>
          <a:bodyPr wrap="none">
            <a:spAutoFit/>
          </a:bodyPr>
          <a:lstStyle/>
          <a:p>
            <a:pPr algn="ctr">
              <a:defRPr/>
            </a:pPr>
            <a:r>
              <a:rPr lang="en-US" sz="3600" b="1" dirty="0">
                <a:solidFill>
                  <a:schemeClr val="accent2">
                    <a:lumMod val="50000"/>
                  </a:schemeClr>
                </a:solidFill>
                <a:latin typeface="Trebuchet MS" pitchFamily="34" charset="0"/>
                <a:cs typeface="+mn-cs"/>
              </a:rPr>
              <a:t>I-4 Master Plan Implementation</a:t>
            </a:r>
            <a:endParaRPr lang="en-US" sz="3600" b="1" dirty="0">
              <a:solidFill>
                <a:schemeClr val="accent2">
                  <a:lumMod val="50000"/>
                </a:schemeClr>
              </a:solidFill>
              <a:latin typeface="Trebuchet MS" pitchFamily="34" charset="0"/>
              <a:cs typeface="+mn-cs"/>
            </a:endParaRPr>
          </a:p>
        </p:txBody>
      </p:sp>
      <p:sp>
        <p:nvSpPr>
          <p:cNvPr id="5" name="TextBox 4"/>
          <p:cNvSpPr txBox="1"/>
          <p:nvPr/>
        </p:nvSpPr>
        <p:spPr>
          <a:xfrm>
            <a:off x="6248400" y="5105400"/>
            <a:ext cx="2306638" cy="708025"/>
          </a:xfrm>
          <a:prstGeom prst="rect">
            <a:avLst/>
          </a:prstGeom>
          <a:noFill/>
        </p:spPr>
        <p:txBody>
          <a:bodyPr wrap="none">
            <a:spAutoFit/>
          </a:bodyPr>
          <a:lstStyle/>
          <a:p>
            <a:pPr>
              <a:defRPr/>
            </a:pPr>
            <a:r>
              <a:rPr lang="en-US" sz="2000" dirty="0">
                <a:solidFill>
                  <a:schemeClr val="accent2">
                    <a:lumMod val="50000"/>
                  </a:schemeClr>
                </a:solidFill>
                <a:latin typeface="Trebuchet MS" pitchFamily="34" charset="0"/>
                <a:cs typeface="+mn-cs"/>
              </a:rPr>
              <a:t>Harold W. Barley</a:t>
            </a:r>
          </a:p>
          <a:p>
            <a:pPr>
              <a:defRPr/>
            </a:pPr>
            <a:r>
              <a:rPr lang="en-US" sz="2000" dirty="0">
                <a:solidFill>
                  <a:schemeClr val="accent2">
                    <a:lumMod val="50000"/>
                  </a:schemeClr>
                </a:solidFill>
                <a:latin typeface="Trebuchet MS" pitchFamily="34" charset="0"/>
                <a:cs typeface="+mn-cs"/>
              </a:rPr>
              <a:t>Executive Director</a:t>
            </a:r>
            <a:endParaRPr lang="en-US" sz="2000" dirty="0">
              <a:solidFill>
                <a:schemeClr val="accent2">
                  <a:lumMod val="50000"/>
                </a:schemeClr>
              </a:solidFill>
              <a:latin typeface="Trebuchet MS" pitchFamily="34" charset="0"/>
              <a:cs typeface="+mn-cs"/>
            </a:endParaRPr>
          </a:p>
        </p:txBody>
      </p:sp>
      <p:sp>
        <p:nvSpPr>
          <p:cNvPr id="6" name="TextBox 5"/>
          <p:cNvSpPr txBox="1"/>
          <p:nvPr/>
        </p:nvSpPr>
        <p:spPr>
          <a:xfrm>
            <a:off x="381000" y="5105400"/>
            <a:ext cx="5135563" cy="708025"/>
          </a:xfrm>
          <a:prstGeom prst="rect">
            <a:avLst/>
          </a:prstGeom>
          <a:noFill/>
        </p:spPr>
        <p:txBody>
          <a:bodyPr wrap="none">
            <a:spAutoFit/>
          </a:bodyPr>
          <a:lstStyle/>
          <a:p>
            <a:pPr>
              <a:defRPr/>
            </a:pPr>
            <a:r>
              <a:rPr lang="en-US" sz="2000" dirty="0">
                <a:solidFill>
                  <a:schemeClr val="accent2">
                    <a:lumMod val="50000"/>
                  </a:schemeClr>
                </a:solidFill>
                <a:latin typeface="Trebuchet MS" pitchFamily="34" charset="0"/>
                <a:cs typeface="+mn-cs"/>
              </a:rPr>
              <a:t>Tampa Bay Regional Transportation Summit</a:t>
            </a:r>
          </a:p>
          <a:p>
            <a:pPr>
              <a:defRPr/>
            </a:pPr>
            <a:r>
              <a:rPr lang="en-US" sz="2000" dirty="0">
                <a:solidFill>
                  <a:schemeClr val="accent2">
                    <a:lumMod val="50000"/>
                  </a:schemeClr>
                </a:solidFill>
                <a:latin typeface="Trebuchet MS" pitchFamily="34" charset="0"/>
                <a:cs typeface="+mn-cs"/>
              </a:rPr>
              <a:t>October 10, 2013</a:t>
            </a:r>
            <a:endParaRPr lang="en-US" sz="2000" dirty="0">
              <a:solidFill>
                <a:schemeClr val="accent2">
                  <a:lumMod val="50000"/>
                </a:schemeClr>
              </a:solidFill>
              <a:latin typeface="Trebuchet MS"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kiva logo_w beltway tag 051412.jpg"/>
          <p:cNvPicPr>
            <a:picLocks noChangeAspect="1"/>
          </p:cNvPicPr>
          <p:nvPr/>
        </p:nvPicPr>
        <p:blipFill>
          <a:blip r:embed="rId2"/>
          <a:srcRect/>
          <a:stretch>
            <a:fillRect/>
          </a:stretch>
        </p:blipFill>
        <p:spPr bwMode="auto">
          <a:xfrm>
            <a:off x="609600" y="1981200"/>
            <a:ext cx="4419600" cy="1589088"/>
          </a:xfrm>
          <a:prstGeom prst="rect">
            <a:avLst/>
          </a:prstGeom>
          <a:noFill/>
          <a:ln w="9525">
            <a:noFill/>
            <a:miter lim="800000"/>
            <a:headEnd/>
            <a:tailEnd/>
          </a:ln>
        </p:spPr>
      </p:pic>
      <p:pic>
        <p:nvPicPr>
          <p:cNvPr id="3" name="Picture 2" descr="SunRail.JPG"/>
          <p:cNvPicPr>
            <a:picLocks noChangeAspect="1"/>
          </p:cNvPicPr>
          <p:nvPr/>
        </p:nvPicPr>
        <p:blipFill>
          <a:blip r:embed="rId3"/>
          <a:srcRect/>
          <a:stretch>
            <a:fillRect/>
          </a:stretch>
        </p:blipFill>
        <p:spPr bwMode="auto">
          <a:xfrm>
            <a:off x="5334000" y="1371600"/>
            <a:ext cx="2743200" cy="2743200"/>
          </a:xfrm>
          <a:prstGeom prst="rect">
            <a:avLst/>
          </a:prstGeom>
          <a:noFill/>
          <a:ln w="9525">
            <a:noFill/>
            <a:miter lim="800000"/>
            <a:headEnd/>
            <a:tailEnd/>
          </a:ln>
        </p:spPr>
      </p:pic>
      <p:pic>
        <p:nvPicPr>
          <p:cNvPr id="4" name="Picture 3" descr="I-4_MovingForward_logo.jpg"/>
          <p:cNvPicPr>
            <a:picLocks noChangeAspect="1"/>
          </p:cNvPicPr>
          <p:nvPr/>
        </p:nvPicPr>
        <p:blipFill>
          <a:blip r:embed="rId4"/>
          <a:srcRect/>
          <a:stretch>
            <a:fillRect/>
          </a:stretch>
        </p:blipFill>
        <p:spPr bwMode="auto">
          <a:xfrm>
            <a:off x="914400" y="3962400"/>
            <a:ext cx="3429000" cy="1985963"/>
          </a:xfrm>
          <a:prstGeom prst="rect">
            <a:avLst/>
          </a:prstGeom>
          <a:noFill/>
          <a:ln w="9525">
            <a:noFill/>
            <a:miter lim="800000"/>
            <a:headEnd/>
            <a:tailEnd/>
          </a:ln>
        </p:spPr>
      </p:pic>
      <p:pic>
        <p:nvPicPr>
          <p:cNvPr id="5" name="Picture 4" descr="OCX Logo_Color.png"/>
          <p:cNvPicPr>
            <a:picLocks noChangeAspect="1"/>
          </p:cNvPicPr>
          <p:nvPr/>
        </p:nvPicPr>
        <p:blipFill>
          <a:blip r:embed="rId5"/>
          <a:srcRect/>
          <a:stretch>
            <a:fillRect/>
          </a:stretch>
        </p:blipFill>
        <p:spPr bwMode="auto">
          <a:xfrm>
            <a:off x="5334000" y="4114800"/>
            <a:ext cx="2794000" cy="2095500"/>
          </a:xfrm>
          <a:prstGeom prst="rect">
            <a:avLst/>
          </a:prstGeom>
          <a:noFill/>
          <a:ln w="9525">
            <a:noFill/>
            <a:miter lim="800000"/>
            <a:headEnd/>
            <a:tailEnd/>
          </a:ln>
        </p:spPr>
      </p:pic>
      <p:sp>
        <p:nvSpPr>
          <p:cNvPr id="6" name="TextBox 5"/>
          <p:cNvSpPr txBox="1"/>
          <p:nvPr/>
        </p:nvSpPr>
        <p:spPr>
          <a:xfrm>
            <a:off x="1371600" y="457200"/>
            <a:ext cx="6365875" cy="708025"/>
          </a:xfrm>
          <a:prstGeom prst="rect">
            <a:avLst/>
          </a:prstGeom>
          <a:noFill/>
        </p:spPr>
        <p:txBody>
          <a:bodyPr wrap="none">
            <a:spAutoFit/>
          </a:bodyPr>
          <a:lstStyle/>
          <a:p>
            <a:pPr>
              <a:defRPr/>
            </a:pPr>
            <a:r>
              <a:rPr lang="en-US" sz="4000" b="1" dirty="0">
                <a:solidFill>
                  <a:schemeClr val="accent2">
                    <a:lumMod val="50000"/>
                  </a:schemeClr>
                </a:solidFill>
                <a:latin typeface="Trebuchet MS" pitchFamily="34" charset="0"/>
                <a:cs typeface="+mn-cs"/>
              </a:rPr>
              <a:t>Transformational Projects</a:t>
            </a:r>
            <a:endParaRPr lang="en-US" sz="4000" b="1" dirty="0">
              <a:solidFill>
                <a:schemeClr val="accent2">
                  <a:lumMod val="50000"/>
                </a:schemeClr>
              </a:solidFill>
              <a:latin typeface="Trebuchet MS"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3"/>
          <a:srcRect/>
          <a:stretch>
            <a:fillRect/>
          </a:stretch>
        </p:blipFill>
        <p:spPr bwMode="auto">
          <a:xfrm>
            <a:off x="0" y="0"/>
            <a:ext cx="9144000" cy="6911975"/>
          </a:xfrm>
          <a:prstGeom prst="rect">
            <a:avLst/>
          </a:prstGeom>
          <a:noFill/>
          <a:ln w="9525">
            <a:noFill/>
            <a:miter lim="800000"/>
            <a:headEnd/>
            <a:tailEnd/>
          </a:ln>
        </p:spPr>
      </p:pic>
      <p:sp>
        <p:nvSpPr>
          <p:cNvPr id="7170" name="Rectangle 2"/>
          <p:cNvSpPr>
            <a:spLocks noGrp="1" noChangeArrowheads="1"/>
          </p:cNvSpPr>
          <p:nvPr>
            <p:ph type="title"/>
          </p:nvPr>
        </p:nvSpPr>
        <p:spPr>
          <a:xfrm>
            <a:off x="1600200" y="304800"/>
            <a:ext cx="7772400" cy="457200"/>
          </a:xfrm>
        </p:spPr>
        <p:txBody>
          <a:bodyPr/>
          <a:lstStyle/>
          <a:p>
            <a:pPr eaLnBrk="1" hangingPunct="1">
              <a:defRPr/>
            </a:pPr>
            <a:r>
              <a:rPr lang="en-US" sz="2800" b="1" dirty="0" smtClean="0">
                <a:solidFill>
                  <a:schemeClr val="accent2">
                    <a:lumMod val="50000"/>
                  </a:schemeClr>
                </a:solidFill>
                <a:latin typeface="Calibri" pitchFamily="34" charset="0"/>
                <a:cs typeface="Calibri" pitchFamily="34" charset="0"/>
              </a:rPr>
              <a:t>OVERVIEW OF I-4 ULTIMATE IMPROVEMENTS</a:t>
            </a:r>
          </a:p>
        </p:txBody>
      </p:sp>
      <p:sp>
        <p:nvSpPr>
          <p:cNvPr id="6" name="Rectangle 3"/>
          <p:cNvSpPr txBox="1">
            <a:spLocks noChangeArrowheads="1"/>
          </p:cNvSpPr>
          <p:nvPr/>
        </p:nvSpPr>
        <p:spPr bwMode="auto">
          <a:xfrm>
            <a:off x="304800" y="1371600"/>
            <a:ext cx="3810000" cy="4876800"/>
          </a:xfrm>
          <a:prstGeom prst="rect">
            <a:avLst/>
          </a:prstGeom>
          <a:noFill/>
          <a:ln w="9525">
            <a:noFill/>
            <a:miter lim="800000"/>
            <a:headEnd/>
            <a:tailEnd/>
          </a:ln>
        </p:spPr>
        <p:txBody>
          <a:bodyPr/>
          <a:lstStyle/>
          <a:p>
            <a:pPr marL="342900" indent="-342900">
              <a:lnSpc>
                <a:spcPct val="125000"/>
              </a:lnSpc>
              <a:spcBef>
                <a:spcPts val="600"/>
              </a:spcBef>
              <a:buSzPct val="100000"/>
              <a:buFont typeface="Wingdings" pitchFamily="2" charset="2"/>
              <a:buChar char="§"/>
              <a:defRPr/>
            </a:pPr>
            <a:r>
              <a:rPr lang="en-US" b="1" kern="0" dirty="0">
                <a:solidFill>
                  <a:srgbClr val="002060"/>
                </a:solidFill>
                <a:latin typeface="Calibri" pitchFamily="34" charset="0"/>
                <a:cs typeface="Calibri" pitchFamily="34" charset="0"/>
              </a:rPr>
              <a:t>Length: </a:t>
            </a:r>
            <a:r>
              <a:rPr lang="en-US" kern="0" dirty="0">
                <a:solidFill>
                  <a:srgbClr val="002060"/>
                </a:solidFill>
                <a:latin typeface="Calibri" pitchFamily="34" charset="0"/>
                <a:cs typeface="Calibri" pitchFamily="34" charset="0"/>
              </a:rPr>
              <a:t>Over 21 miles from West of Kirkman Rd. to East of SR 434.</a:t>
            </a:r>
          </a:p>
          <a:p>
            <a:pPr marL="342900" indent="-342900">
              <a:lnSpc>
                <a:spcPct val="125000"/>
              </a:lnSpc>
              <a:spcBef>
                <a:spcPts val="600"/>
              </a:spcBef>
              <a:buSzPct val="100000"/>
              <a:buFont typeface="Wingdings" pitchFamily="2" charset="2"/>
              <a:buChar char="§"/>
              <a:defRPr/>
            </a:pPr>
            <a:r>
              <a:rPr lang="en-US" b="1" kern="0" dirty="0">
                <a:solidFill>
                  <a:srgbClr val="002060"/>
                </a:solidFill>
                <a:latin typeface="Calibri" pitchFamily="34" charset="0"/>
                <a:cs typeface="Calibri" pitchFamily="34" charset="0"/>
              </a:rPr>
              <a:t>Cost: </a:t>
            </a:r>
            <a:r>
              <a:rPr lang="en-US" kern="0" dirty="0">
                <a:solidFill>
                  <a:srgbClr val="002060"/>
                </a:solidFill>
                <a:latin typeface="Calibri" pitchFamily="34" charset="0"/>
                <a:cs typeface="Calibri" pitchFamily="34" charset="0"/>
              </a:rPr>
              <a:t>$2.1 Billion in Design/Construction Costs</a:t>
            </a:r>
          </a:p>
          <a:p>
            <a:pPr marL="342900" indent="-342900">
              <a:lnSpc>
                <a:spcPct val="125000"/>
              </a:lnSpc>
              <a:spcBef>
                <a:spcPts val="600"/>
              </a:spcBef>
              <a:buSzPct val="100000"/>
              <a:buFont typeface="Wingdings" pitchFamily="2" charset="2"/>
              <a:buChar char="§"/>
              <a:defRPr/>
            </a:pPr>
            <a:r>
              <a:rPr lang="en-US" b="1" kern="0" dirty="0">
                <a:solidFill>
                  <a:srgbClr val="002060"/>
                </a:solidFill>
                <a:latin typeface="Calibri" pitchFamily="34" charset="0"/>
                <a:cs typeface="Calibri" pitchFamily="34" charset="0"/>
              </a:rPr>
              <a:t>What: </a:t>
            </a:r>
            <a:r>
              <a:rPr lang="en-US" kern="0" dirty="0">
                <a:solidFill>
                  <a:srgbClr val="002060"/>
                </a:solidFill>
                <a:latin typeface="Calibri" pitchFamily="34" charset="0"/>
                <a:cs typeface="Calibri" pitchFamily="34" charset="0"/>
              </a:rPr>
              <a:t>Reconstruction of Mainline &amp; Interchanges</a:t>
            </a:r>
          </a:p>
          <a:p>
            <a:pPr marL="342900" indent="-342900">
              <a:lnSpc>
                <a:spcPct val="125000"/>
              </a:lnSpc>
              <a:spcBef>
                <a:spcPts val="600"/>
              </a:spcBef>
              <a:buSzPct val="100000"/>
              <a:buFont typeface="Wingdings" pitchFamily="2" charset="2"/>
              <a:buChar char="§"/>
              <a:defRPr/>
            </a:pPr>
            <a:r>
              <a:rPr lang="en-US" b="1" kern="0" dirty="0">
                <a:solidFill>
                  <a:srgbClr val="002060"/>
                </a:solidFill>
                <a:latin typeface="Calibri" pitchFamily="34" charset="0"/>
                <a:cs typeface="Calibri" pitchFamily="34" charset="0"/>
              </a:rPr>
              <a:t>What: </a:t>
            </a:r>
            <a:r>
              <a:rPr lang="en-US" kern="0" dirty="0">
                <a:solidFill>
                  <a:srgbClr val="002060"/>
                </a:solidFill>
                <a:latin typeface="Calibri" pitchFamily="34" charset="0"/>
                <a:cs typeface="Calibri" pitchFamily="34" charset="0"/>
              </a:rPr>
              <a:t>Addition of 4 Managed Lanes</a:t>
            </a:r>
          </a:p>
          <a:p>
            <a:pPr marL="342900" indent="-342900">
              <a:lnSpc>
                <a:spcPct val="125000"/>
              </a:lnSpc>
              <a:spcBef>
                <a:spcPts val="600"/>
              </a:spcBef>
              <a:buSzPct val="100000"/>
              <a:buFont typeface="Wingdings" pitchFamily="2" charset="2"/>
              <a:buChar char="§"/>
              <a:defRPr/>
            </a:pPr>
            <a:r>
              <a:rPr lang="en-US" b="1" kern="0" dirty="0">
                <a:solidFill>
                  <a:srgbClr val="002060"/>
                </a:solidFill>
                <a:latin typeface="Calibri" pitchFamily="34" charset="0"/>
                <a:cs typeface="Calibri" pitchFamily="34" charset="0"/>
              </a:rPr>
              <a:t>Duration: </a:t>
            </a:r>
            <a:r>
              <a:rPr lang="en-US" kern="0" dirty="0">
                <a:solidFill>
                  <a:srgbClr val="002060"/>
                </a:solidFill>
                <a:latin typeface="Calibri" pitchFamily="34" charset="0"/>
                <a:cs typeface="Calibri" pitchFamily="34" charset="0"/>
              </a:rPr>
              <a:t>~ 6 years</a:t>
            </a:r>
          </a:p>
          <a:p>
            <a:pPr eaLnBrk="0" hangingPunct="0">
              <a:spcBef>
                <a:spcPts val="0"/>
              </a:spcBef>
              <a:buSzPct val="100000"/>
              <a:buFont typeface="Wingdings" pitchFamily="2" charset="2"/>
              <a:buNone/>
              <a:defRPr/>
            </a:pPr>
            <a:endParaRPr lang="en-US" sz="1000" kern="0" dirty="0">
              <a:solidFill>
                <a:srgbClr val="002060"/>
              </a:solidFill>
              <a:latin typeface="Calibri" pitchFamily="34" charset="0"/>
              <a:cs typeface="Calibri" pitchFamily="34" charset="0"/>
            </a:endParaRPr>
          </a:p>
        </p:txBody>
      </p:sp>
      <p:pic>
        <p:nvPicPr>
          <p:cNvPr id="18436" name="Picture 7" descr="I-4_Ultimate_Project_Loc_Map_w_State_Stats_093012.jpg"/>
          <p:cNvPicPr>
            <a:picLocks noChangeAspect="1"/>
          </p:cNvPicPr>
          <p:nvPr/>
        </p:nvPicPr>
        <p:blipFill>
          <a:blip r:embed="rId4"/>
          <a:srcRect r="7126"/>
          <a:stretch>
            <a:fillRect/>
          </a:stretch>
        </p:blipFill>
        <p:spPr bwMode="auto">
          <a:xfrm>
            <a:off x="4143375" y="1244600"/>
            <a:ext cx="4924425" cy="561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8"/>
          <p:cNvPicPr>
            <a:picLocks noChangeAspect="1"/>
          </p:cNvPicPr>
          <p:nvPr/>
        </p:nvPicPr>
        <p:blipFill>
          <a:blip r:embed="rId3"/>
          <a:srcRect/>
          <a:stretch>
            <a:fillRect/>
          </a:stretch>
        </p:blipFill>
        <p:spPr bwMode="auto">
          <a:xfrm>
            <a:off x="0" y="-53975"/>
            <a:ext cx="9144000" cy="6911975"/>
          </a:xfrm>
          <a:prstGeom prst="rect">
            <a:avLst/>
          </a:prstGeom>
          <a:noFill/>
          <a:ln w="9525">
            <a:noFill/>
            <a:miter lim="800000"/>
            <a:headEnd/>
            <a:tailEnd/>
          </a:ln>
        </p:spPr>
      </p:pic>
      <p:sp>
        <p:nvSpPr>
          <p:cNvPr id="10" name="Rectangle 2"/>
          <p:cNvSpPr txBox="1">
            <a:spLocks noChangeArrowheads="1"/>
          </p:cNvSpPr>
          <p:nvPr/>
        </p:nvSpPr>
        <p:spPr bwMode="auto">
          <a:xfrm>
            <a:off x="1676400" y="381000"/>
            <a:ext cx="7467600" cy="457200"/>
          </a:xfrm>
          <a:prstGeom prst="rect">
            <a:avLst/>
          </a:prstGeom>
          <a:noFill/>
          <a:ln w="9525">
            <a:noFill/>
            <a:miter lim="800000"/>
            <a:headEnd/>
            <a:tailEnd/>
          </a:ln>
        </p:spPr>
        <p:txBody>
          <a:bodyPr anchor="ctr"/>
          <a:lstStyle>
            <a:lvl1pPr algn="l" rtl="0" eaLnBrk="0" fontAlgn="base" hangingPunct="0">
              <a:spcBef>
                <a:spcPct val="0"/>
              </a:spcBef>
              <a:spcAft>
                <a:spcPct val="0"/>
              </a:spcAft>
              <a:defRPr sz="2200" b="1">
                <a:solidFill>
                  <a:srgbClr val="080808"/>
                </a:solidFill>
                <a:latin typeface="+mj-lt"/>
                <a:ea typeface="+mj-ea"/>
                <a:cs typeface="+mj-cs"/>
              </a:defRPr>
            </a:lvl1pPr>
            <a:lvl2pPr algn="l" rtl="0" eaLnBrk="0" fontAlgn="base" hangingPunct="0">
              <a:spcBef>
                <a:spcPct val="0"/>
              </a:spcBef>
              <a:spcAft>
                <a:spcPct val="0"/>
              </a:spcAft>
              <a:defRPr sz="2200" b="1">
                <a:solidFill>
                  <a:srgbClr val="080808"/>
                </a:solidFill>
                <a:latin typeface="Helvetica" pitchFamily="34" charset="0"/>
              </a:defRPr>
            </a:lvl2pPr>
            <a:lvl3pPr algn="l" rtl="0" eaLnBrk="0" fontAlgn="base" hangingPunct="0">
              <a:spcBef>
                <a:spcPct val="0"/>
              </a:spcBef>
              <a:spcAft>
                <a:spcPct val="0"/>
              </a:spcAft>
              <a:defRPr sz="2200" b="1">
                <a:solidFill>
                  <a:srgbClr val="080808"/>
                </a:solidFill>
                <a:latin typeface="Helvetica" pitchFamily="34" charset="0"/>
              </a:defRPr>
            </a:lvl3pPr>
            <a:lvl4pPr algn="l" rtl="0" eaLnBrk="0" fontAlgn="base" hangingPunct="0">
              <a:spcBef>
                <a:spcPct val="0"/>
              </a:spcBef>
              <a:spcAft>
                <a:spcPct val="0"/>
              </a:spcAft>
              <a:defRPr sz="2200" b="1">
                <a:solidFill>
                  <a:srgbClr val="080808"/>
                </a:solidFill>
                <a:latin typeface="Helvetica" pitchFamily="34" charset="0"/>
              </a:defRPr>
            </a:lvl4pPr>
            <a:lvl5pPr algn="l" rtl="0" eaLnBrk="0" fontAlgn="base" hangingPunct="0">
              <a:spcBef>
                <a:spcPct val="0"/>
              </a:spcBef>
              <a:spcAft>
                <a:spcPct val="0"/>
              </a:spcAft>
              <a:defRPr sz="2200" b="1">
                <a:solidFill>
                  <a:srgbClr val="080808"/>
                </a:solidFill>
                <a:latin typeface="Helvetica" pitchFamily="34" charset="0"/>
              </a:defRPr>
            </a:lvl5pPr>
            <a:lvl6pPr marL="457200" algn="l" rtl="0" fontAlgn="base">
              <a:spcBef>
                <a:spcPct val="0"/>
              </a:spcBef>
              <a:spcAft>
                <a:spcPct val="0"/>
              </a:spcAft>
              <a:defRPr sz="2200" b="1">
                <a:solidFill>
                  <a:srgbClr val="080808"/>
                </a:solidFill>
                <a:latin typeface="Helvetica" pitchFamily="34" charset="0"/>
              </a:defRPr>
            </a:lvl6pPr>
            <a:lvl7pPr marL="914400" algn="l" rtl="0" fontAlgn="base">
              <a:spcBef>
                <a:spcPct val="0"/>
              </a:spcBef>
              <a:spcAft>
                <a:spcPct val="0"/>
              </a:spcAft>
              <a:defRPr sz="2200" b="1">
                <a:solidFill>
                  <a:srgbClr val="080808"/>
                </a:solidFill>
                <a:latin typeface="Helvetica" pitchFamily="34" charset="0"/>
              </a:defRPr>
            </a:lvl7pPr>
            <a:lvl8pPr marL="1371600" algn="l" rtl="0" fontAlgn="base">
              <a:spcBef>
                <a:spcPct val="0"/>
              </a:spcBef>
              <a:spcAft>
                <a:spcPct val="0"/>
              </a:spcAft>
              <a:defRPr sz="2200" b="1">
                <a:solidFill>
                  <a:srgbClr val="080808"/>
                </a:solidFill>
                <a:latin typeface="Helvetica" pitchFamily="34" charset="0"/>
              </a:defRPr>
            </a:lvl8pPr>
            <a:lvl9pPr marL="1828800" algn="l" rtl="0" fontAlgn="base">
              <a:spcBef>
                <a:spcPct val="0"/>
              </a:spcBef>
              <a:spcAft>
                <a:spcPct val="0"/>
              </a:spcAft>
              <a:defRPr sz="2200" b="1">
                <a:solidFill>
                  <a:srgbClr val="080808"/>
                </a:solidFill>
                <a:latin typeface="Helvetica" pitchFamily="34" charset="0"/>
              </a:defRPr>
            </a:lvl9pPr>
          </a:lstStyle>
          <a:p>
            <a:pPr algn="ctr" eaLnBrk="1" hangingPunct="1">
              <a:defRPr/>
            </a:pPr>
            <a:r>
              <a:rPr lang="en-US" sz="2800" dirty="0" smtClean="0">
                <a:solidFill>
                  <a:schemeClr val="accent2">
                    <a:lumMod val="50000"/>
                  </a:schemeClr>
                </a:solidFill>
                <a:latin typeface="Calibri" pitchFamily="34" charset="0"/>
                <a:cs typeface="Calibri" pitchFamily="34" charset="0"/>
              </a:rPr>
              <a:t>I-4 ULTIMATE</a:t>
            </a:r>
          </a:p>
          <a:p>
            <a:pPr algn="ctr" eaLnBrk="1" hangingPunct="1">
              <a:defRPr/>
            </a:pPr>
            <a:r>
              <a:rPr lang="en-US" sz="2800" i="1" dirty="0">
                <a:solidFill>
                  <a:schemeClr val="accent2">
                    <a:lumMod val="50000"/>
                  </a:schemeClr>
                </a:solidFill>
                <a:latin typeface="Calibri" pitchFamily="34" charset="0"/>
                <a:cs typeface="Calibri" pitchFamily="34" charset="0"/>
              </a:rPr>
              <a:t>Interstate 4 Typical Section</a:t>
            </a:r>
          </a:p>
          <a:p>
            <a:pPr algn="ctr" eaLnBrk="1" hangingPunct="1">
              <a:defRPr/>
            </a:pPr>
            <a:endParaRPr lang="en-US" sz="2800" dirty="0" smtClean="0">
              <a:solidFill>
                <a:schemeClr val="accent2">
                  <a:lumMod val="50000"/>
                </a:schemeClr>
              </a:solidFill>
              <a:cs typeface="Times New Roman" pitchFamily="18" charset="0"/>
            </a:endParaRPr>
          </a:p>
        </p:txBody>
      </p:sp>
      <p:pic>
        <p:nvPicPr>
          <p:cNvPr id="20483" name="Picture 6" descr="I4_Design_Project_Handout_Page_2.jpg"/>
          <p:cNvPicPr>
            <a:picLocks noChangeAspect="1"/>
          </p:cNvPicPr>
          <p:nvPr/>
        </p:nvPicPr>
        <p:blipFill>
          <a:blip r:embed="rId4"/>
          <a:srcRect l="2121" t="6667" r="3030" b="57059"/>
          <a:stretch>
            <a:fillRect/>
          </a:stretch>
        </p:blipFill>
        <p:spPr bwMode="auto">
          <a:xfrm>
            <a:off x="1219200" y="2819400"/>
            <a:ext cx="6553200" cy="3873500"/>
          </a:xfrm>
          <a:prstGeom prst="rect">
            <a:avLst/>
          </a:prstGeom>
          <a:noFill/>
          <a:ln w="9525">
            <a:noFill/>
            <a:miter lim="800000"/>
            <a:headEnd/>
            <a:tailEnd/>
          </a:ln>
        </p:spPr>
      </p:pic>
      <p:sp>
        <p:nvSpPr>
          <p:cNvPr id="8" name="Rectangle 7"/>
          <p:cNvSpPr/>
          <p:nvPr/>
        </p:nvSpPr>
        <p:spPr>
          <a:xfrm>
            <a:off x="457200" y="1398588"/>
            <a:ext cx="8610600" cy="1223962"/>
          </a:xfrm>
          <a:prstGeom prst="rect">
            <a:avLst/>
          </a:prstGeom>
        </p:spPr>
        <p:txBody>
          <a:bodyPr>
            <a:spAutoFit/>
          </a:bodyPr>
          <a:lstStyle/>
          <a:p>
            <a:pPr marL="457200" indent="-457200">
              <a:spcBef>
                <a:spcPct val="20000"/>
              </a:spcBef>
              <a:buSzPct val="100000"/>
              <a:buFont typeface="Wingdings" pitchFamily="2" charset="2"/>
              <a:buChar char="§"/>
              <a:defRPr/>
            </a:pPr>
            <a:r>
              <a:rPr lang="en-US" sz="2800" kern="0" dirty="0">
                <a:solidFill>
                  <a:schemeClr val="accent6">
                    <a:lumMod val="50000"/>
                  </a:schemeClr>
                </a:solidFill>
                <a:latin typeface="Calibri" pitchFamily="34" charset="0"/>
                <a:cs typeface="Calibri" pitchFamily="34" charset="0"/>
              </a:rPr>
              <a:t>4 Managed Lanes (2 each direction)</a:t>
            </a:r>
          </a:p>
          <a:p>
            <a:pPr>
              <a:spcBef>
                <a:spcPct val="20000"/>
              </a:spcBef>
              <a:buSzPct val="100000"/>
              <a:defRPr/>
            </a:pPr>
            <a:endParaRPr lang="en-US" sz="1000" kern="0" dirty="0">
              <a:solidFill>
                <a:schemeClr val="accent6">
                  <a:lumMod val="50000"/>
                </a:schemeClr>
              </a:solidFill>
              <a:latin typeface="Calibri" pitchFamily="34" charset="0"/>
              <a:cs typeface="Calibri" pitchFamily="34" charset="0"/>
            </a:endParaRPr>
          </a:p>
          <a:p>
            <a:pPr marL="457200" indent="-457200">
              <a:spcBef>
                <a:spcPct val="20000"/>
              </a:spcBef>
              <a:buSzPct val="100000"/>
              <a:buFont typeface="Wingdings" pitchFamily="2" charset="2"/>
              <a:buChar char="§"/>
              <a:defRPr/>
            </a:pPr>
            <a:r>
              <a:rPr lang="en-US" sz="2800" kern="0" dirty="0">
                <a:solidFill>
                  <a:schemeClr val="accent6">
                    <a:lumMod val="50000"/>
                  </a:schemeClr>
                </a:solidFill>
                <a:latin typeface="Calibri" pitchFamily="34" charset="0"/>
                <a:cs typeface="Calibri" pitchFamily="34" charset="0"/>
              </a:rPr>
              <a:t>6 General Use Lanes (GUL) + Auxiliary Lane </a:t>
            </a:r>
          </a:p>
        </p:txBody>
      </p:sp>
      <p:pic>
        <p:nvPicPr>
          <p:cNvPr id="14" name="Picture 13"/>
          <p:cNvPicPr>
            <a:picLocks noChangeAspect="1"/>
          </p:cNvPicPr>
          <p:nvPr/>
        </p:nvPicPr>
        <p:blipFill rotWithShape="1">
          <a:blip r:embed="rId5" cstate="print">
            <a:clrChange>
              <a:clrFrom>
                <a:srgbClr val="FFFFFF"/>
              </a:clrFrom>
              <a:clrTo>
                <a:srgbClr val="FFFFFF">
                  <a:alpha val="0"/>
                </a:srgbClr>
              </a:clrTo>
            </a:clrChange>
            <a:extLst>
              <a:ext uri="{28A0092B-C50C-407E-A947-70E740481C1C}"/>
            </a:extLst>
          </a:blip>
          <a:srcRect l="37032" t="1805" r="37032" b="80800"/>
          <a:stretch/>
        </p:blipFill>
        <p:spPr>
          <a:xfrm>
            <a:off x="6515629" y="5715000"/>
            <a:ext cx="1104371" cy="929849"/>
          </a:xfrm>
          <a:prstGeom prst="ellipse">
            <a:avLst/>
          </a:prstGeom>
        </p:spPr>
      </p:pic>
      <p:pic>
        <p:nvPicPr>
          <p:cNvPr id="20486" name="Picture 15"/>
          <p:cNvPicPr>
            <a:picLocks noChangeAspect="1"/>
          </p:cNvPicPr>
          <p:nvPr/>
        </p:nvPicPr>
        <p:blipFill>
          <a:blip r:embed="rId6">
            <a:clrChange>
              <a:clrFrom>
                <a:srgbClr val="FFFFFF"/>
              </a:clrFrom>
              <a:clrTo>
                <a:srgbClr val="FFFFFF">
                  <a:alpha val="0"/>
                </a:srgbClr>
              </a:clrTo>
            </a:clrChange>
          </a:blip>
          <a:srcRect l="6586" t="31250" r="11942" b="32188"/>
          <a:stretch>
            <a:fillRect/>
          </a:stretch>
        </p:blipFill>
        <p:spPr bwMode="auto">
          <a:xfrm>
            <a:off x="6300788" y="1452563"/>
            <a:ext cx="1458912" cy="468312"/>
          </a:xfrm>
          <a:prstGeom prst="rect">
            <a:avLst/>
          </a:prstGeom>
          <a:noFill/>
          <a:ln w="9525">
            <a:noFill/>
            <a:miter lim="800000"/>
            <a:headEnd/>
            <a:tailEnd/>
          </a:ln>
        </p:spPr>
      </p:pic>
      <p:pic>
        <p:nvPicPr>
          <p:cNvPr id="20487" name="Picture 21" descr="I4_Design_Project_Handout_Page_2.jpg"/>
          <p:cNvPicPr>
            <a:picLocks noChangeAspect="1"/>
          </p:cNvPicPr>
          <p:nvPr/>
        </p:nvPicPr>
        <p:blipFill>
          <a:blip r:embed="rId4"/>
          <a:srcRect l="47340" t="39494" r="22882" b="57059"/>
          <a:stretch>
            <a:fillRect/>
          </a:stretch>
        </p:blipFill>
        <p:spPr bwMode="auto">
          <a:xfrm>
            <a:off x="2895600" y="6248400"/>
            <a:ext cx="2057400" cy="368300"/>
          </a:xfrm>
          <a:prstGeom prst="rect">
            <a:avLst/>
          </a:prstGeom>
          <a:noFill/>
          <a:ln w="9525">
            <a:noFill/>
            <a:miter lim="800000"/>
            <a:headEnd/>
            <a:tailEnd/>
          </a:ln>
        </p:spPr>
      </p:pic>
      <p:sp>
        <p:nvSpPr>
          <p:cNvPr id="20488" name="TextBox 19"/>
          <p:cNvSpPr txBox="1">
            <a:spLocks noChangeArrowheads="1"/>
          </p:cNvSpPr>
          <p:nvPr/>
        </p:nvSpPr>
        <p:spPr bwMode="auto">
          <a:xfrm>
            <a:off x="3124200" y="6248400"/>
            <a:ext cx="838200" cy="461963"/>
          </a:xfrm>
          <a:prstGeom prst="rect">
            <a:avLst/>
          </a:prstGeom>
          <a:noFill/>
          <a:ln w="9525">
            <a:noFill/>
            <a:miter lim="800000"/>
            <a:headEnd/>
            <a:tailEnd/>
          </a:ln>
        </p:spPr>
        <p:txBody>
          <a:bodyPr>
            <a:spAutoFit/>
          </a:bodyPr>
          <a:lstStyle/>
          <a:p>
            <a:r>
              <a:rPr lang="en-US" sz="1200" b="1">
                <a:solidFill>
                  <a:srgbClr val="00BC55"/>
                </a:solidFill>
                <a:latin typeface="Trebuchet MS" pitchFamily="34" charset="0"/>
              </a:rPr>
              <a:t>Managed Lanes</a:t>
            </a:r>
          </a:p>
        </p:txBody>
      </p:sp>
      <p:pic>
        <p:nvPicPr>
          <p:cNvPr id="20489" name="Picture 2"/>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3886200" y="6289675"/>
            <a:ext cx="504825" cy="379413"/>
          </a:xfrm>
          <a:prstGeom prst="rect">
            <a:avLst/>
          </a:prstGeom>
          <a:noFill/>
          <a:ln w="9525">
            <a:noFill/>
            <a:miter lim="800000"/>
            <a:headEnd/>
            <a:tailEnd/>
          </a:ln>
        </p:spPr>
      </p:pic>
      <p:pic>
        <p:nvPicPr>
          <p:cNvPr id="20490" name="Picture 12"/>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7620000" y="2097088"/>
            <a:ext cx="569913" cy="569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8"/>
          <p:cNvPicPr>
            <a:picLocks noChangeAspect="1"/>
          </p:cNvPicPr>
          <p:nvPr/>
        </p:nvPicPr>
        <p:blipFill>
          <a:blip r:embed="rId3"/>
          <a:srcRect/>
          <a:stretch>
            <a:fillRect/>
          </a:stretch>
        </p:blipFill>
        <p:spPr bwMode="auto">
          <a:xfrm>
            <a:off x="0" y="-53975"/>
            <a:ext cx="9144000" cy="6911975"/>
          </a:xfrm>
          <a:prstGeom prst="rect">
            <a:avLst/>
          </a:prstGeom>
          <a:noFill/>
          <a:ln w="9525">
            <a:noFill/>
            <a:miter lim="800000"/>
            <a:headEnd/>
            <a:tailEnd/>
          </a:ln>
        </p:spPr>
      </p:pic>
      <p:sp>
        <p:nvSpPr>
          <p:cNvPr id="10" name="Rectangle 2"/>
          <p:cNvSpPr txBox="1">
            <a:spLocks noChangeArrowheads="1"/>
          </p:cNvSpPr>
          <p:nvPr/>
        </p:nvSpPr>
        <p:spPr bwMode="auto">
          <a:xfrm>
            <a:off x="1676400" y="381000"/>
            <a:ext cx="7772400" cy="457200"/>
          </a:xfrm>
          <a:prstGeom prst="rect">
            <a:avLst/>
          </a:prstGeom>
          <a:noFill/>
          <a:ln w="9525">
            <a:noFill/>
            <a:miter lim="800000"/>
            <a:headEnd/>
            <a:tailEnd/>
          </a:ln>
        </p:spPr>
        <p:txBody>
          <a:bodyPr anchor="ctr"/>
          <a:lstStyle>
            <a:lvl1pPr algn="l" rtl="0" eaLnBrk="0" fontAlgn="base" hangingPunct="0">
              <a:spcBef>
                <a:spcPct val="0"/>
              </a:spcBef>
              <a:spcAft>
                <a:spcPct val="0"/>
              </a:spcAft>
              <a:defRPr sz="2200" b="1">
                <a:solidFill>
                  <a:srgbClr val="080808"/>
                </a:solidFill>
                <a:latin typeface="+mj-lt"/>
                <a:ea typeface="+mj-ea"/>
                <a:cs typeface="+mj-cs"/>
              </a:defRPr>
            </a:lvl1pPr>
            <a:lvl2pPr algn="l" rtl="0" eaLnBrk="0" fontAlgn="base" hangingPunct="0">
              <a:spcBef>
                <a:spcPct val="0"/>
              </a:spcBef>
              <a:spcAft>
                <a:spcPct val="0"/>
              </a:spcAft>
              <a:defRPr sz="2200" b="1">
                <a:solidFill>
                  <a:srgbClr val="080808"/>
                </a:solidFill>
                <a:latin typeface="Helvetica" pitchFamily="34" charset="0"/>
              </a:defRPr>
            </a:lvl2pPr>
            <a:lvl3pPr algn="l" rtl="0" eaLnBrk="0" fontAlgn="base" hangingPunct="0">
              <a:spcBef>
                <a:spcPct val="0"/>
              </a:spcBef>
              <a:spcAft>
                <a:spcPct val="0"/>
              </a:spcAft>
              <a:defRPr sz="2200" b="1">
                <a:solidFill>
                  <a:srgbClr val="080808"/>
                </a:solidFill>
                <a:latin typeface="Helvetica" pitchFamily="34" charset="0"/>
              </a:defRPr>
            </a:lvl3pPr>
            <a:lvl4pPr algn="l" rtl="0" eaLnBrk="0" fontAlgn="base" hangingPunct="0">
              <a:spcBef>
                <a:spcPct val="0"/>
              </a:spcBef>
              <a:spcAft>
                <a:spcPct val="0"/>
              </a:spcAft>
              <a:defRPr sz="2200" b="1">
                <a:solidFill>
                  <a:srgbClr val="080808"/>
                </a:solidFill>
                <a:latin typeface="Helvetica" pitchFamily="34" charset="0"/>
              </a:defRPr>
            </a:lvl4pPr>
            <a:lvl5pPr algn="l" rtl="0" eaLnBrk="0" fontAlgn="base" hangingPunct="0">
              <a:spcBef>
                <a:spcPct val="0"/>
              </a:spcBef>
              <a:spcAft>
                <a:spcPct val="0"/>
              </a:spcAft>
              <a:defRPr sz="2200" b="1">
                <a:solidFill>
                  <a:srgbClr val="080808"/>
                </a:solidFill>
                <a:latin typeface="Helvetica" pitchFamily="34" charset="0"/>
              </a:defRPr>
            </a:lvl5pPr>
            <a:lvl6pPr marL="457200" algn="l" rtl="0" fontAlgn="base">
              <a:spcBef>
                <a:spcPct val="0"/>
              </a:spcBef>
              <a:spcAft>
                <a:spcPct val="0"/>
              </a:spcAft>
              <a:defRPr sz="2200" b="1">
                <a:solidFill>
                  <a:srgbClr val="080808"/>
                </a:solidFill>
                <a:latin typeface="Helvetica" pitchFamily="34" charset="0"/>
              </a:defRPr>
            </a:lvl6pPr>
            <a:lvl7pPr marL="914400" algn="l" rtl="0" fontAlgn="base">
              <a:spcBef>
                <a:spcPct val="0"/>
              </a:spcBef>
              <a:spcAft>
                <a:spcPct val="0"/>
              </a:spcAft>
              <a:defRPr sz="2200" b="1">
                <a:solidFill>
                  <a:srgbClr val="080808"/>
                </a:solidFill>
                <a:latin typeface="Helvetica" pitchFamily="34" charset="0"/>
              </a:defRPr>
            </a:lvl7pPr>
            <a:lvl8pPr marL="1371600" algn="l" rtl="0" fontAlgn="base">
              <a:spcBef>
                <a:spcPct val="0"/>
              </a:spcBef>
              <a:spcAft>
                <a:spcPct val="0"/>
              </a:spcAft>
              <a:defRPr sz="2200" b="1">
                <a:solidFill>
                  <a:srgbClr val="080808"/>
                </a:solidFill>
                <a:latin typeface="Helvetica" pitchFamily="34" charset="0"/>
              </a:defRPr>
            </a:lvl8pPr>
            <a:lvl9pPr marL="1828800" algn="l" rtl="0" fontAlgn="base">
              <a:spcBef>
                <a:spcPct val="0"/>
              </a:spcBef>
              <a:spcAft>
                <a:spcPct val="0"/>
              </a:spcAft>
              <a:defRPr sz="2200" b="1">
                <a:solidFill>
                  <a:srgbClr val="080808"/>
                </a:solidFill>
                <a:latin typeface="Helvetica" pitchFamily="34" charset="0"/>
              </a:defRPr>
            </a:lvl9pPr>
          </a:lstStyle>
          <a:p>
            <a:pPr algn="ctr" eaLnBrk="1" hangingPunct="1">
              <a:defRPr/>
            </a:pPr>
            <a:r>
              <a:rPr lang="en-US" sz="2800" dirty="0" smtClean="0">
                <a:solidFill>
                  <a:schemeClr val="accent2">
                    <a:lumMod val="50000"/>
                  </a:schemeClr>
                </a:solidFill>
                <a:latin typeface="Calibri" pitchFamily="34" charset="0"/>
                <a:cs typeface="Calibri" pitchFamily="34" charset="0"/>
              </a:rPr>
              <a:t>I-4 ULTIMATE</a:t>
            </a:r>
          </a:p>
          <a:p>
            <a:pPr algn="ctr" eaLnBrk="1" hangingPunct="1">
              <a:defRPr/>
            </a:pPr>
            <a:r>
              <a:rPr lang="en-US" sz="2800" i="1" dirty="0" smtClean="0">
                <a:solidFill>
                  <a:schemeClr val="accent2">
                    <a:lumMod val="50000"/>
                  </a:schemeClr>
                </a:solidFill>
                <a:latin typeface="Calibri" pitchFamily="34" charset="0"/>
                <a:cs typeface="Calibri" pitchFamily="34" charset="0"/>
              </a:rPr>
              <a:t>Planned Access to Managed Lanes</a:t>
            </a:r>
            <a:endParaRPr lang="en-US" sz="2800" i="1" dirty="0">
              <a:solidFill>
                <a:schemeClr val="accent2">
                  <a:lumMod val="50000"/>
                </a:schemeClr>
              </a:solidFill>
              <a:latin typeface="Calibri" pitchFamily="34" charset="0"/>
              <a:cs typeface="Calibri" pitchFamily="34" charset="0"/>
            </a:endParaRPr>
          </a:p>
          <a:p>
            <a:pPr algn="ctr" eaLnBrk="1" hangingPunct="1">
              <a:defRPr/>
            </a:pPr>
            <a:endParaRPr lang="en-US" sz="2800" dirty="0" smtClean="0">
              <a:solidFill>
                <a:schemeClr val="accent2">
                  <a:lumMod val="50000"/>
                </a:schemeClr>
              </a:solidFill>
              <a:latin typeface="Calibri" pitchFamily="34" charset="0"/>
              <a:cs typeface="Calibri" pitchFamily="34" charset="0"/>
            </a:endParaRPr>
          </a:p>
        </p:txBody>
      </p:sp>
      <p:pic>
        <p:nvPicPr>
          <p:cNvPr id="22531" name="Picture 2"/>
          <p:cNvPicPr>
            <a:picLocks noChangeAspect="1" noChangeArrowheads="1"/>
          </p:cNvPicPr>
          <p:nvPr/>
        </p:nvPicPr>
        <p:blipFill>
          <a:blip r:embed="rId4"/>
          <a:srcRect l="32857" t="18286" r="31429" b="3999"/>
          <a:stretch>
            <a:fillRect/>
          </a:stretch>
        </p:blipFill>
        <p:spPr bwMode="auto">
          <a:xfrm>
            <a:off x="5029200" y="1316038"/>
            <a:ext cx="3962400" cy="5389562"/>
          </a:xfrm>
          <a:prstGeom prst="rect">
            <a:avLst/>
          </a:prstGeom>
          <a:noFill/>
          <a:ln w="9525">
            <a:noFill/>
            <a:miter lim="800000"/>
            <a:headEnd/>
            <a:tailEnd/>
          </a:ln>
        </p:spPr>
      </p:pic>
      <p:sp>
        <p:nvSpPr>
          <p:cNvPr id="26" name="Rectangle 25"/>
          <p:cNvSpPr/>
          <p:nvPr/>
        </p:nvSpPr>
        <p:spPr>
          <a:xfrm>
            <a:off x="304800" y="1371600"/>
            <a:ext cx="4913313" cy="6592888"/>
          </a:xfrm>
          <a:prstGeom prst="rect">
            <a:avLst/>
          </a:prstGeom>
        </p:spPr>
        <p:txBody>
          <a:bodyPr>
            <a:spAutoFit/>
          </a:bodyPr>
          <a:lstStyle/>
          <a:p>
            <a:pPr marL="342900"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Toll risk to remain with FDOT</a:t>
            </a:r>
          </a:p>
          <a:p>
            <a:pPr marL="342900"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Access to and from the tolled managed lanes will be limited.</a:t>
            </a:r>
          </a:p>
          <a:p>
            <a:pPr marL="800100" lvl="1"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Slip Ramp Access</a:t>
            </a:r>
          </a:p>
          <a:p>
            <a:pPr marL="800100" lvl="1"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Direct Ramp Access</a:t>
            </a:r>
          </a:p>
          <a:p>
            <a:pPr marL="342900"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Considering Alternatives</a:t>
            </a:r>
          </a:p>
          <a:p>
            <a:pPr marL="800100" lvl="1"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Intended for longer trips</a:t>
            </a:r>
          </a:p>
          <a:p>
            <a:pPr marL="342900"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Dynamic Tolling</a:t>
            </a:r>
          </a:p>
          <a:p>
            <a:pPr marL="342900"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All Electronic Tolling</a:t>
            </a:r>
          </a:p>
          <a:p>
            <a:pPr marL="800100" lvl="1"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No toll by plate</a:t>
            </a:r>
          </a:p>
          <a:p>
            <a:pPr marL="342900"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Everyone Pays</a:t>
            </a:r>
          </a:p>
          <a:p>
            <a:pPr marL="342900" indent="-342900">
              <a:spcBef>
                <a:spcPct val="20000"/>
              </a:spcBef>
              <a:buSzPct val="100000"/>
              <a:buFont typeface="Wingdings" pitchFamily="2" charset="2"/>
              <a:buChar char="§"/>
              <a:defRPr/>
            </a:pPr>
            <a:r>
              <a:rPr lang="en-US" kern="0" dirty="0">
                <a:solidFill>
                  <a:srgbClr val="002060"/>
                </a:solidFill>
                <a:latin typeface="Calibri" pitchFamily="34" charset="0"/>
                <a:cs typeface="Calibri" pitchFamily="34" charset="0"/>
              </a:rPr>
              <a:t>No Trucks</a:t>
            </a:r>
          </a:p>
          <a:p>
            <a:pPr marL="800100" lvl="1" indent="-342900">
              <a:spcBef>
                <a:spcPct val="20000"/>
              </a:spcBef>
              <a:buSzPct val="100000"/>
              <a:buFont typeface="Wingdings" pitchFamily="2" charset="2"/>
              <a:buChar char="§"/>
              <a:defRPr/>
            </a:pPr>
            <a:endParaRPr lang="en-US" kern="0" dirty="0">
              <a:solidFill>
                <a:srgbClr val="002060"/>
              </a:solidFill>
              <a:latin typeface="Calibri" pitchFamily="34" charset="0"/>
              <a:cs typeface="Calibri" pitchFamily="34" charset="0"/>
            </a:endParaRPr>
          </a:p>
          <a:p>
            <a:pPr marL="342900" indent="-342900">
              <a:spcBef>
                <a:spcPct val="20000"/>
              </a:spcBef>
              <a:buSzPct val="100000"/>
              <a:buFont typeface="Wingdings" pitchFamily="2" charset="2"/>
              <a:buChar char="§"/>
              <a:defRPr/>
            </a:pPr>
            <a:endParaRPr lang="en-US" kern="0" dirty="0">
              <a:solidFill>
                <a:srgbClr val="002060"/>
              </a:solidFill>
              <a:latin typeface="Calibri" pitchFamily="34" charset="0"/>
              <a:cs typeface="Calibri" pitchFamily="34" charset="0"/>
            </a:endParaRPr>
          </a:p>
          <a:p>
            <a:pPr marL="800100" lvl="1" indent="-342900">
              <a:spcBef>
                <a:spcPct val="20000"/>
              </a:spcBef>
              <a:buSzPct val="100000"/>
              <a:buFont typeface="Wingdings" pitchFamily="2" charset="2"/>
              <a:buChar char="§"/>
              <a:defRPr/>
            </a:pPr>
            <a:endParaRPr lang="en-US" kern="0" dirty="0">
              <a:solidFill>
                <a:srgbClr val="002060"/>
              </a:solidFill>
              <a:latin typeface="Calibri" pitchFamily="34" charset="0"/>
              <a:cs typeface="Calibri" pitchFamily="34" charset="0"/>
            </a:endParaRPr>
          </a:p>
        </p:txBody>
      </p:sp>
      <p:sp>
        <p:nvSpPr>
          <p:cNvPr id="7" name="Rectangle 6"/>
          <p:cNvSpPr/>
          <p:nvPr/>
        </p:nvSpPr>
        <p:spPr>
          <a:xfrm>
            <a:off x="9144000" y="1892300"/>
            <a:ext cx="3962400" cy="1790700"/>
          </a:xfrm>
          <a:prstGeom prst="rect">
            <a:avLst/>
          </a:prstGeom>
        </p:spPr>
        <p:txBody>
          <a:bodyPr>
            <a:spAutoFit/>
          </a:bodyPr>
          <a:lstStyle/>
          <a:p>
            <a:pPr marL="800100" lvl="1" indent="-342900">
              <a:spcBef>
                <a:spcPct val="20000"/>
              </a:spcBef>
              <a:buSzPct val="100000"/>
              <a:defRPr/>
            </a:pPr>
            <a:endParaRPr lang="en-US" kern="0" dirty="0">
              <a:solidFill>
                <a:srgbClr val="002060"/>
              </a:solidFill>
              <a:latin typeface="Calibri" pitchFamily="34" charset="0"/>
              <a:cs typeface="Calibri" pitchFamily="34" charset="0"/>
            </a:endParaRPr>
          </a:p>
          <a:p>
            <a:pPr marL="342900" indent="-342900">
              <a:spcBef>
                <a:spcPct val="20000"/>
              </a:spcBef>
              <a:buSzPct val="100000"/>
              <a:defRPr/>
            </a:pPr>
            <a:endParaRPr lang="en-US" kern="0" dirty="0">
              <a:solidFill>
                <a:srgbClr val="002060"/>
              </a:solidFill>
              <a:latin typeface="Calibri" pitchFamily="34" charset="0"/>
              <a:cs typeface="Calibri" pitchFamily="34" charset="0"/>
            </a:endParaRPr>
          </a:p>
          <a:p>
            <a:pPr marL="342900" indent="-342900">
              <a:spcBef>
                <a:spcPct val="20000"/>
              </a:spcBef>
              <a:buSzPct val="100000"/>
              <a:buFont typeface="Wingdings" pitchFamily="2" charset="2"/>
              <a:buChar char="§"/>
              <a:defRPr/>
            </a:pPr>
            <a:endParaRPr lang="en-US" kern="0" dirty="0">
              <a:solidFill>
                <a:srgbClr val="002060"/>
              </a:solidFill>
              <a:latin typeface="Calibri" pitchFamily="34" charset="0"/>
              <a:cs typeface="Calibri" pitchFamily="34" charset="0"/>
            </a:endParaRPr>
          </a:p>
          <a:p>
            <a:pPr marL="800100" lvl="1" indent="-342900">
              <a:spcBef>
                <a:spcPct val="20000"/>
              </a:spcBef>
              <a:buSzPct val="100000"/>
              <a:buFont typeface="Wingdings" pitchFamily="2" charset="2"/>
              <a:buChar char="§"/>
              <a:defRPr/>
            </a:pPr>
            <a:endParaRPr lang="en-US" kern="0" dirty="0">
              <a:solidFill>
                <a:srgbClr val="002060"/>
              </a:solidFill>
              <a:latin typeface="Calibri" pitchFamily="34" charset="0"/>
              <a:cs typeface="Calibri" pitchFamily="34" charset="0"/>
            </a:endParaRPr>
          </a:p>
        </p:txBody>
      </p:sp>
      <p:pic>
        <p:nvPicPr>
          <p:cNvPr id="22534" name="Picture 7" descr="SunPass_Mini.jpg"/>
          <p:cNvPicPr>
            <a:picLocks noChangeAspect="1"/>
          </p:cNvPicPr>
          <p:nvPr/>
        </p:nvPicPr>
        <p:blipFill>
          <a:blip r:embed="rId5"/>
          <a:srcRect/>
          <a:stretch>
            <a:fillRect/>
          </a:stretch>
        </p:blipFill>
        <p:spPr bwMode="auto">
          <a:xfrm>
            <a:off x="12458700" y="3292475"/>
            <a:ext cx="4198938" cy="2897188"/>
          </a:xfrm>
          <a:prstGeom prst="rect">
            <a:avLst/>
          </a:prstGeom>
          <a:noFill/>
          <a:ln w="9525">
            <a:noFill/>
            <a:miter lim="800000"/>
            <a:headEnd/>
            <a:tailEnd/>
          </a:ln>
        </p:spPr>
      </p:pic>
      <p:pic>
        <p:nvPicPr>
          <p:cNvPr id="22535" name="Picture 10" descr="SunPass_Mini.jpg"/>
          <p:cNvPicPr>
            <a:picLocks noChangeAspect="1"/>
          </p:cNvPicPr>
          <p:nvPr/>
        </p:nvPicPr>
        <p:blipFill>
          <a:blip r:embed="rId5"/>
          <a:srcRect l="9521" t="22954" r="34164" b="7401"/>
          <a:stretch>
            <a:fillRect/>
          </a:stretch>
        </p:blipFill>
        <p:spPr bwMode="auto">
          <a:xfrm>
            <a:off x="3481388" y="5186363"/>
            <a:ext cx="1311275" cy="1119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p:cNvPicPr>
            <a:picLocks noChangeAspect="1"/>
          </p:cNvPicPr>
          <p:nvPr/>
        </p:nvPicPr>
        <p:blipFill>
          <a:blip r:embed="rId3"/>
          <a:srcRect/>
          <a:stretch>
            <a:fillRect/>
          </a:stretch>
        </p:blipFill>
        <p:spPr bwMode="auto">
          <a:xfrm>
            <a:off x="-152400" y="-34925"/>
            <a:ext cx="9296400" cy="6913563"/>
          </a:xfrm>
          <a:prstGeom prst="rect">
            <a:avLst/>
          </a:prstGeom>
          <a:noFill/>
          <a:ln w="9525">
            <a:noFill/>
            <a:miter lim="800000"/>
            <a:headEnd/>
            <a:tailEnd/>
          </a:ln>
        </p:spPr>
      </p:pic>
      <p:sp>
        <p:nvSpPr>
          <p:cNvPr id="24578" name="Rectangle 2"/>
          <p:cNvSpPr txBox="1">
            <a:spLocks noChangeArrowheads="1"/>
          </p:cNvSpPr>
          <p:nvPr/>
        </p:nvSpPr>
        <p:spPr bwMode="auto">
          <a:xfrm>
            <a:off x="1616075" y="228600"/>
            <a:ext cx="7512050" cy="457200"/>
          </a:xfrm>
          <a:prstGeom prst="rect">
            <a:avLst/>
          </a:prstGeom>
          <a:noFill/>
          <a:ln w="9525">
            <a:noFill/>
            <a:miter lim="800000"/>
            <a:headEnd/>
            <a:tailEnd/>
          </a:ln>
        </p:spPr>
        <p:txBody>
          <a:bodyPr anchor="ctr"/>
          <a:lstStyle/>
          <a:p>
            <a:pPr algn="ctr"/>
            <a:r>
              <a:rPr lang="en-US" sz="2800" b="1">
                <a:solidFill>
                  <a:srgbClr val="002060"/>
                </a:solidFill>
                <a:latin typeface="Calibri" pitchFamily="34" charset="0"/>
              </a:rPr>
              <a:t>Public-Private Partnerships </a:t>
            </a:r>
          </a:p>
          <a:p>
            <a:pPr algn="ctr"/>
            <a:r>
              <a:rPr lang="en-US" sz="2800" b="1">
                <a:solidFill>
                  <a:srgbClr val="002060"/>
                </a:solidFill>
                <a:latin typeface="Calibri" pitchFamily="34" charset="0"/>
              </a:rPr>
              <a:t>Value Proposition</a:t>
            </a:r>
          </a:p>
        </p:txBody>
      </p:sp>
      <p:sp>
        <p:nvSpPr>
          <p:cNvPr id="2" name="Rectangle 1"/>
          <p:cNvSpPr/>
          <p:nvPr/>
        </p:nvSpPr>
        <p:spPr>
          <a:xfrm>
            <a:off x="0" y="1241425"/>
            <a:ext cx="8991600" cy="5616575"/>
          </a:xfrm>
          <a:prstGeom prst="rect">
            <a:avLst/>
          </a:prstGeom>
        </p:spPr>
        <p:txBody>
          <a:bodyPr>
            <a:spAutoFit/>
          </a:bodyPr>
          <a:lstStyle/>
          <a:p>
            <a:pPr marL="55563" indent="-55563">
              <a:spcBef>
                <a:spcPts val="0"/>
              </a:spcBef>
              <a:spcAft>
                <a:spcPts val="600"/>
              </a:spcAft>
              <a:buSzPct val="100000"/>
              <a:defRPr/>
            </a:pPr>
            <a:r>
              <a:rPr lang="en-US" sz="3600" b="1" i="1" kern="0" dirty="0">
                <a:solidFill>
                  <a:srgbClr val="00B050"/>
                </a:solidFill>
                <a:latin typeface="Calibri" pitchFamily="34" charset="0"/>
                <a:cs typeface="Calibri" pitchFamily="34" charset="0"/>
              </a:rPr>
              <a:t>P3 Seeks to Achieve 5 Primary Goals </a:t>
            </a:r>
          </a:p>
          <a:p>
            <a:pPr marL="55563" indent="-55563">
              <a:spcBef>
                <a:spcPts val="0"/>
              </a:spcBef>
              <a:spcAft>
                <a:spcPts val="600"/>
              </a:spcAft>
              <a:buSzPct val="100000"/>
              <a:defRPr/>
            </a:pPr>
            <a:endParaRPr lang="en-US" sz="1050" b="1" i="1" kern="0" dirty="0">
              <a:solidFill>
                <a:srgbClr val="00B050"/>
              </a:solidFill>
              <a:latin typeface="Calibri" pitchFamily="34" charset="0"/>
              <a:cs typeface="Calibri" pitchFamily="34" charset="0"/>
            </a:endParaRP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To provide capacity improvements much sooner than possible under traditional pay-as-you go approach </a:t>
            </a: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To eliminate project phasing and advance the overall project </a:t>
            </a: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To capitalize on the private sector’s innovation and access to capital markets</a:t>
            </a: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mn-cs"/>
              </a:rPr>
              <a:t>Transfer of appropriate risk items to private partner</a:t>
            </a: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To enhance long-term, lifecycle cost efficiency and service quality </a:t>
            </a:r>
          </a:p>
          <a:p>
            <a:pPr marL="800100" lvl="1" indent="-342900">
              <a:spcBef>
                <a:spcPts val="0"/>
              </a:spcBef>
              <a:spcAft>
                <a:spcPts val="600"/>
              </a:spcAft>
              <a:buSzPct val="100000"/>
              <a:defRPr/>
            </a:pPr>
            <a:endParaRPr lang="en-US" sz="2000" b="1" kern="0" dirty="0">
              <a:solidFill>
                <a:srgbClr val="002060"/>
              </a:solidFill>
              <a:latin typeface="Calibri" pitchFamily="34" charset="0"/>
              <a:cs typeface="Calibri" pitchFamily="34" charset="0"/>
            </a:endParaRPr>
          </a:p>
        </p:txBody>
      </p:sp>
      <p:sp>
        <p:nvSpPr>
          <p:cNvPr id="24580" name="Slide Number Placeholder 4"/>
          <p:cNvSpPr>
            <a:spLocks noGrp="1"/>
          </p:cNvSpPr>
          <p:nvPr>
            <p:ph type="sldNum" sz="quarter" idx="4294967295"/>
          </p:nvPr>
        </p:nvSpPr>
        <p:spPr>
          <a:xfrm>
            <a:off x="6553200" y="6356350"/>
            <a:ext cx="2133600" cy="365125"/>
          </a:xfrm>
          <a:noFill/>
        </p:spPr>
        <p:txBody>
          <a:bodyPr/>
          <a:lstStyle/>
          <a:p>
            <a:fld id="{58704B63-56D4-461E-818C-DFC2077462E6}" type="slidenum">
              <a:rPr lang="en-US" smtClean="0">
                <a:cs typeface="Arial" charset="0"/>
              </a:rPr>
              <a:pPr/>
              <a:t>6</a:t>
            </a:fld>
            <a:endParaRPr lang="en-US" smtClean="0">
              <a:cs typeface="Arial" charset="0"/>
            </a:endParaRPr>
          </a:p>
        </p:txBody>
      </p:sp>
      <p:pic>
        <p:nvPicPr>
          <p:cNvPr id="24581" name="Picture 6"/>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382000" y="381000"/>
            <a:ext cx="609600" cy="4572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p:cNvPicPr>
            <a:picLocks noChangeAspect="1"/>
          </p:cNvPicPr>
          <p:nvPr/>
        </p:nvPicPr>
        <p:blipFill>
          <a:blip r:embed="rId3"/>
          <a:srcRect/>
          <a:stretch>
            <a:fillRect/>
          </a:stretch>
        </p:blipFill>
        <p:spPr bwMode="auto">
          <a:xfrm>
            <a:off x="-152400" y="-34925"/>
            <a:ext cx="9296400" cy="6913563"/>
          </a:xfrm>
          <a:prstGeom prst="rect">
            <a:avLst/>
          </a:prstGeom>
          <a:noFill/>
          <a:ln w="9525">
            <a:noFill/>
            <a:miter lim="800000"/>
            <a:headEnd/>
            <a:tailEnd/>
          </a:ln>
        </p:spPr>
      </p:pic>
      <p:sp>
        <p:nvSpPr>
          <p:cNvPr id="2" name="Rectangle 1"/>
          <p:cNvSpPr/>
          <p:nvPr/>
        </p:nvSpPr>
        <p:spPr>
          <a:xfrm>
            <a:off x="0" y="1905000"/>
            <a:ext cx="8991600" cy="3178175"/>
          </a:xfrm>
          <a:prstGeom prst="rect">
            <a:avLst/>
          </a:prstGeom>
        </p:spPr>
        <p:txBody>
          <a:bodyPr>
            <a:spAutoFit/>
          </a:bodyPr>
          <a:lstStyle/>
          <a:p>
            <a:pPr marL="55563" indent="-55563">
              <a:spcBef>
                <a:spcPts val="0"/>
              </a:spcBef>
              <a:spcAft>
                <a:spcPts val="600"/>
              </a:spcAft>
              <a:buSzPct val="100000"/>
              <a:defRPr/>
            </a:pPr>
            <a:endParaRPr lang="en-US" sz="1050" b="1" i="1" kern="0" dirty="0">
              <a:solidFill>
                <a:srgbClr val="00B050"/>
              </a:solidFill>
              <a:latin typeface="Calibri" pitchFamily="34" charset="0"/>
              <a:cs typeface="Calibri" pitchFamily="34" charset="0"/>
            </a:endParaRP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Federal, state, local, partners and tolling</a:t>
            </a:r>
            <a:endParaRPr lang="en-US" sz="2800" b="1" dirty="0">
              <a:solidFill>
                <a:srgbClr val="002060"/>
              </a:solidFill>
              <a:latin typeface="Calibri" pitchFamily="34" charset="0"/>
              <a:cs typeface="Calibri" pitchFamily="34" charset="0"/>
            </a:endParaRP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$2.4 billion capital cost</a:t>
            </a:r>
            <a:endParaRPr lang="en-US" sz="2800" b="1" dirty="0">
              <a:solidFill>
                <a:srgbClr val="002060"/>
              </a:solidFill>
              <a:latin typeface="Calibri" pitchFamily="34" charset="0"/>
              <a:cs typeface="Calibri" pitchFamily="34" charset="0"/>
            </a:endParaRP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 Operations and maintenance costs</a:t>
            </a:r>
            <a:endParaRPr lang="en-US" sz="2800" b="1" dirty="0">
              <a:solidFill>
                <a:srgbClr val="002060"/>
              </a:solidFill>
              <a:latin typeface="Calibri" pitchFamily="34" charset="0"/>
              <a:cs typeface="Calibri" pitchFamily="34" charset="0"/>
            </a:endParaRP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mn-cs"/>
              </a:rPr>
              <a:t>+ Renewal and replacement costs</a:t>
            </a:r>
            <a:endParaRPr lang="en-US" sz="2800" b="1" dirty="0">
              <a:solidFill>
                <a:srgbClr val="002060"/>
              </a:solidFill>
              <a:latin typeface="Calibri" pitchFamily="34" charset="0"/>
              <a:cs typeface="+mn-cs"/>
            </a:endParaRPr>
          </a:p>
          <a:p>
            <a:pPr marL="800100" lvl="1" indent="-342900">
              <a:spcBef>
                <a:spcPts val="0"/>
              </a:spcBef>
              <a:spcAft>
                <a:spcPts val="600"/>
              </a:spcAft>
              <a:buSzPct val="100000"/>
              <a:buFont typeface="Wingdings" pitchFamily="2" charset="2"/>
              <a:buChar char="§"/>
              <a:defRPr/>
            </a:pPr>
            <a:r>
              <a:rPr lang="en-US" sz="2800" b="1" dirty="0">
                <a:solidFill>
                  <a:srgbClr val="002060"/>
                </a:solidFill>
                <a:latin typeface="Calibri" pitchFamily="34" charset="0"/>
                <a:cs typeface="Calibri" pitchFamily="34" charset="0"/>
              </a:rPr>
              <a:t>$7 billion total from 1996-2054</a:t>
            </a:r>
            <a:endParaRPr lang="en-US" sz="2800" b="1" dirty="0">
              <a:solidFill>
                <a:srgbClr val="002060"/>
              </a:solidFill>
              <a:latin typeface="Calibri" pitchFamily="34" charset="0"/>
              <a:cs typeface="Calibri" pitchFamily="34" charset="0"/>
            </a:endParaRPr>
          </a:p>
          <a:p>
            <a:pPr marL="800100" lvl="1" indent="-342900">
              <a:spcBef>
                <a:spcPts val="0"/>
              </a:spcBef>
              <a:spcAft>
                <a:spcPts val="600"/>
              </a:spcAft>
              <a:buSzPct val="100000"/>
              <a:defRPr/>
            </a:pPr>
            <a:endParaRPr lang="en-US" sz="2000" b="1" kern="0" dirty="0">
              <a:solidFill>
                <a:srgbClr val="002060"/>
              </a:solidFill>
              <a:latin typeface="Calibri" pitchFamily="34" charset="0"/>
              <a:cs typeface="Calibri" pitchFamily="34" charset="0"/>
            </a:endParaRPr>
          </a:p>
        </p:txBody>
      </p:sp>
      <p:sp>
        <p:nvSpPr>
          <p:cNvPr id="26627" name="Slide Number Placeholder 4"/>
          <p:cNvSpPr>
            <a:spLocks noGrp="1"/>
          </p:cNvSpPr>
          <p:nvPr>
            <p:ph type="sldNum" sz="quarter" idx="4294967295"/>
          </p:nvPr>
        </p:nvSpPr>
        <p:spPr>
          <a:xfrm>
            <a:off x="6553200" y="6356350"/>
            <a:ext cx="2133600" cy="365125"/>
          </a:xfrm>
          <a:noFill/>
        </p:spPr>
        <p:txBody>
          <a:bodyPr/>
          <a:lstStyle/>
          <a:p>
            <a:fld id="{FA606D1B-8F2B-46F4-9167-A306CD9786F5}" type="slidenum">
              <a:rPr lang="en-US" smtClean="0">
                <a:cs typeface="Arial" charset="0"/>
              </a:rPr>
              <a:pPr/>
              <a:t>7</a:t>
            </a:fld>
            <a:endParaRPr lang="en-US" smtClean="0">
              <a:cs typeface="Arial" charset="0"/>
            </a:endParaRPr>
          </a:p>
        </p:txBody>
      </p:sp>
      <p:pic>
        <p:nvPicPr>
          <p:cNvPr id="26628" name="Picture 6"/>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382000" y="381000"/>
            <a:ext cx="609600" cy="457200"/>
          </a:xfrm>
          <a:prstGeom prst="rect">
            <a:avLst/>
          </a:prstGeom>
          <a:noFill/>
          <a:ln w="9525">
            <a:noFill/>
            <a:miter lim="800000"/>
            <a:headEnd/>
            <a:tailEnd/>
          </a:ln>
        </p:spPr>
      </p:pic>
      <p:sp>
        <p:nvSpPr>
          <p:cNvPr id="8" name="Rectangle 2"/>
          <p:cNvSpPr txBox="1">
            <a:spLocks noChangeArrowheads="1"/>
          </p:cNvSpPr>
          <p:nvPr/>
        </p:nvSpPr>
        <p:spPr bwMode="auto">
          <a:xfrm>
            <a:off x="1295400" y="533400"/>
            <a:ext cx="7467600" cy="457200"/>
          </a:xfrm>
          <a:prstGeom prst="rect">
            <a:avLst/>
          </a:prstGeom>
          <a:noFill/>
          <a:ln w="9525">
            <a:noFill/>
            <a:miter lim="800000"/>
            <a:headEnd/>
            <a:tailEnd/>
          </a:ln>
        </p:spPr>
        <p:txBody>
          <a:bodyPr anchor="ctr"/>
          <a:lstStyle>
            <a:lvl1pPr algn="l" rtl="0" eaLnBrk="0" fontAlgn="base" hangingPunct="0">
              <a:spcBef>
                <a:spcPct val="0"/>
              </a:spcBef>
              <a:spcAft>
                <a:spcPct val="0"/>
              </a:spcAft>
              <a:defRPr sz="2200" b="1">
                <a:solidFill>
                  <a:srgbClr val="080808"/>
                </a:solidFill>
                <a:latin typeface="+mj-lt"/>
                <a:ea typeface="+mj-ea"/>
                <a:cs typeface="+mj-cs"/>
              </a:defRPr>
            </a:lvl1pPr>
            <a:lvl2pPr algn="l" rtl="0" eaLnBrk="0" fontAlgn="base" hangingPunct="0">
              <a:spcBef>
                <a:spcPct val="0"/>
              </a:spcBef>
              <a:spcAft>
                <a:spcPct val="0"/>
              </a:spcAft>
              <a:defRPr sz="2200" b="1">
                <a:solidFill>
                  <a:srgbClr val="080808"/>
                </a:solidFill>
                <a:latin typeface="Helvetica" pitchFamily="34" charset="0"/>
              </a:defRPr>
            </a:lvl2pPr>
            <a:lvl3pPr algn="l" rtl="0" eaLnBrk="0" fontAlgn="base" hangingPunct="0">
              <a:spcBef>
                <a:spcPct val="0"/>
              </a:spcBef>
              <a:spcAft>
                <a:spcPct val="0"/>
              </a:spcAft>
              <a:defRPr sz="2200" b="1">
                <a:solidFill>
                  <a:srgbClr val="080808"/>
                </a:solidFill>
                <a:latin typeface="Helvetica" pitchFamily="34" charset="0"/>
              </a:defRPr>
            </a:lvl3pPr>
            <a:lvl4pPr algn="l" rtl="0" eaLnBrk="0" fontAlgn="base" hangingPunct="0">
              <a:spcBef>
                <a:spcPct val="0"/>
              </a:spcBef>
              <a:spcAft>
                <a:spcPct val="0"/>
              </a:spcAft>
              <a:defRPr sz="2200" b="1">
                <a:solidFill>
                  <a:srgbClr val="080808"/>
                </a:solidFill>
                <a:latin typeface="Helvetica" pitchFamily="34" charset="0"/>
              </a:defRPr>
            </a:lvl4pPr>
            <a:lvl5pPr algn="l" rtl="0" eaLnBrk="0" fontAlgn="base" hangingPunct="0">
              <a:spcBef>
                <a:spcPct val="0"/>
              </a:spcBef>
              <a:spcAft>
                <a:spcPct val="0"/>
              </a:spcAft>
              <a:defRPr sz="2200" b="1">
                <a:solidFill>
                  <a:srgbClr val="080808"/>
                </a:solidFill>
                <a:latin typeface="Helvetica" pitchFamily="34" charset="0"/>
              </a:defRPr>
            </a:lvl5pPr>
            <a:lvl6pPr marL="457200" algn="l" rtl="0" fontAlgn="base">
              <a:spcBef>
                <a:spcPct val="0"/>
              </a:spcBef>
              <a:spcAft>
                <a:spcPct val="0"/>
              </a:spcAft>
              <a:defRPr sz="2200" b="1">
                <a:solidFill>
                  <a:srgbClr val="080808"/>
                </a:solidFill>
                <a:latin typeface="Helvetica" pitchFamily="34" charset="0"/>
              </a:defRPr>
            </a:lvl6pPr>
            <a:lvl7pPr marL="914400" algn="l" rtl="0" fontAlgn="base">
              <a:spcBef>
                <a:spcPct val="0"/>
              </a:spcBef>
              <a:spcAft>
                <a:spcPct val="0"/>
              </a:spcAft>
              <a:defRPr sz="2200" b="1">
                <a:solidFill>
                  <a:srgbClr val="080808"/>
                </a:solidFill>
                <a:latin typeface="Helvetica" pitchFamily="34" charset="0"/>
              </a:defRPr>
            </a:lvl7pPr>
            <a:lvl8pPr marL="1371600" algn="l" rtl="0" fontAlgn="base">
              <a:spcBef>
                <a:spcPct val="0"/>
              </a:spcBef>
              <a:spcAft>
                <a:spcPct val="0"/>
              </a:spcAft>
              <a:defRPr sz="2200" b="1">
                <a:solidFill>
                  <a:srgbClr val="080808"/>
                </a:solidFill>
                <a:latin typeface="Helvetica" pitchFamily="34" charset="0"/>
              </a:defRPr>
            </a:lvl8pPr>
            <a:lvl9pPr marL="1828800" algn="l" rtl="0" fontAlgn="base">
              <a:spcBef>
                <a:spcPct val="0"/>
              </a:spcBef>
              <a:spcAft>
                <a:spcPct val="0"/>
              </a:spcAft>
              <a:defRPr sz="2200" b="1">
                <a:solidFill>
                  <a:srgbClr val="080808"/>
                </a:solidFill>
                <a:latin typeface="Helvetica" pitchFamily="34" charset="0"/>
              </a:defRPr>
            </a:lvl9pPr>
          </a:lstStyle>
          <a:p>
            <a:pPr algn="ctr" eaLnBrk="1" hangingPunct="1">
              <a:defRPr/>
            </a:pPr>
            <a:endParaRPr lang="en-US" sz="2800" dirty="0" smtClean="0">
              <a:solidFill>
                <a:schemeClr val="accent2">
                  <a:lumMod val="50000"/>
                </a:schemeClr>
              </a:solidFill>
              <a:latin typeface="Calibri" pitchFamily="34" charset="0"/>
              <a:cs typeface="Calibri" pitchFamily="34" charset="0"/>
            </a:endParaRPr>
          </a:p>
          <a:p>
            <a:pPr algn="ctr" eaLnBrk="1" hangingPunct="1">
              <a:defRPr/>
            </a:pPr>
            <a:r>
              <a:rPr lang="en-US" sz="2800" i="1" dirty="0" smtClean="0">
                <a:solidFill>
                  <a:schemeClr val="accent2">
                    <a:lumMod val="50000"/>
                  </a:schemeClr>
                </a:solidFill>
                <a:latin typeface="Calibri" pitchFamily="34" charset="0"/>
                <a:cs typeface="Calibri" pitchFamily="34" charset="0"/>
              </a:rPr>
              <a:t>Funding</a:t>
            </a:r>
            <a:endParaRPr lang="en-US" sz="2800" i="1" dirty="0">
              <a:solidFill>
                <a:schemeClr val="accent2">
                  <a:lumMod val="50000"/>
                </a:schemeClr>
              </a:solidFill>
              <a:latin typeface="Calibri" pitchFamily="34" charset="0"/>
              <a:cs typeface="Calibri" pitchFamily="34" charset="0"/>
            </a:endParaRPr>
          </a:p>
          <a:p>
            <a:pPr algn="ctr" eaLnBrk="1" hangingPunct="1">
              <a:defRPr/>
            </a:pPr>
            <a:endParaRPr lang="en-US" sz="2800" dirty="0" smtClean="0">
              <a:solidFill>
                <a:schemeClr val="accent2">
                  <a:lumMod val="50000"/>
                </a:schemeClr>
              </a:solidFill>
              <a:cs typeface="Times New Roman" pitchFamily="18" charset="0"/>
            </a:endParaRPr>
          </a:p>
        </p:txBody>
      </p:sp>
      <p:sp>
        <p:nvSpPr>
          <p:cNvPr id="9" name="Rectangle 8"/>
          <p:cNvSpPr/>
          <p:nvPr/>
        </p:nvSpPr>
        <p:spPr>
          <a:xfrm>
            <a:off x="3895725" y="0"/>
            <a:ext cx="2146300" cy="523875"/>
          </a:xfrm>
          <a:prstGeom prst="rect">
            <a:avLst/>
          </a:prstGeom>
        </p:spPr>
        <p:txBody>
          <a:bodyPr wrap="none">
            <a:spAutoFit/>
          </a:bodyPr>
          <a:lstStyle/>
          <a:p>
            <a:pPr algn="ctr">
              <a:defRPr/>
            </a:pPr>
            <a:r>
              <a:rPr lang="en-US" sz="2800" b="1" dirty="0">
                <a:solidFill>
                  <a:schemeClr val="accent2">
                    <a:lumMod val="50000"/>
                  </a:schemeClr>
                </a:solidFill>
                <a:latin typeface="Calibri" pitchFamily="34" charset="0"/>
                <a:cs typeface="Calibri" pitchFamily="34" charset="0"/>
              </a:rPr>
              <a:t>I-4 ULTIMATE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p:cNvPicPr>
            <a:picLocks noChangeAspect="1"/>
          </p:cNvPicPr>
          <p:nvPr/>
        </p:nvPicPr>
        <p:blipFill>
          <a:blip r:embed="rId3"/>
          <a:srcRect/>
          <a:stretch>
            <a:fillRect/>
          </a:stretch>
        </p:blipFill>
        <p:spPr bwMode="auto">
          <a:xfrm>
            <a:off x="-152400" y="-34925"/>
            <a:ext cx="9296400" cy="6913563"/>
          </a:xfrm>
          <a:prstGeom prst="rect">
            <a:avLst/>
          </a:prstGeom>
          <a:noFill/>
          <a:ln w="9525">
            <a:noFill/>
            <a:miter lim="800000"/>
            <a:headEnd/>
            <a:tailEnd/>
          </a:ln>
        </p:spPr>
      </p:pic>
      <p:sp>
        <p:nvSpPr>
          <p:cNvPr id="12291" name="Rectangle 2"/>
          <p:cNvSpPr txBox="1">
            <a:spLocks noChangeArrowheads="1"/>
          </p:cNvSpPr>
          <p:nvPr/>
        </p:nvSpPr>
        <p:spPr bwMode="auto">
          <a:xfrm>
            <a:off x="1616075" y="228600"/>
            <a:ext cx="7512050" cy="457200"/>
          </a:xfrm>
          <a:prstGeom prst="rect">
            <a:avLst/>
          </a:prstGeom>
          <a:noFill/>
          <a:ln w="9525">
            <a:noFill/>
            <a:miter lim="800000"/>
            <a:headEnd/>
            <a:tailEnd/>
          </a:ln>
        </p:spPr>
        <p:txBody>
          <a:bodyPr anchor="ctr"/>
          <a:lstStyle/>
          <a:p>
            <a:pPr algn="ctr">
              <a:defRPr/>
            </a:pPr>
            <a:r>
              <a:rPr lang="en-US" sz="2800" b="1" dirty="0">
                <a:solidFill>
                  <a:schemeClr val="accent2">
                    <a:lumMod val="50000"/>
                  </a:schemeClr>
                </a:solidFill>
                <a:latin typeface="Calibri" pitchFamily="34" charset="0"/>
                <a:cs typeface="Calibri" pitchFamily="34" charset="0"/>
              </a:rPr>
              <a:t>I-4 ULTIMATE</a:t>
            </a:r>
          </a:p>
        </p:txBody>
      </p:sp>
      <p:sp>
        <p:nvSpPr>
          <p:cNvPr id="28675" name="Slide Number Placeholder 4"/>
          <p:cNvSpPr>
            <a:spLocks noGrp="1"/>
          </p:cNvSpPr>
          <p:nvPr>
            <p:ph type="sldNum" sz="quarter" idx="4294967295"/>
          </p:nvPr>
        </p:nvSpPr>
        <p:spPr>
          <a:xfrm>
            <a:off x="6553200" y="6356350"/>
            <a:ext cx="2133600" cy="365125"/>
          </a:xfrm>
          <a:noFill/>
        </p:spPr>
        <p:txBody>
          <a:bodyPr/>
          <a:lstStyle/>
          <a:p>
            <a:fld id="{62F7D9D7-EE42-4C99-8077-B06B10FBE0DE}" type="slidenum">
              <a:rPr lang="en-US" smtClean="0">
                <a:cs typeface="Arial" charset="0"/>
              </a:rPr>
              <a:pPr/>
              <a:t>8</a:t>
            </a:fld>
            <a:endParaRPr lang="en-US" smtClean="0">
              <a:cs typeface="Arial" charset="0"/>
            </a:endParaRPr>
          </a:p>
        </p:txBody>
      </p:sp>
      <p:pic>
        <p:nvPicPr>
          <p:cNvPr id="28676" name="Picture 6"/>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382000" y="381000"/>
            <a:ext cx="609600" cy="457200"/>
          </a:xfrm>
          <a:prstGeom prst="rect">
            <a:avLst/>
          </a:prstGeom>
          <a:noFill/>
          <a:ln w="9525">
            <a:noFill/>
            <a:miter lim="800000"/>
            <a:headEnd/>
            <a:tailEnd/>
          </a:ln>
        </p:spPr>
      </p:pic>
      <p:pic>
        <p:nvPicPr>
          <p:cNvPr id="28677" name="Picture 6" descr="\\d5sharepoint.d5.dot.state.fl.us\DavWWWRoot\548\544\542\i4\Shared Documents\I-4 Ultimate with ML - P3\Renderings\Smaller Files\408_render_121208.jpg"/>
          <p:cNvPicPr>
            <a:picLocks noChangeAspect="1" noChangeArrowheads="1"/>
          </p:cNvPicPr>
          <p:nvPr/>
        </p:nvPicPr>
        <p:blipFill>
          <a:blip r:embed="rId5"/>
          <a:srcRect/>
          <a:stretch>
            <a:fillRect/>
          </a:stretch>
        </p:blipFill>
        <p:spPr bwMode="auto">
          <a:xfrm>
            <a:off x="-25400" y="1447800"/>
            <a:ext cx="9169400" cy="51593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MO logo_color vertical.jpg"/>
          <p:cNvPicPr>
            <a:picLocks noChangeAspect="1"/>
          </p:cNvPicPr>
          <p:nvPr/>
        </p:nvPicPr>
        <p:blipFill>
          <a:blip r:embed="rId2"/>
          <a:srcRect/>
          <a:stretch>
            <a:fillRect/>
          </a:stretch>
        </p:blipFill>
        <p:spPr bwMode="auto">
          <a:xfrm>
            <a:off x="1808163" y="762000"/>
            <a:ext cx="5583237" cy="538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4366</TotalTime>
  <Words>332</Words>
  <Application>Microsoft Office PowerPoint</Application>
  <PresentationFormat>On-screen Show (4:3)</PresentationFormat>
  <Paragraphs>67</Paragraphs>
  <Slides>9</Slides>
  <Notes>6</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9</vt:i4>
      </vt:variant>
    </vt:vector>
  </HeadingPairs>
  <TitlesOfParts>
    <vt:vector size="16" baseType="lpstr">
      <vt:lpstr>Times New Roman</vt:lpstr>
      <vt:lpstr>Arial</vt:lpstr>
      <vt:lpstr>Trebuchet MS</vt:lpstr>
      <vt:lpstr>Calibri</vt:lpstr>
      <vt:lpstr>Wingdings</vt:lpstr>
      <vt:lpstr>Default Design</vt:lpstr>
      <vt:lpstr>Default Design</vt:lpstr>
      <vt:lpstr>Slide 1</vt:lpstr>
      <vt:lpstr>Slide 2</vt:lpstr>
      <vt:lpstr>OVERVIEW OF I-4 ULTIMATE IMPROVEMENTS</vt:lpstr>
      <vt:lpstr>Slide 4</vt:lpstr>
      <vt:lpstr>Slide 5</vt:lpstr>
      <vt:lpstr>Slide 6</vt:lpstr>
      <vt:lpstr>Slide 7</vt:lpstr>
      <vt:lpstr>Slide 8</vt:lpstr>
      <vt:lpstr>Slide 9</vt:lpstr>
    </vt:vector>
  </TitlesOfParts>
  <Company>GRL Engineers,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Mohamad Hussein</dc:creator>
  <cp:lastModifiedBy>HoppeM</cp:lastModifiedBy>
  <cp:revision>402</cp:revision>
  <dcterms:created xsi:type="dcterms:W3CDTF">2008-09-23T14:59:14Z</dcterms:created>
  <dcterms:modified xsi:type="dcterms:W3CDTF">2013-10-04T20:22:25Z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Description">
    <vt:lpwstr/>
  </property>
</Properties>
</file>