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0" r:id="rId4"/>
  </p:sldMasterIdLst>
  <p:notesMasterIdLst>
    <p:notesMasterId r:id="rId17"/>
  </p:notesMasterIdLst>
  <p:sldIdLst>
    <p:sldId id="268" r:id="rId5"/>
    <p:sldId id="274" r:id="rId6"/>
    <p:sldId id="257" r:id="rId7"/>
    <p:sldId id="265" r:id="rId8"/>
    <p:sldId id="266" r:id="rId9"/>
    <p:sldId id="271" r:id="rId10"/>
    <p:sldId id="270" r:id="rId11"/>
    <p:sldId id="262" r:id="rId12"/>
    <p:sldId id="263" r:id="rId13"/>
    <p:sldId id="272" r:id="rId14"/>
    <p:sldId id="273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0BF561-7FEC-4D76-A904-296E7F6833A1}" type="datetimeFigureOut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4B0ACC-A9EF-40D1-A6DE-4A8654E6A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Greenlight is an experience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EB9E8-8C38-4595-87F4-EB880D135C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6BE276-3DAC-4555-951E-FB4A0AB7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FA7B08-3628-4861-85BB-26AA4BAF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F1BFA4-82F7-4953-9B1F-5702A934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9F528-84DB-4794-B5C4-4BAAB5764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09C9B4-AD5E-43B1-9033-834DAE6B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AE7DC7-57E1-4634-B40B-A48FD894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EE6880-ADF0-40A8-B305-7AD507E00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9F464A-2A65-4C11-BB88-A713F48C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DEB411-9FCA-459C-8F18-4CD2980DB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B74C63-C3F4-425B-BEA4-4DE704B14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8B5703-5BB2-46BE-A413-2F32712C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AC489-1C8F-46AF-8F83-D8300984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C4020E-14A4-469A-BDA6-0EE9EC89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BA2EB9-DAD8-4EB1-B3AC-1FFA4F8A6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120B63-B63B-4A2C-9AF9-A88EA534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382000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B050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00B050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00B050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00B050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66294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cap="none" baseline="0">
                <a:gradFill flip="none" rotWithShape="1">
                  <a:gsLst>
                    <a:gs pos="0">
                      <a:srgbClr val="569742"/>
                    </a:gs>
                    <a:gs pos="20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-01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5191140"/>
            <a:ext cx="7315200" cy="381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5D665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2136772"/>
            <a:ext cx="8137525" cy="415498"/>
          </a:xfrm>
          <a:prstGeom prst="rect">
            <a:avLst/>
          </a:prstGeo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3000" b="1">
                <a:solidFill>
                  <a:srgbClr val="538B2D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382000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B050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00B050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00B050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00B050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66294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cap="none" baseline="0">
                <a:gradFill flip="none" rotWithShape="1">
                  <a:gsLst>
                    <a:gs pos="0">
                      <a:srgbClr val="569742"/>
                    </a:gs>
                    <a:gs pos="20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-01a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519114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5D665A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2136772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000" b="1">
                <a:solidFill>
                  <a:srgbClr val="538B2D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86A24D-0E64-41E8-BC87-20A064BCA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 cap="all">
                <a:solidFill>
                  <a:schemeClr val="bg1"/>
                </a:solidFill>
                <a:latin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F8AAB-4273-4C1C-94D9-DEB6395A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A9AB42-CAFD-49B3-B763-B615B61E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18218B-321E-4A1A-A627-A73DBEA9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850FCE-8E91-4CB7-9CF9-896F983D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F142E2-DDB5-4F24-B4FD-5CF6749DF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00988B-6C0E-40B9-A126-F9519BED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8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6BF21-0657-4530-A990-83AA72141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template-01a.jpg"/>
          <p:cNvPicPr>
            <a:picLocks noChangeAspect="1"/>
          </p:cNvPicPr>
          <p:nvPr userDrawn="1"/>
        </p:nvPicPr>
        <p:blipFill>
          <a:blip r:embed="rId15"/>
          <a:srcRect t="82434" b="3174"/>
          <a:stretch>
            <a:fillRect/>
          </a:stretch>
        </p:blipFill>
        <p:spPr bwMode="auto">
          <a:xfrm>
            <a:off x="3175" y="5900738"/>
            <a:ext cx="9144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8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ECC79-BEE4-430F-A1D0-CC6057956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3" name="Picture 6" descr="template-01a.jpg"/>
          <p:cNvPicPr>
            <a:picLocks noChangeAspect="1"/>
          </p:cNvPicPr>
          <p:nvPr userDrawn="1"/>
        </p:nvPicPr>
        <p:blipFill>
          <a:blip r:embed="rId16"/>
          <a:srcRect t="82434" b="3174"/>
          <a:stretch>
            <a:fillRect/>
          </a:stretch>
        </p:blipFill>
        <p:spPr bwMode="auto">
          <a:xfrm>
            <a:off x="3175" y="5900738"/>
            <a:ext cx="9144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emplate-01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1625"/>
            <a:ext cx="8229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080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18" r:id="rId2"/>
  </p:sldLayoutIdLst>
  <p:transition>
    <p:fade/>
  </p:transition>
  <p:txStyles>
    <p:titleStyle>
      <a:lvl1pPr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2500" b="1" kern="1200" spc="-150" dirty="0">
          <a:ln w="3175">
            <a:noFill/>
          </a:ln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2pPr>
      <a:lvl3pPr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3pPr>
      <a:lvl4pPr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4pPr>
      <a:lvl5pPr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5pPr>
      <a:lvl6pPr marL="4572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6pPr>
      <a:lvl7pPr marL="9144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7pPr>
      <a:lvl8pPr marL="13716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8pPr>
      <a:lvl9pPr marL="18288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Verdana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B050"/>
          </a:solidFill>
          <a:latin typeface="+mn-lt"/>
          <a:ea typeface="+mn-ea"/>
          <a:cs typeface="Arial" charset="0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rgbClr val="00B050"/>
          </a:solidFill>
          <a:latin typeface="+mn-lt"/>
          <a:ea typeface="+mn-ea"/>
          <a:cs typeface="Arial" charset="0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rgbClr val="00B050"/>
          </a:solidFill>
          <a:latin typeface="+mn-lt"/>
          <a:ea typeface="+mn-ea"/>
          <a:cs typeface="Arial" charset="0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B050"/>
          </a:solidFill>
          <a:latin typeface="+mn-lt"/>
          <a:ea typeface="+mn-ea"/>
          <a:cs typeface="Arial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template-01b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1625"/>
            <a:ext cx="8229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080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  <p:sldLayoutId id="2147483719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7"/>
          <p:cNvSpPr txBox="1">
            <a:spLocks noChangeArrowheads="1"/>
          </p:cNvSpPr>
          <p:nvPr/>
        </p:nvSpPr>
        <p:spPr bwMode="auto">
          <a:xfrm>
            <a:off x="1219200" y="16764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538B2D"/>
                </a:solidFill>
                <a:latin typeface="Verdana" pitchFamily="34" charset="0"/>
              </a:rPr>
              <a:t>Greenlight Pinellas Plan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524000" y="504825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38B2D"/>
                </a:solidFill>
                <a:latin typeface="Verdana" pitchFamily="34" charset="0"/>
              </a:rPr>
              <a:t>October, 10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Greenlight Plan: Process</a:t>
            </a:r>
          </a:p>
        </p:txBody>
      </p:sp>
      <p:pic>
        <p:nvPicPr>
          <p:cNvPr id="55298" name="Picture 1"/>
          <p:cNvPicPr>
            <a:picLocks noChangeAspect="1"/>
          </p:cNvPicPr>
          <p:nvPr/>
        </p:nvPicPr>
        <p:blipFill>
          <a:blip r:embed="rId3"/>
          <a:srcRect l="22520" t="9801" b="11960"/>
          <a:stretch>
            <a:fillRect/>
          </a:stretch>
        </p:blipFill>
        <p:spPr bwMode="auto">
          <a:xfrm>
            <a:off x="5408613" y="4225925"/>
            <a:ext cx="28209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1404938"/>
            <a:ext cx="40878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1404938"/>
            <a:ext cx="40449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0" y="4303713"/>
            <a:ext cx="31273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3733800" cy="3810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chemeClr val="tx1"/>
                </a:solidFill>
              </a:rPr>
              <a:t>More Detailed Financial Planning</a:t>
            </a:r>
          </a:p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chemeClr val="tx1"/>
                </a:solidFill>
              </a:rPr>
              <a:t>Develop long-term, FTA compliant financial plan</a:t>
            </a:r>
          </a:p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chemeClr val="tx1"/>
                </a:solidFill>
              </a:rPr>
              <a:t>Refine work completed 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1788"/>
            <a:ext cx="467677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629400" cy="9144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Greenlight Plan: Due Diligence</a:t>
            </a:r>
            <a:endParaRPr lang="en-US" sz="36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1820863"/>
            <a:ext cx="27066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743200"/>
            <a:ext cx="20129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5A8C4-33BF-4052-AFDC-E70F3B24E09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3733800" cy="4572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ENDORSE THE GREENLIGHT PLAN</a:t>
            </a:r>
          </a:p>
          <a:p>
            <a:pPr>
              <a:defRPr/>
            </a:pPr>
            <a:r>
              <a:rPr lang="en-US" sz="2400" dirty="0" smtClean="0"/>
              <a:t>Countywide Bus Service Transformation</a:t>
            </a:r>
          </a:p>
          <a:p>
            <a:pPr lvl="1">
              <a:defRPr/>
            </a:pPr>
            <a:r>
              <a:rPr lang="en-US" sz="2000" dirty="0" smtClean="0"/>
              <a:t>Frequency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Night Service</a:t>
            </a:r>
          </a:p>
          <a:p>
            <a:pPr lvl="1">
              <a:defRPr/>
            </a:pPr>
            <a:r>
              <a:rPr lang="en-US" sz="2000" dirty="0" smtClean="0"/>
              <a:t>Weekends</a:t>
            </a:r>
          </a:p>
          <a:p>
            <a:pPr>
              <a:defRPr/>
            </a:pPr>
            <a:r>
              <a:rPr lang="en-US" sz="2400" dirty="0" smtClean="0"/>
              <a:t>Implementation of Rail</a:t>
            </a:r>
          </a:p>
          <a:p>
            <a:pPr>
              <a:defRPr/>
            </a:pPr>
            <a:r>
              <a:rPr lang="en-US" sz="2400" dirty="0" smtClean="0"/>
              <a:t>Coordination of Land Use</a:t>
            </a:r>
          </a:p>
          <a:p>
            <a:pPr>
              <a:defRPr/>
            </a:pPr>
            <a:r>
              <a:rPr lang="en-US" sz="2400" dirty="0" smtClean="0"/>
              <a:t>Connections to Tampa</a:t>
            </a:r>
          </a:p>
        </p:txBody>
      </p:sp>
      <p:pic>
        <p:nvPicPr>
          <p:cNvPr id="58371" name="Picture 2" descr="Q:\TMD_Proposals\New Revenue Scenario Draft 08092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-307975"/>
            <a:ext cx="5368925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4213" y="508000"/>
            <a:ext cx="7848600" cy="563563"/>
          </a:xfrm>
        </p:spPr>
        <p:txBody>
          <a:bodyPr/>
          <a:lstStyle/>
          <a:p>
            <a:r>
              <a:rPr lang="en-US" sz="3600" smtClean="0">
                <a:latin typeface="Calibri" pitchFamily="34" charset="0"/>
              </a:rPr>
              <a:t>How Much Will This Cost Me?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388" y="1219200"/>
            <a:ext cx="8856662" cy="2570163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7B2F"/>
              </a:buClr>
              <a:buSzPct val="100000"/>
              <a:defRPr/>
            </a:pPr>
            <a:r>
              <a:rPr lang="en-US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PSTA Property Tax Will Be Eliminated:</a:t>
            </a:r>
          </a:p>
          <a:p>
            <a:pPr marL="339725" indent="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7B2F"/>
              </a:buClr>
              <a:buSzPct val="100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$180K Median Owner-Occ. House:   $94.89 in 2011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7B2F"/>
              </a:buClr>
              <a:buSzPct val="100000"/>
              <a:defRPr/>
            </a:pPr>
            <a:r>
              <a:rPr lang="en-US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2011 IRS Sales Tax Cost Estimate:</a:t>
            </a:r>
          </a:p>
          <a:p>
            <a:pPr marL="320675" lvl="1" indent="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7B2F"/>
              </a:buClr>
              <a:buSzPct val="100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Clearwater Median Family:      $104.33 in 2011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7B2F"/>
              </a:buClr>
              <a:buSzPct val="100000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1/3 of Total Pinellas Sales Tax Paid by Tourists.</a:t>
            </a:r>
          </a:p>
          <a:p>
            <a:pPr marL="320675" lvl="1" indent="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7B2F"/>
              </a:buClr>
              <a:buSzPct val="10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Verdana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5BACE9"/>
              </a:buClr>
              <a:buFont typeface="Arial" pitchFamily="34" charset="0"/>
              <a:buNone/>
              <a:defRPr/>
            </a:pPr>
            <a:endParaRPr lang="en-US" sz="2800" i="1" dirty="0" smtClean="0">
              <a:solidFill>
                <a:srgbClr val="337B2F"/>
              </a:solidFill>
              <a:latin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5BACE9"/>
              </a:buClr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337B2F"/>
                </a:solidFill>
                <a:latin typeface="Verdana"/>
              </a:rPr>
              <a:t> </a:t>
            </a:r>
            <a:endParaRPr lang="en-US" sz="2800" dirty="0" smtClean="0">
              <a:solidFill>
                <a:srgbClr val="337B2F"/>
              </a:solidFill>
              <a:latin typeface="Verdan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5BACE9"/>
              </a:buClr>
              <a:defRPr/>
            </a:pPr>
            <a:endParaRPr lang="en-US" sz="2800" dirty="0">
              <a:solidFill>
                <a:srgbClr val="337B2F"/>
              </a:solidFill>
              <a:latin typeface="Verdana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21163"/>
            <a:ext cx="88566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524000" y="228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3000" kern="0" dirty="0">
                <a:solidFill>
                  <a:srgbClr val="FFFFFF"/>
                </a:solidFill>
                <a:latin typeface="+mn-lt"/>
                <a:cs typeface="+mn-cs"/>
              </a:rPr>
              <a:t>Bus Improvements</a:t>
            </a:r>
            <a:endParaRPr lang="en-US" sz="3000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48130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988" y="0"/>
            <a:ext cx="4164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925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1888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2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6200" y="1524000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 smtClean="0"/>
              <a:t>Layered service specific to travel market</a:t>
            </a:r>
          </a:p>
          <a:p>
            <a:pPr>
              <a:defRPr/>
            </a:pPr>
            <a:r>
              <a:rPr lang="en-US" sz="2400" kern="0" dirty="0" smtClean="0"/>
              <a:t>Complete transformation of bus transportation system compared to today.</a:t>
            </a:r>
          </a:p>
          <a:p>
            <a:pPr>
              <a:defRPr/>
            </a:pPr>
            <a:r>
              <a:rPr lang="en-US" sz="2400" kern="0" dirty="0" smtClean="0"/>
              <a:t>Hub to Grid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3352800" cy="3505200"/>
          </a:xfrm>
        </p:spPr>
        <p:txBody>
          <a:bodyPr>
            <a:noAutofit/>
          </a:bodyPr>
          <a:lstStyle/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Major arterials of the transit network</a:t>
            </a:r>
          </a:p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Create BRT and Rapid Corridors on the Core Network</a:t>
            </a:r>
          </a:p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Connects major employment and activity centers across the County along the Core Network</a:t>
            </a:r>
          </a:p>
          <a:p>
            <a:pPr marL="341313" lvl="1" indent="-341313" defTabSz="914363">
              <a:lnSpc>
                <a:spcPct val="9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0" y="228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kern="0" dirty="0" err="1">
                <a:solidFill>
                  <a:srgbClr val="FFFFFF"/>
                </a:solidFill>
                <a:latin typeface="+mn-lt"/>
                <a:cs typeface="+mn-cs"/>
              </a:rPr>
              <a:t>Greenlight</a:t>
            </a:r>
            <a:r>
              <a:rPr lang="en-US" sz="3000" kern="0" dirty="0">
                <a:solidFill>
                  <a:srgbClr val="FFFFFF"/>
                </a:solidFill>
                <a:latin typeface="+mn-lt"/>
                <a:cs typeface="+mn-cs"/>
              </a:rPr>
              <a:t> Plan:  Rapid Corridors</a:t>
            </a:r>
            <a:endParaRPr lang="en-US" sz="3000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1447800"/>
            <a:ext cx="54848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495800"/>
          </a:xfrm>
        </p:spPr>
        <p:txBody>
          <a:bodyPr>
            <a:noAutofit/>
          </a:bodyPr>
          <a:lstStyle/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Frequent Service throughout the network enables spontaneous use</a:t>
            </a:r>
          </a:p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Service operating at 10- and 15-minute headways along Core and Frequent Networks</a:t>
            </a:r>
          </a:p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30-minute and limited 60-minute service will complete the transit network</a:t>
            </a:r>
          </a:p>
          <a:p>
            <a:pPr marL="342900" lvl="1" indent="-342900" defTabSz="914363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Addition of community circulators</a:t>
            </a:r>
          </a:p>
          <a:p>
            <a:pPr marL="341313" lvl="1" indent="-341313" defTabSz="914363">
              <a:lnSpc>
                <a:spcPct val="9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endParaRPr lang="en-US" sz="2300" b="1" dirty="0" smtClean="0">
              <a:solidFill>
                <a:schemeClr val="tx2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0" y="228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kern="0" dirty="0" err="1">
                <a:solidFill>
                  <a:srgbClr val="FFFFFF"/>
                </a:solidFill>
                <a:latin typeface="+mn-lt"/>
                <a:cs typeface="+mn-cs"/>
              </a:rPr>
              <a:t>Greenlight</a:t>
            </a:r>
            <a:r>
              <a:rPr lang="en-US" sz="3000" kern="0" dirty="0">
                <a:solidFill>
                  <a:srgbClr val="FFFFFF"/>
                </a:solidFill>
                <a:latin typeface="+mn-lt"/>
                <a:cs typeface="+mn-cs"/>
              </a:rPr>
              <a:t> Plan:  Bus Frequency</a:t>
            </a:r>
            <a:endParaRPr lang="en-US" sz="3000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84713" y="14478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313" lvl="1" indent="-341313" defTabSz="914363">
              <a:lnSpc>
                <a:spcPct val="90000"/>
              </a:lnSpc>
              <a:spcAft>
                <a:spcPts val="1200"/>
              </a:spcAft>
              <a:buFontTx/>
              <a:buBlip>
                <a:blip r:embed="rId2"/>
              </a:buBlip>
              <a:defRPr/>
            </a:pPr>
            <a:endParaRPr lang="en-US" sz="1200" b="1" kern="0" dirty="0" smtClean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50180" name="Picture 2" descr="N:\Projects\785 - PSTA 2040 Bus Plan\Maps\Proposed Network Maps\New Revenue Scenario\One Percent Scenario - Weekday Peak Frequency.png"/>
          <p:cNvPicPr>
            <a:picLocks noChangeAspect="1" noChangeArrowheads="1"/>
          </p:cNvPicPr>
          <p:nvPr/>
        </p:nvPicPr>
        <p:blipFill>
          <a:blip r:embed="rId3"/>
          <a:srcRect t="3822"/>
          <a:stretch>
            <a:fillRect/>
          </a:stretch>
        </p:blipFill>
        <p:spPr bwMode="auto">
          <a:xfrm>
            <a:off x="4684713" y="1343025"/>
            <a:ext cx="42291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1313" cy="4495800"/>
          </a:xfrm>
        </p:spPr>
        <p:txBody>
          <a:bodyPr>
            <a:noAutofit/>
          </a:bodyPr>
          <a:lstStyle/>
          <a:p>
            <a:pPr marL="342900" lvl="1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Extended Service Span </a:t>
            </a:r>
          </a:p>
          <a:p>
            <a:pPr marL="742950" lvl="2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Frequent network until midnight</a:t>
            </a:r>
          </a:p>
          <a:p>
            <a:pPr marL="742950" lvl="2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Supporting network until at least 10pm</a:t>
            </a:r>
          </a:p>
          <a:p>
            <a:pPr marL="742950" lvl="2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Tailored span for trolley services</a:t>
            </a:r>
          </a:p>
          <a:p>
            <a:pPr marL="342900" lvl="1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Weekend Service</a:t>
            </a:r>
          </a:p>
          <a:p>
            <a:pPr marL="742950" lvl="2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Increased by over 80 percent</a:t>
            </a:r>
          </a:p>
          <a:p>
            <a:pPr marL="742950" lvl="2" indent="-342900" defTabSz="914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Spontaneous-use frequency on Core routes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0" y="228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kern="0" dirty="0">
                <a:solidFill>
                  <a:srgbClr val="FFFFFF"/>
                </a:solidFill>
                <a:latin typeface="+mj-lt"/>
                <a:cs typeface="+mn-cs"/>
              </a:rPr>
              <a:t>Extended Night /Weekends</a:t>
            </a:r>
            <a:endParaRPr lang="en-US" sz="3000" kern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pic>
        <p:nvPicPr>
          <p:cNvPr id="2052" name="Picture 4" descr="http://www.thelegacymovement.com/home/wp-content/uploads/2010/04/Late-Night-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2133600"/>
            <a:ext cx="4627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41850" y="1195388"/>
            <a:ext cx="3498850" cy="4665662"/>
            <a:chOff x="4641482" y="1195559"/>
            <a:chExt cx="3498853" cy="4665137"/>
          </a:xfrm>
        </p:grpSpPr>
        <p:pic>
          <p:nvPicPr>
            <p:cNvPr id="5120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1482" y="1195559"/>
              <a:ext cx="3498853" cy="46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Box 1"/>
            <p:cNvSpPr txBox="1">
              <a:spLocks noChangeArrowheads="1"/>
            </p:cNvSpPr>
            <p:nvPr/>
          </p:nvSpPr>
          <p:spPr bwMode="auto">
            <a:xfrm>
              <a:off x="4842736" y="5157192"/>
              <a:ext cx="3096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FFFF00"/>
                  </a:solidFill>
                  <a:latin typeface="Calibri" pitchFamily="34" charset="0"/>
                </a:rPr>
                <a:t>Sat. 8 AM Central Ave. Trolley Heading to St. Pete Beach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4544" t="11226" r="6099" b="2754"/>
          <a:stretch>
            <a:fillRect/>
          </a:stretch>
        </p:blipFill>
        <p:spPr>
          <a:xfrm>
            <a:off x="760413" y="1146175"/>
            <a:ext cx="7829550" cy="5564188"/>
          </a:xfrm>
        </p:spPr>
      </p:pic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878ED-F993-4A7B-9BC7-2A6CECFC8B9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Greenlight Plan:  Rail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5735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 err="1">
                <a:solidFill>
                  <a:srgbClr val="FFFFFF"/>
                </a:solidFill>
                <a:latin typeface="+mn-lt"/>
                <a:cs typeface="+mn-cs"/>
              </a:rPr>
              <a:t>Greenlight</a:t>
            </a:r>
            <a:r>
              <a:rPr lang="en-US" sz="3600" kern="0" dirty="0">
                <a:solidFill>
                  <a:srgbClr val="FFFFFF"/>
                </a:solidFill>
                <a:latin typeface="+mn-lt"/>
                <a:cs typeface="+mn-cs"/>
              </a:rPr>
              <a:t> Plan: Land Use</a:t>
            </a:r>
            <a:endParaRPr lang="en-US" sz="3600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53250" name="Picture 2" descr="T:\Jobs\E9Y18201_Pinellas MPO\Scenario Planning\Charrettes\Station Designs Illustrations Renderings\Base Photos\Largo Town Center\Largo.Town.Center.IMG_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0" y="22098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lvl="1" defTabSz="914363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i="1" dirty="0">
                <a:latin typeface="+mn-lt"/>
                <a:cs typeface="+mn-cs"/>
              </a:rPr>
              <a:t>Looking Southwest on East Bay Dr. towards US 19</a:t>
            </a:r>
          </a:p>
          <a:p>
            <a:pPr marL="341313" lvl="1" indent="-341313" defTabSz="914363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2200" i="1" dirty="0">
              <a:latin typeface="+mn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0" y="1447800"/>
            <a:ext cx="6781800" cy="762000"/>
          </a:xfrm>
          <a:prstGeom prst="rect">
            <a:avLst/>
          </a:prstGeom>
          <a:gradFill>
            <a:gsLst>
              <a:gs pos="10000">
                <a:schemeClr val="tx1">
                  <a:alpha val="0"/>
                </a:schemeClr>
              </a:gs>
              <a:gs pos="50000">
                <a:srgbClr val="0070C0"/>
              </a:gs>
            </a:gsLst>
            <a:lin ang="10800000" scaled="0"/>
          </a:gradFill>
        </p:spPr>
        <p:txBody>
          <a:bodyPr/>
          <a:lstStyle/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  <a:cs typeface="+mn-cs"/>
              </a:rPr>
              <a:t>Today…</a:t>
            </a: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5735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 err="1">
                <a:solidFill>
                  <a:srgbClr val="FFFFFF"/>
                </a:solidFill>
                <a:latin typeface="+mn-lt"/>
                <a:cs typeface="+mn-cs"/>
              </a:rPr>
              <a:t>Greenlight</a:t>
            </a:r>
            <a:r>
              <a:rPr lang="en-US" sz="3600" kern="0" dirty="0">
                <a:solidFill>
                  <a:srgbClr val="FFFFFF"/>
                </a:solidFill>
                <a:latin typeface="+mn-lt"/>
                <a:cs typeface="+mn-cs"/>
              </a:rPr>
              <a:t> Plan: Land use</a:t>
            </a:r>
            <a:endParaRPr lang="en-US" sz="3600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54274" name="Picture 2" descr="T:\Jobs\E9Y18201_Pinellas MPO\Scenario Planning\Charrettes\Station Designs Illustrations Renderings\Final Charrette Product\Perspectives\Color (Phase 1)\04.Largo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7"/>
          <p:cNvSpPr txBox="1">
            <a:spLocks/>
          </p:cNvSpPr>
          <p:nvPr/>
        </p:nvSpPr>
        <p:spPr>
          <a:xfrm>
            <a:off x="-33338" y="6473825"/>
            <a:ext cx="3886201" cy="457200"/>
          </a:xfrm>
          <a:prstGeom prst="rect">
            <a:avLst/>
          </a:prstGeom>
        </p:spPr>
        <p:txBody>
          <a:bodyPr/>
          <a:lstStyle/>
          <a:p>
            <a:pPr marL="0" lvl="1" defTabSz="914363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i="1" dirty="0">
                <a:latin typeface="+mn-lt"/>
                <a:cs typeface="+mn-cs"/>
              </a:rPr>
              <a:t>Business and Resident Concept</a:t>
            </a:r>
          </a:p>
          <a:p>
            <a:pPr marL="341313" lvl="1" indent="-341313" defTabSz="914363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2200" i="1" dirty="0">
              <a:latin typeface="+mn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0" y="1447800"/>
            <a:ext cx="4724400" cy="762000"/>
          </a:xfrm>
          <a:prstGeom prst="rect">
            <a:avLst/>
          </a:prstGeom>
          <a:gradFill>
            <a:gsLst>
              <a:gs pos="10000">
                <a:schemeClr val="tx1">
                  <a:alpha val="0"/>
                </a:schemeClr>
              </a:gs>
              <a:gs pos="50000">
                <a:srgbClr val="0070C0"/>
              </a:gs>
            </a:gsLst>
            <a:lin ang="10800000" scaled="0"/>
          </a:gradFill>
        </p:spPr>
        <p:txBody>
          <a:bodyPr/>
          <a:lstStyle/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  <a:cs typeface="+mn-cs"/>
              </a:rPr>
              <a:t>Future Vision…</a:t>
            </a: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41313" lvl="1" indent="-341313" defTabSz="914363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endParaRPr lang="en-US" sz="54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CC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CC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S01028672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257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31</vt:i4>
      </vt:variant>
      <vt:variant>
        <vt:lpstr>Slide Titles</vt:lpstr>
      </vt:variant>
      <vt:variant>
        <vt:i4>12</vt:i4>
      </vt:variant>
    </vt:vector>
  </HeadingPairs>
  <TitlesOfParts>
    <vt:vector size="48" baseType="lpstr">
      <vt:lpstr>Calibri</vt:lpstr>
      <vt:lpstr>Arial</vt:lpstr>
      <vt:lpstr>Verdana</vt:lpstr>
      <vt:lpstr>Wingdings</vt:lpstr>
      <vt:lpstr>Courier New</vt:lpstr>
      <vt:lpstr>Default Design</vt:lpstr>
      <vt:lpstr>1_Default Design</vt:lpstr>
      <vt:lpstr>TS010286720</vt:lpstr>
      <vt:lpstr>cdb2004138l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TS010286720</vt:lpstr>
      <vt:lpstr>cdb2004138l</vt:lpstr>
      <vt:lpstr>Slide 1</vt:lpstr>
      <vt:lpstr>How Much Will This Cost Me?</vt:lpstr>
      <vt:lpstr>Slide 3</vt:lpstr>
      <vt:lpstr>Slide 4</vt:lpstr>
      <vt:lpstr>Slide 5</vt:lpstr>
      <vt:lpstr>Slide 6</vt:lpstr>
      <vt:lpstr>Greenlight Plan:  Rail</vt:lpstr>
      <vt:lpstr>Slide 8</vt:lpstr>
      <vt:lpstr>Slide 9</vt:lpstr>
      <vt:lpstr>Greenlight Plan: Process</vt:lpstr>
      <vt:lpstr>Greenlight Plan: Due Diligence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Bus System Improvements</dc:title>
  <dc:creator>Brad Miller</dc:creator>
  <cp:lastModifiedBy>HoppeM</cp:lastModifiedBy>
  <cp:revision>47</cp:revision>
  <dcterms:created xsi:type="dcterms:W3CDTF">2013-08-05T16:24:33Z</dcterms:created>
  <dcterms:modified xsi:type="dcterms:W3CDTF">2013-10-03T15:04:04Z</dcterms:modified>
</cp:coreProperties>
</file>