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86" r:id="rId2"/>
    <p:sldId id="294" r:id="rId3"/>
    <p:sldId id="264" r:id="rId4"/>
    <p:sldId id="290" r:id="rId5"/>
    <p:sldId id="268" r:id="rId6"/>
    <p:sldId id="285" r:id="rId7"/>
    <p:sldId id="267" r:id="rId8"/>
    <p:sldId id="269" r:id="rId9"/>
    <p:sldId id="300" r:id="rId10"/>
    <p:sldId id="301" r:id="rId11"/>
    <p:sldId id="302" r:id="rId12"/>
    <p:sldId id="303" r:id="rId13"/>
    <p:sldId id="298" r:id="rId14"/>
    <p:sldId id="299" r:id="rId15"/>
    <p:sldId id="296" r:id="rId16"/>
    <p:sldId id="277" r:id="rId17"/>
    <p:sldId id="293" r:id="rId18"/>
    <p:sldId id="279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F77B2C"/>
    <a:srgbClr val="914503"/>
    <a:srgbClr val="843A12"/>
    <a:srgbClr val="843E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660"/>
  </p:normalViewPr>
  <p:slideViewPr>
    <p:cSldViewPr>
      <p:cViewPr>
        <p:scale>
          <a:sx n="110" d="100"/>
          <a:sy n="110" d="100"/>
        </p:scale>
        <p:origin x="13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7A1EA8-E459-478B-9040-40EA90D18237}" type="datetimeFigureOut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5" tIns="48327" rIns="96655" bIns="4832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4324DD-2330-4F6D-BE8A-1C48A8DB6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Introduction</a:t>
            </a: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95" tIns="47597" rIns="95195" bIns="47597" anchor="b"/>
          <a:lstStyle/>
          <a:p>
            <a:pPr algn="r"/>
            <a:fld id="{70ACBE25-1614-41C2-A1D6-D5854FADCAC1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Introduction</a:t>
            </a:r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95" tIns="47597" rIns="95195" bIns="47597" anchor="b"/>
          <a:lstStyle/>
          <a:p>
            <a:pPr algn="r"/>
            <a:fld id="{5E3717D6-67DC-4783-BA28-AFBB8B766547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403846-C350-4FC6-83A4-869E4C58731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195" tIns="47597" rIns="95195" bIns="47597" anchor="b"/>
          <a:lstStyle/>
          <a:p>
            <a:pPr algn="r"/>
            <a:fld id="{2CEFB0DE-2E60-45E6-98BC-551C02EE2826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AF1D1-1316-4A00-B2A3-FBF60FC0CAD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Rob input re: New maps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Highlight routes – emphasize rail connectivity with other transportation systems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Highlight landmarks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Reference new maps provided by client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11A9B-6EDD-412D-98FB-BF5D202BE2F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Rob input re: New maps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Highlight routes – emphasize rail connectivity with other transportation systems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Highlight landmarks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Reference new maps provided by client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77F4D-F932-4565-9098-437CE881AF6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Rob input re: New maps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Highlight routes – emphasize rail connectivity with other transportation systems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Highlight landmarks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Reference new maps provided by client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6927A6-E14B-4F99-AB00-9BFB78A4F7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Rob input re: New maps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Highlight routes – emphasize rail connectivity with other transportation systems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Highlight landmarks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Reference new maps provided by client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1C2DB6-30C4-44B0-82EF-2DD1B491A7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Erica – orange background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B66D1-9414-4586-8794-11F52DB4C0F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5200"/>
              </a:gs>
              <a:gs pos="99000">
                <a:srgbClr val="FA9509"/>
              </a:gs>
              <a:gs pos="100000">
                <a:schemeClr val="accent6"/>
              </a:gs>
            </a:gsLst>
            <a:lin ang="81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D9AD-A1C5-48BF-82F8-3683BC205E78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BD23-7348-4FCB-8FD4-6E74716DC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D3FC-8728-4469-890E-E9583CC6BB74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0BD9-9434-4734-A0CC-066C7D622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401B-295A-4842-9288-0CAA4118A757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DECA-B2CD-4C4F-8DC7-7D33EDC3AD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2680-D289-4F51-BB16-3E165FCD5329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3234E-85BE-4BC2-B57B-AC3BC5775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8327-BE33-494D-9AE6-FB335B20AC19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22D3-0AD8-4F9D-B498-1DF294D5B0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63828-8628-4D39-A1CF-60DDDD53F892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678FE-5E23-45CE-BC90-E1CB8940C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6E14-2414-4632-9DA4-C3DE098CDB6C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64C4-B557-405E-9B36-4E7F592B9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FD1ED-533A-4098-94EA-0E6FA3A39AAD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70816-FF4B-4C76-808B-D0D41770E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2C44D-BF46-4A02-9154-9E853149705A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E9FF-3E8C-4477-A181-D039DD85B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E712-2D92-42A8-99BA-B99B4F0C74E1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5F44-73BE-45AA-AD54-9280F484A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-9525" y="0"/>
            <a:ext cx="9163050" cy="841375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615C-6732-48F4-BB9C-C8B7AF2EF515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C22F-99FF-472A-9142-C5D8EE7ED5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-9525" y="-60325"/>
            <a:ext cx="9161463" cy="13716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A2EF8-C883-4D20-8B48-2BF554C8C23B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138F-E25C-4EAB-8773-4EED1935B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98D04-7D55-4365-88A3-BC2495EBD8D3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E860-10A4-4AC9-BE3B-267D3468E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B4A3-4061-44F1-B20F-905F758C5CCE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52DF3-E9B3-4EBE-B345-8660D4169A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E4FEA-EC24-4E08-A13A-D72BD6B11D8A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CA18-A6D5-4070-AD3D-E0F5583FC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C539-858C-4EDE-A14F-56F8D3F3E68A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6B4B-D9A4-4EA0-BBE0-B8B7C88A6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D12B-B165-42A2-9E79-3673DBF944B3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3ABF-7E82-48F3-A84F-39A165A66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8676-1FB3-4A71-8ABA-519E3EBDDDCA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4121-FCFF-471F-AECC-CCFDE65CA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9CCB7C-89E3-4C8B-B56D-BAEE4E9332C2}" type="datetime1">
              <a:rPr lang="en-US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663BC2-8A5C-4766-929C-FECCCA02D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58" r:id="rId12"/>
    <p:sldLayoutId id="2147483657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2new all abroa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743200"/>
            <a:ext cx="3122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600200" y="4495800"/>
            <a:ext cx="64008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Rusty Roberts, Vice President – Corporate Development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Florida East Coast Industries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1600">
                <a:solidFill>
                  <a:schemeClr val="bg1"/>
                </a:solidFill>
              </a:rPr>
              <a:t>Tampa Bay Regional Transportation Summit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r>
              <a:rPr lang="en-US" sz="1600">
                <a:solidFill>
                  <a:schemeClr val="bg1"/>
                </a:solidFill>
              </a:rPr>
              <a:t>Thursday, October 10, 2013</a:t>
            </a: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 l="-2" t="6044" r="-47" b="10083"/>
          <a:stretch>
            <a:fillRect/>
          </a:stretch>
        </p:blipFill>
        <p:spPr bwMode="auto">
          <a:xfrm>
            <a:off x="-4763" y="931863"/>
            <a:ext cx="9148763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EA77F-2ADB-4C68-BD1D-4B9EE329F08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52400" y="146050"/>
            <a:ext cx="9296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solidFill>
                  <a:schemeClr val="bg1"/>
                </a:solidFill>
              </a:rPr>
              <a:t>MIAMI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FEF97-FEA8-48FC-AF4B-53D8281A1FDA}" type="slidenum">
              <a:rPr lang="en-US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04800" y="762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FORT LAUDERDALE-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4800600" y="0"/>
            <a:ext cx="434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REVITALIZING NORTH OF BROWARD BOULEVARD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 l="13829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23BA9E-A9AC-4711-AC65-241FEFC14690}" type="slidenum">
              <a:rPr lang="en-US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8914" name="Slide Number Placeholder 2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200"/>
              <a:t>11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04800" y="1524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WEST PALM BEACH –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4724400" y="7938"/>
            <a:ext cx="449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CONNECTING TWO MAJOR DOWNTOWN DESTINATIONS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/>
          <a:srcRect t="14705"/>
          <a:stretch>
            <a:fillRect/>
          </a:stretch>
        </p:blipFill>
        <p:spPr bwMode="auto">
          <a:xfrm>
            <a:off x="0" y="1247775"/>
            <a:ext cx="9144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4008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4B8D1D-708D-402E-81B9-397FB20AF057}" type="slidenum"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342900" y="762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ORLANDO – INTERMODAL FACILITY</a:t>
            </a:r>
          </a:p>
        </p:txBody>
      </p:sp>
      <p:pic>
        <p:nvPicPr>
          <p:cNvPr id="40963" name="Picture 3" descr="C:\Users\Asoule\AppData\Local\Microsoft\Windows\Temporary Internet Files\Content.Outlook\P0WZ9UW3\ORL 100113 (2).jpg"/>
          <p:cNvPicPr>
            <a:picLocks noChangeAspect="1" noChangeArrowheads="1"/>
          </p:cNvPicPr>
          <p:nvPr/>
        </p:nvPicPr>
        <p:blipFill>
          <a:blip r:embed="rId3"/>
          <a:srcRect t="5287"/>
          <a:stretch>
            <a:fillRect/>
          </a:stretch>
        </p:blipFill>
        <p:spPr bwMode="auto">
          <a:xfrm>
            <a:off x="0" y="962025"/>
            <a:ext cx="9144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04659-7AA5-458C-A9B9-21F1B4B7331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3010" name="Picture 2"/>
          <p:cNvPicPr>
            <a:picLocks noChangeAspect="1"/>
          </p:cNvPicPr>
          <p:nvPr/>
        </p:nvPicPr>
        <p:blipFill>
          <a:blip r:embed="rId2"/>
          <a:srcRect l="1425" b="12170"/>
          <a:stretch>
            <a:fillRect/>
          </a:stretch>
        </p:blipFill>
        <p:spPr bwMode="auto">
          <a:xfrm>
            <a:off x="238125" y="1143000"/>
            <a:ext cx="85629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323850" y="762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ORLANDO – INTERMODAL FACILITY</a:t>
            </a:r>
          </a:p>
        </p:txBody>
      </p:sp>
    </p:spTree>
  </p:cSld>
  <p:clrMapOvr>
    <a:masterClrMapping/>
  </p:clrMapOvr>
  <p:transition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1A40F9-790B-42CA-B11F-DC32AEBE6AC1}" type="slidenum"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168275" y="76200"/>
            <a:ext cx="8458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solidFill>
                  <a:schemeClr val="bg1"/>
                </a:solidFill>
              </a:rPr>
              <a:t>MOVING FORWARD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895350"/>
            <a:ext cx="3886200" cy="6432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77B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ACTIVITIES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Finalized investment grade ridership study, engineering and environmental reviews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master planner and environmental engineering firms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Environmental Assessment for Miami to West Palm Beach segment and received Finding of No Significant Impact Statement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Hired key management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Finalized negotiations with FDOT and OOCEA for access to SR 528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882650"/>
            <a:ext cx="3749675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rgbClr val="F77B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ACTIVITIES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Impact Statement Process between Miami and Orlando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financing structure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 new brand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rolling stock provider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third party operating partner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rail infrastructure and station construction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990600"/>
            <a:ext cx="0" cy="54864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4" descr="slide-30 copy.jpg"/>
          <p:cNvPicPr>
            <a:picLocks noChangeAspect="1"/>
          </p:cNvPicPr>
          <p:nvPr/>
        </p:nvPicPr>
        <p:blipFill>
          <a:blip r:embed="rId3"/>
          <a:srcRect l="75002" t="1691"/>
          <a:stretch>
            <a:fillRect/>
          </a:stretch>
        </p:blipFill>
        <p:spPr bwMode="auto">
          <a:xfrm>
            <a:off x="0" y="0"/>
            <a:ext cx="3810000" cy="797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8"/>
          <p:cNvSpPr txBox="1">
            <a:spLocks noChangeArrowheads="1"/>
          </p:cNvSpPr>
          <p:nvPr/>
        </p:nvSpPr>
        <p:spPr bwMode="auto">
          <a:xfrm>
            <a:off x="3886200" y="1708150"/>
            <a:ext cx="525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Revitalize</a:t>
            </a:r>
            <a:r>
              <a:rPr lang="en-US" sz="2800" b="1"/>
              <a:t> </a:t>
            </a:r>
            <a:r>
              <a:rPr lang="en-US" sz="2200" b="1">
                <a:solidFill>
                  <a:srgbClr val="893A0D"/>
                </a:solidFill>
              </a:rPr>
              <a:t>the economy </a:t>
            </a:r>
          </a:p>
        </p:txBody>
      </p:sp>
      <p:sp>
        <p:nvSpPr>
          <p:cNvPr id="45059" name="TextBox 15"/>
          <p:cNvSpPr txBox="1">
            <a:spLocks noChangeArrowheads="1"/>
          </p:cNvSpPr>
          <p:nvPr/>
        </p:nvSpPr>
        <p:spPr bwMode="auto">
          <a:xfrm>
            <a:off x="3886200" y="2800350"/>
            <a:ext cx="51054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638"/>
              </a:lnSpc>
            </a:pPr>
            <a:r>
              <a:rPr lang="en-US" sz="3600" b="1">
                <a:solidFill>
                  <a:schemeClr val="bg1"/>
                </a:solidFill>
              </a:rPr>
              <a:t>Remove</a:t>
            </a:r>
            <a:r>
              <a:rPr lang="en-US" b="1"/>
              <a:t> </a:t>
            </a:r>
            <a:r>
              <a:rPr lang="en-US" sz="2200" b="1">
                <a:solidFill>
                  <a:srgbClr val="893A0D"/>
                </a:solidFill>
              </a:rPr>
              <a:t>up to three million cars from Florida’s roads annually and offer a convenient transportation alternative</a:t>
            </a:r>
          </a:p>
          <a:p>
            <a:endParaRPr lang="en-US" sz="2200" b="1">
              <a:solidFill>
                <a:srgbClr val="893A0D"/>
              </a:solidFill>
            </a:endParaRPr>
          </a:p>
          <a:p>
            <a:r>
              <a:rPr lang="en-US" sz="2200" b="1">
                <a:solidFill>
                  <a:srgbClr val="893A0D"/>
                </a:solidFill>
              </a:rPr>
              <a:t> </a:t>
            </a:r>
          </a:p>
        </p:txBody>
      </p:sp>
      <p:sp>
        <p:nvSpPr>
          <p:cNvPr id="45060" name="TextBox 16"/>
          <p:cNvSpPr txBox="1">
            <a:spLocks noChangeArrowheads="1"/>
          </p:cNvSpPr>
          <p:nvPr/>
        </p:nvSpPr>
        <p:spPr bwMode="auto">
          <a:xfrm>
            <a:off x="3886200" y="5105400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Ignite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sz="2200" b="1">
                <a:solidFill>
                  <a:srgbClr val="893A0D"/>
                </a:solidFill>
              </a:rPr>
              <a:t>the entrepreneurial spirit</a:t>
            </a:r>
          </a:p>
        </p:txBody>
      </p:sp>
      <p:sp>
        <p:nvSpPr>
          <p:cNvPr id="45061" name="Text Box 10"/>
          <p:cNvSpPr txBox="1">
            <a:spLocks noChangeArrowheads="1"/>
          </p:cNvSpPr>
          <p:nvPr/>
        </p:nvSpPr>
        <p:spPr bwMode="auto">
          <a:xfrm>
            <a:off x="3962400" y="65088"/>
            <a:ext cx="6096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chemeClr val="bg1"/>
                </a:solidFill>
              </a:rPr>
              <a:t>ALL ABOARD FLORIDA </a:t>
            </a:r>
            <a:br>
              <a:rPr lang="en-US" sz="3400" b="1">
                <a:solidFill>
                  <a:schemeClr val="bg1"/>
                </a:solidFill>
              </a:rPr>
            </a:br>
            <a:r>
              <a:rPr lang="en-US" sz="3400" b="1">
                <a:solidFill>
                  <a:schemeClr val="bg1"/>
                </a:solidFill>
              </a:rPr>
              <a:t>WILL…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906838" y="2160588"/>
            <a:ext cx="45989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893A0D"/>
                </a:solidFill>
              </a:rPr>
              <a:t>and spur economic development</a:t>
            </a:r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3922713" y="5616575"/>
            <a:ext cx="391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893A0D"/>
                </a:solidFill>
              </a:rPr>
              <a:t>through a privately funded, </a:t>
            </a:r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3927475" y="5926138"/>
            <a:ext cx="4914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893A0D"/>
                </a:solidFill>
              </a:rPr>
              <a:t>operated and maintained business </a:t>
            </a:r>
          </a:p>
          <a:p>
            <a:r>
              <a:rPr lang="en-US" sz="2200" b="1">
                <a:solidFill>
                  <a:srgbClr val="893A0D"/>
                </a:solidFill>
              </a:rPr>
              <a:t>model</a:t>
            </a:r>
          </a:p>
        </p:txBody>
      </p:sp>
      <p:sp>
        <p:nvSpPr>
          <p:cNvPr id="45065" name="TextBox 16"/>
          <p:cNvSpPr txBox="1">
            <a:spLocks noChangeArrowheads="1"/>
          </p:cNvSpPr>
          <p:nvPr/>
        </p:nvSpPr>
        <p:spPr bwMode="auto">
          <a:xfrm>
            <a:off x="3886200" y="4343400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Create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sz="2200" b="1">
                <a:solidFill>
                  <a:srgbClr val="893A0D"/>
                </a:solidFill>
              </a:rPr>
              <a:t>thousands of jobs</a:t>
            </a:r>
          </a:p>
        </p:txBody>
      </p:sp>
      <p:sp>
        <p:nvSpPr>
          <p:cNvPr id="4506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E053AF-EEE7-4EF2-A961-00A0D83FD265}" type="slidenum"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724400" y="3657600"/>
            <a:ext cx="4267200" cy="1905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04800" y="3657600"/>
            <a:ext cx="4267200" cy="1905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24400" y="1524000"/>
            <a:ext cx="4267200" cy="1905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04800" y="1524000"/>
            <a:ext cx="4267200" cy="1905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304800" y="177800"/>
            <a:ext cx="701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WHAT MAKES US DIFFERENT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71475" y="1624013"/>
            <a:ext cx="4657725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UNINTERRUPTED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moment of your time is valuable.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free to use it as you want.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800600" y="1600200"/>
            <a:ext cx="4114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UNBURDENED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less and worry less. We take the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out of travel.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81000" y="3733800"/>
            <a:ext cx="41148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UNBUCKLED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 out and move around with a new level of onboard freedom.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724400" y="3733800"/>
            <a:ext cx="4648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UNCOMPLICATED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door-to-door trip that’s so easy you’ll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miss your car.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4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t>15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9" descr="2new all abroa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895600"/>
            <a:ext cx="3122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438400" y="62484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www.allaboardflorida.com</a:t>
            </a:r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1022350" y="101600"/>
            <a:ext cx="701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TRANSFORMING FLORIDA</a:t>
            </a:r>
          </a:p>
        </p:txBody>
      </p:sp>
      <p:sp>
        <p:nvSpPr>
          <p:cNvPr id="235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890601-8328-4204-B81D-E66AF5733F31}" type="slidenum"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27550" y="2514600"/>
            <a:ext cx="0" cy="6858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9200" y="3200400"/>
            <a:ext cx="66294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55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4913" y="1371600"/>
            <a:ext cx="4002087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63" y="3581400"/>
            <a:ext cx="11350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4538" y="3733800"/>
            <a:ext cx="9858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1150" y="4640263"/>
            <a:ext cx="185261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5938" y="4641850"/>
            <a:ext cx="150971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3050" y="5019675"/>
            <a:ext cx="229711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COMMERCIAL REAL ESTATE</a:t>
            </a:r>
          </a:p>
        </p:txBody>
      </p:sp>
      <p:grpSp>
        <p:nvGrpSpPr>
          <p:cNvPr id="23563" name="Group 12"/>
          <p:cNvGrpSpPr>
            <a:grpSpLocks/>
          </p:cNvGrpSpPr>
          <p:nvPr/>
        </p:nvGrpSpPr>
        <p:grpSpPr bwMode="auto">
          <a:xfrm>
            <a:off x="7053263" y="3657600"/>
            <a:ext cx="1709737" cy="1608138"/>
            <a:chOff x="5188369" y="4648200"/>
            <a:chExt cx="1709738" cy="1607629"/>
          </a:xfrm>
        </p:grpSpPr>
        <p:pic>
          <p:nvPicPr>
            <p:cNvPr id="23569" name="Picture 1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41024" y="4648200"/>
              <a:ext cx="604428" cy="890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0" name="Picture 1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188369" y="5643654"/>
              <a:ext cx="1709738" cy="293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316956" y="6009844"/>
              <a:ext cx="1489076" cy="2459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PASSENGER RAIL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51150" y="5019675"/>
            <a:ext cx="185578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LOGISTICS SOLUTIONS</a:t>
            </a:r>
          </a:p>
        </p:txBody>
      </p:sp>
      <p:grpSp>
        <p:nvGrpSpPr>
          <p:cNvPr id="23565" name="Group 17"/>
          <p:cNvGrpSpPr>
            <a:grpSpLocks/>
          </p:cNvGrpSpPr>
          <p:nvPr/>
        </p:nvGrpSpPr>
        <p:grpSpPr bwMode="auto">
          <a:xfrm>
            <a:off x="5181600" y="3733800"/>
            <a:ext cx="1676400" cy="1541463"/>
            <a:chOff x="7135415" y="4724400"/>
            <a:chExt cx="1676400" cy="1541621"/>
          </a:xfrm>
        </p:grpSpPr>
        <p:pic>
          <p:nvPicPr>
            <p:cNvPr id="23566" name="Picture 18"/>
            <p:cNvPicPr>
              <a:picLocks noChangeAspect="1"/>
            </p:cNvPicPr>
            <p:nvPr/>
          </p:nvPicPr>
          <p:blipFill>
            <a:blip r:embed="rId10"/>
            <a:srcRect l="10344" r="6897"/>
            <a:stretch>
              <a:fillRect/>
            </a:stretch>
          </p:blipFill>
          <p:spPr bwMode="auto">
            <a:xfrm>
              <a:off x="7625522" y="4724400"/>
              <a:ext cx="609600" cy="725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1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364015" y="5500287"/>
              <a:ext cx="1132615" cy="450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7135415" y="6019933"/>
              <a:ext cx="1676400" cy="2460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ROW MANAGEMENT</a:t>
              </a:r>
            </a:p>
          </p:txBody>
        </p:sp>
      </p:grpSp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Slid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3" y="-76200"/>
            <a:ext cx="9169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69BE5B-0EC2-4494-9FDA-FC17447A5296}" type="slidenum">
              <a:rPr lang="en-US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5" descr="D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96950"/>
            <a:ext cx="48815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 descr="http://sweetclipart.com/multisite/sweetclipart/files/travel_transportation_airplane_silhouette_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3682021">
            <a:off x="6477511" y="4953883"/>
            <a:ext cx="885622" cy="654213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37" name="Freeform 36"/>
          <p:cNvSpPr/>
          <p:nvPr/>
        </p:nvSpPr>
        <p:spPr>
          <a:xfrm>
            <a:off x="5443538" y="2979738"/>
            <a:ext cx="957262" cy="2201862"/>
          </a:xfrm>
          <a:custGeom>
            <a:avLst/>
            <a:gdLst>
              <a:gd name="connsiteX0" fmla="*/ 0 w 956733"/>
              <a:gd name="connsiteY0" fmla="*/ 16933 h 2201333"/>
              <a:gd name="connsiteX1" fmla="*/ 431800 w 956733"/>
              <a:gd name="connsiteY1" fmla="*/ 50800 h 2201333"/>
              <a:gd name="connsiteX2" fmla="*/ 601133 w 956733"/>
              <a:gd name="connsiteY2" fmla="*/ 321733 h 2201333"/>
              <a:gd name="connsiteX3" fmla="*/ 821266 w 956733"/>
              <a:gd name="connsiteY3" fmla="*/ 948266 h 2201333"/>
              <a:gd name="connsiteX4" fmla="*/ 948266 w 956733"/>
              <a:gd name="connsiteY4" fmla="*/ 1439333 h 2201333"/>
              <a:gd name="connsiteX5" fmla="*/ 872066 w 956733"/>
              <a:gd name="connsiteY5" fmla="*/ 2201333 h 2201333"/>
              <a:gd name="connsiteX6" fmla="*/ 872066 w 956733"/>
              <a:gd name="connsiteY6" fmla="*/ 2201333 h 2201333"/>
              <a:gd name="connsiteX7" fmla="*/ 872066 w 956733"/>
              <a:gd name="connsiteY7" fmla="*/ 2201333 h 220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733" h="2201333">
                <a:moveTo>
                  <a:pt x="0" y="16933"/>
                </a:moveTo>
                <a:cubicBezTo>
                  <a:pt x="165805" y="8466"/>
                  <a:pt x="331611" y="0"/>
                  <a:pt x="431800" y="50800"/>
                </a:cubicBezTo>
                <a:cubicBezTo>
                  <a:pt x="531989" y="101600"/>
                  <a:pt x="536222" y="172155"/>
                  <a:pt x="601133" y="321733"/>
                </a:cubicBezTo>
                <a:cubicBezTo>
                  <a:pt x="666044" y="471311"/>
                  <a:pt x="763411" y="761999"/>
                  <a:pt x="821266" y="948266"/>
                </a:cubicBezTo>
                <a:cubicBezTo>
                  <a:pt x="879122" y="1134533"/>
                  <a:pt x="939799" y="1230489"/>
                  <a:pt x="948266" y="1439333"/>
                </a:cubicBezTo>
                <a:cubicBezTo>
                  <a:pt x="956733" y="1648178"/>
                  <a:pt x="872066" y="2201333"/>
                  <a:pt x="872066" y="2201333"/>
                </a:cubicBezTo>
                <a:lnTo>
                  <a:pt x="872066" y="2201333"/>
                </a:lnTo>
                <a:lnTo>
                  <a:pt x="872066" y="2201333"/>
                </a:lnTo>
              </a:path>
            </a:pathLst>
          </a:custGeom>
          <a:ln>
            <a:solidFill>
              <a:srgbClr val="FFAC00"/>
            </a:solidFill>
          </a:ln>
          <a:effectLst>
            <a:outerShdw blurRad="25400" dist="12700" dir="5400000" rotWithShape="0">
              <a:schemeClr val="accent6">
                <a:lumMod val="50000"/>
                <a:alpha val="5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8" name="Text Box 52"/>
          <p:cNvSpPr txBox="1">
            <a:spLocks noChangeArrowheads="1"/>
          </p:cNvSpPr>
          <p:nvPr/>
        </p:nvSpPr>
        <p:spPr bwMode="auto">
          <a:xfrm>
            <a:off x="6454775" y="4999038"/>
            <a:ext cx="12842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/>
              <a:t>Miami</a:t>
            </a:r>
          </a:p>
        </p:txBody>
      </p:sp>
      <p:sp>
        <p:nvSpPr>
          <p:cNvPr id="26629" name="Text Box 53"/>
          <p:cNvSpPr txBox="1">
            <a:spLocks noChangeArrowheads="1"/>
          </p:cNvSpPr>
          <p:nvPr/>
        </p:nvSpPr>
        <p:spPr bwMode="auto">
          <a:xfrm>
            <a:off x="6524625" y="4267200"/>
            <a:ext cx="2438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/>
              <a:t>West Palm Beach</a:t>
            </a:r>
          </a:p>
        </p:txBody>
      </p:sp>
      <p:grpSp>
        <p:nvGrpSpPr>
          <p:cNvPr id="26630" name="Group 56"/>
          <p:cNvGrpSpPr>
            <a:grpSpLocks/>
          </p:cNvGrpSpPr>
          <p:nvPr/>
        </p:nvGrpSpPr>
        <p:grpSpPr bwMode="auto">
          <a:xfrm>
            <a:off x="6218238" y="5083175"/>
            <a:ext cx="184150" cy="182563"/>
            <a:chOff x="5860574" y="3441700"/>
            <a:chExt cx="161926" cy="161926"/>
          </a:xfrm>
        </p:grpSpPr>
        <p:sp>
          <p:nvSpPr>
            <p:cNvPr id="41" name="Oval 40"/>
            <p:cNvSpPr/>
            <p:nvPr/>
          </p:nvSpPr>
          <p:spPr>
            <a:xfrm>
              <a:off x="5884304" y="3465637"/>
              <a:ext cx="114465" cy="1140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-25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860574" y="3441700"/>
              <a:ext cx="161926" cy="1619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6631" name="Group 59"/>
          <p:cNvGrpSpPr>
            <a:grpSpLocks/>
          </p:cNvGrpSpPr>
          <p:nvPr/>
        </p:nvGrpSpPr>
        <p:grpSpPr bwMode="auto">
          <a:xfrm>
            <a:off x="6248400" y="4803775"/>
            <a:ext cx="182563" cy="182563"/>
            <a:chOff x="5860574" y="3441700"/>
            <a:chExt cx="161926" cy="161926"/>
          </a:xfrm>
        </p:grpSpPr>
        <p:sp>
          <p:nvSpPr>
            <p:cNvPr id="44" name="Oval 43"/>
            <p:cNvSpPr/>
            <p:nvPr/>
          </p:nvSpPr>
          <p:spPr>
            <a:xfrm>
              <a:off x="5884511" y="3465637"/>
              <a:ext cx="114051" cy="1140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-250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5860574" y="3441700"/>
              <a:ext cx="161926" cy="1619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35762" y="2475828"/>
            <a:ext cx="633071" cy="504439"/>
          </a:xfrm>
          <a:prstGeom prst="rect">
            <a:avLst/>
          </a:prstGeom>
        </p:spPr>
      </p:pic>
      <p:grpSp>
        <p:nvGrpSpPr>
          <p:cNvPr id="26633" name="Group 62"/>
          <p:cNvGrpSpPr>
            <a:grpSpLocks/>
          </p:cNvGrpSpPr>
          <p:nvPr/>
        </p:nvGrpSpPr>
        <p:grpSpPr bwMode="auto">
          <a:xfrm>
            <a:off x="6294438" y="4351338"/>
            <a:ext cx="184150" cy="182562"/>
            <a:chOff x="5860574" y="3441700"/>
            <a:chExt cx="161926" cy="161926"/>
          </a:xfrm>
        </p:grpSpPr>
        <p:sp>
          <p:nvSpPr>
            <p:cNvPr id="47" name="Oval 46"/>
            <p:cNvSpPr/>
            <p:nvPr/>
          </p:nvSpPr>
          <p:spPr>
            <a:xfrm>
              <a:off x="5884304" y="3465637"/>
              <a:ext cx="114465" cy="1140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-250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5860574" y="3441700"/>
              <a:ext cx="161926" cy="1619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6634" name="Group 65"/>
          <p:cNvGrpSpPr>
            <a:grpSpLocks/>
          </p:cNvGrpSpPr>
          <p:nvPr/>
        </p:nvGrpSpPr>
        <p:grpSpPr bwMode="auto">
          <a:xfrm>
            <a:off x="5367338" y="2895600"/>
            <a:ext cx="184150" cy="182563"/>
            <a:chOff x="5860574" y="3441700"/>
            <a:chExt cx="161926" cy="161926"/>
          </a:xfrm>
        </p:grpSpPr>
        <p:sp>
          <p:nvSpPr>
            <p:cNvPr id="50" name="Oval 49"/>
            <p:cNvSpPr/>
            <p:nvPr/>
          </p:nvSpPr>
          <p:spPr>
            <a:xfrm>
              <a:off x="5884304" y="3465637"/>
              <a:ext cx="114465" cy="1140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aseline="-250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860574" y="3441700"/>
              <a:ext cx="161926" cy="1619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6635" name="Text Box 42"/>
          <p:cNvSpPr txBox="1">
            <a:spLocks noChangeArrowheads="1"/>
          </p:cNvSpPr>
          <p:nvPr/>
        </p:nvSpPr>
        <p:spPr bwMode="auto">
          <a:xfrm>
            <a:off x="5122863" y="259080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/>
              <a:t>Orlando</a:t>
            </a:r>
          </a:p>
        </p:txBody>
      </p:sp>
      <p:sp>
        <p:nvSpPr>
          <p:cNvPr id="26636" name="Text Box 53"/>
          <p:cNvSpPr txBox="1">
            <a:spLocks noChangeArrowheads="1"/>
          </p:cNvSpPr>
          <p:nvPr/>
        </p:nvSpPr>
        <p:spPr bwMode="auto">
          <a:xfrm>
            <a:off x="6477000" y="4724400"/>
            <a:ext cx="2438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/>
              <a:t>Fort Lauderdale</a:t>
            </a:r>
          </a:p>
        </p:txBody>
      </p:sp>
      <p:sp>
        <p:nvSpPr>
          <p:cNvPr id="2663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39565B-5921-4F3C-A382-15D61071ABF9}" type="slidenum"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6638" name="Rectangle 34"/>
          <p:cNvSpPr>
            <a:spLocks noChangeArrowheads="1"/>
          </p:cNvSpPr>
          <p:nvPr/>
        </p:nvSpPr>
        <p:spPr bwMode="auto">
          <a:xfrm>
            <a:off x="4419600" y="2606675"/>
            <a:ext cx="895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6304" tIns="73152" rIns="146304" bIns="73152">
            <a:spAutoFit/>
          </a:bodyPr>
          <a:lstStyle/>
          <a:p>
            <a:r>
              <a:rPr lang="en-US" sz="2400" b="1">
                <a:solidFill>
                  <a:srgbClr val="843E05"/>
                </a:solidFill>
                <a:latin typeface="Arial Bold" pitchFamily="34" charset="0"/>
                <a:cs typeface="Arial Bold" pitchFamily="34" charset="0"/>
              </a:rPr>
              <a:t>55M</a:t>
            </a:r>
          </a:p>
        </p:txBody>
      </p:sp>
      <p:sp>
        <p:nvSpPr>
          <p:cNvPr id="26639" name="Rectangle 54"/>
          <p:cNvSpPr>
            <a:spLocks noChangeArrowheads="1"/>
          </p:cNvSpPr>
          <p:nvPr/>
        </p:nvSpPr>
        <p:spPr bwMode="auto">
          <a:xfrm>
            <a:off x="6934200" y="5060950"/>
            <a:ext cx="9953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6304" tIns="73152" rIns="146304" bIns="73152">
            <a:spAutoFit/>
          </a:bodyPr>
          <a:lstStyle/>
          <a:p>
            <a:r>
              <a:rPr lang="en-US" sz="2800" b="1">
                <a:solidFill>
                  <a:srgbClr val="843E05"/>
                </a:solidFill>
                <a:latin typeface="Arial Bold" pitchFamily="34" charset="0"/>
                <a:cs typeface="Arial Bold" pitchFamily="34" charset="0"/>
              </a:rPr>
              <a:t>39M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0050" y="3259138"/>
            <a:ext cx="2563813" cy="1093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b="1" spc="-150" dirty="0">
                <a:solidFill>
                  <a:schemeClr val="accent6">
                    <a:lumMod val="50000"/>
                  </a:schemeClr>
                </a:solidFill>
                <a:latin typeface="Arial Bold"/>
                <a:cs typeface="Arial Bold"/>
              </a:rPr>
              <a:t>19M</a:t>
            </a:r>
            <a:r>
              <a:rPr lang="en-US" sz="6500" spc="-150" dirty="0">
                <a:solidFill>
                  <a:schemeClr val="accent6">
                    <a:lumMod val="50000"/>
                  </a:schemeClr>
                </a:solidFill>
                <a:latin typeface="Arial Bold"/>
                <a:cs typeface="Arial Bold"/>
              </a:rPr>
              <a:t>+</a:t>
            </a:r>
            <a:endParaRPr lang="en-US" sz="6500" spc="-150" dirty="0">
              <a:latin typeface="Arial Bold"/>
              <a:cs typeface="Arial Bold"/>
            </a:endParaRPr>
          </a:p>
        </p:txBody>
      </p:sp>
      <p:sp>
        <p:nvSpPr>
          <p:cNvPr id="26641" name="Rectangle 29"/>
          <p:cNvSpPr>
            <a:spLocks noChangeArrowheads="1"/>
          </p:cNvSpPr>
          <p:nvPr/>
        </p:nvSpPr>
        <p:spPr bwMode="auto">
          <a:xfrm>
            <a:off x="1528763" y="4183063"/>
            <a:ext cx="1681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 Bold" pitchFamily="34" charset="0"/>
                <a:cs typeface="Arial Bold" pitchFamily="34" charset="0"/>
              </a:rPr>
              <a:t>POPULATION</a:t>
            </a:r>
            <a:endParaRPr lang="en-US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450" y="4697413"/>
            <a:ext cx="2563813" cy="1093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b="1" spc="-150" dirty="0">
                <a:solidFill>
                  <a:schemeClr val="accent6">
                    <a:lumMod val="50000"/>
                  </a:schemeClr>
                </a:solidFill>
                <a:latin typeface="Arial Bold"/>
                <a:cs typeface="Arial Bold"/>
              </a:rPr>
              <a:t>50M</a:t>
            </a:r>
            <a:r>
              <a:rPr lang="en-US" sz="6500" spc="-150" dirty="0">
                <a:solidFill>
                  <a:schemeClr val="accent6">
                    <a:lumMod val="50000"/>
                  </a:schemeClr>
                </a:solidFill>
                <a:latin typeface="Arial Bold"/>
                <a:cs typeface="Arial Bold"/>
              </a:rPr>
              <a:t>+</a:t>
            </a:r>
            <a:endParaRPr lang="en-US" sz="6500" spc="-150" dirty="0">
              <a:latin typeface="Arial Bold"/>
              <a:cs typeface="Arial Bold"/>
            </a:endParaRPr>
          </a:p>
        </p:txBody>
      </p:sp>
      <p:sp>
        <p:nvSpPr>
          <p:cNvPr id="26643" name="Rectangle 31"/>
          <p:cNvSpPr>
            <a:spLocks noChangeArrowheads="1"/>
          </p:cNvSpPr>
          <p:nvPr/>
        </p:nvSpPr>
        <p:spPr bwMode="auto">
          <a:xfrm>
            <a:off x="1600200" y="5638800"/>
            <a:ext cx="341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 Bold" pitchFamily="34" charset="0"/>
                <a:cs typeface="Arial Bold" pitchFamily="34" charset="0"/>
              </a:rPr>
              <a:t>EXPERIENCE CHALLENGING</a:t>
            </a:r>
          </a:p>
          <a:p>
            <a:r>
              <a:rPr lang="en-US">
                <a:solidFill>
                  <a:srgbClr val="FFFFFF"/>
                </a:solidFill>
                <a:latin typeface="Arial Bold" pitchFamily="34" charset="0"/>
                <a:cs typeface="Arial Bold" pitchFamily="34" charset="0"/>
              </a:rPr>
              <a:t>TRANSPORTATION OPTIONS</a:t>
            </a:r>
            <a:endParaRPr lang="en-US">
              <a:latin typeface="Calibri" pitchFamily="34" charset="0"/>
            </a:endParaRPr>
          </a:p>
        </p:txBody>
      </p:sp>
      <p:pic>
        <p:nvPicPr>
          <p:cNvPr id="26644" name="Picture 26" descr="2new all abroad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52438"/>
            <a:ext cx="22320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5" name="Text Box 7"/>
          <p:cNvSpPr txBox="1">
            <a:spLocks noChangeArrowheads="1"/>
          </p:cNvSpPr>
          <p:nvPr/>
        </p:nvSpPr>
        <p:spPr bwMode="auto">
          <a:xfrm>
            <a:off x="6481763" y="1366838"/>
            <a:ext cx="25098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893A0D"/>
                </a:solidFill>
                <a:latin typeface="Arial Bold" pitchFamily="34" charset="0"/>
                <a:cs typeface="Arial Bold" pitchFamily="34" charset="0"/>
              </a:rPr>
              <a:t>EXPRESS INTERCITY </a:t>
            </a:r>
            <a:br>
              <a:rPr lang="en-US" sz="1600" b="1">
                <a:solidFill>
                  <a:srgbClr val="893A0D"/>
                </a:solidFill>
                <a:latin typeface="Arial Bold" pitchFamily="34" charset="0"/>
                <a:cs typeface="Arial Bold" pitchFamily="34" charset="0"/>
              </a:rPr>
            </a:br>
            <a:r>
              <a:rPr lang="en-US" sz="1600" b="1">
                <a:solidFill>
                  <a:srgbClr val="893A0D"/>
                </a:solidFill>
                <a:latin typeface="Arial Bold" pitchFamily="34" charset="0"/>
                <a:cs typeface="Arial Bold" pitchFamily="34" charset="0"/>
              </a:rPr>
              <a:t>PASSENGER RAIL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153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chemeClr val="bg1"/>
                </a:solidFill>
              </a:rPr>
              <a:t>IMAGINE A FASTER, RELIABLE &amp; MORE CONVENIENT WAY TO TRAVEL</a:t>
            </a:r>
          </a:p>
        </p:txBody>
      </p:sp>
      <p:sp>
        <p:nvSpPr>
          <p:cNvPr id="28674" name="Text Box 10"/>
          <p:cNvSpPr txBox="1">
            <a:spLocks noChangeArrowheads="1"/>
          </p:cNvSpPr>
          <p:nvPr/>
        </p:nvSpPr>
        <p:spPr bwMode="auto">
          <a:xfrm>
            <a:off x="668338" y="4133850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EXISTING</a:t>
            </a:r>
            <a:br>
              <a:rPr lang="en-US" sz="24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TRANSPORTATION</a:t>
            </a:r>
            <a:br>
              <a:rPr lang="en-US" sz="24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CORRIDOR</a:t>
            </a:r>
          </a:p>
        </p:txBody>
      </p:sp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4173538" y="4133850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HOUR </a:t>
            </a:r>
            <a:br>
              <a:rPr lang="en-US" sz="24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TRAVEL </a:t>
            </a:r>
            <a:br>
              <a:rPr lang="en-US" sz="24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TIME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4165600" y="2228850"/>
            <a:ext cx="11112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0" b="1">
                <a:solidFill>
                  <a:srgbClr val="914503"/>
                </a:solidFill>
                <a:latin typeface="Arial Bold" pitchFamily="34" charset="0"/>
                <a:cs typeface="Arial Bold" pitchFamily="34" charset="0"/>
              </a:rPr>
              <a:t>3</a:t>
            </a:r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6002338" y="4133850"/>
            <a:ext cx="308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ADVANCED, CONVENTIONAL TECHNOLOGY</a:t>
            </a:r>
          </a:p>
        </p:txBody>
      </p:sp>
      <p:grpSp>
        <p:nvGrpSpPr>
          <p:cNvPr id="28678" name="Group 32"/>
          <p:cNvGrpSpPr>
            <a:grpSpLocks/>
          </p:cNvGrpSpPr>
          <p:nvPr/>
        </p:nvGrpSpPr>
        <p:grpSpPr bwMode="auto">
          <a:xfrm>
            <a:off x="838200" y="2697163"/>
            <a:ext cx="1716088" cy="1457325"/>
            <a:chOff x="838201" y="2286000"/>
            <a:chExt cx="1809513" cy="1536700"/>
          </a:xfrm>
        </p:grpSpPr>
        <p:pic>
          <p:nvPicPr>
            <p:cNvPr id="28681" name="Picture 2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1" y="2286000"/>
              <a:ext cx="1809513" cy="153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Freeform 30"/>
            <p:cNvSpPr/>
            <p:nvPr/>
          </p:nvSpPr>
          <p:spPr>
            <a:xfrm>
              <a:off x="2242624" y="2992413"/>
              <a:ext cx="348176" cy="669586"/>
            </a:xfrm>
            <a:custGeom>
              <a:avLst/>
              <a:gdLst>
                <a:gd name="connsiteX0" fmla="*/ 0 w 1022773"/>
                <a:gd name="connsiteY0" fmla="*/ 0 h 1971040"/>
                <a:gd name="connsiteX1" fmla="*/ 660400 w 1022773"/>
                <a:gd name="connsiteY1" fmla="*/ 325120 h 1971040"/>
                <a:gd name="connsiteX2" fmla="*/ 904240 w 1022773"/>
                <a:gd name="connsiteY2" fmla="*/ 1107440 h 1971040"/>
                <a:gd name="connsiteX3" fmla="*/ 1016000 w 1022773"/>
                <a:gd name="connsiteY3" fmla="*/ 1534160 h 1971040"/>
                <a:gd name="connsiteX4" fmla="*/ 863600 w 1022773"/>
                <a:gd name="connsiteY4" fmla="*/ 1971040 h 1971040"/>
                <a:gd name="connsiteX5" fmla="*/ 863600 w 1022773"/>
                <a:gd name="connsiteY5" fmla="*/ 1971040 h 1971040"/>
                <a:gd name="connsiteX6" fmla="*/ 863600 w 1022773"/>
                <a:gd name="connsiteY6" fmla="*/ 197104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2773" h="1971040">
                  <a:moveTo>
                    <a:pt x="0" y="0"/>
                  </a:moveTo>
                  <a:cubicBezTo>
                    <a:pt x="254846" y="70273"/>
                    <a:pt x="509693" y="140547"/>
                    <a:pt x="660400" y="325120"/>
                  </a:cubicBezTo>
                  <a:cubicBezTo>
                    <a:pt x="811107" y="509693"/>
                    <a:pt x="844973" y="905933"/>
                    <a:pt x="904240" y="1107440"/>
                  </a:cubicBezTo>
                  <a:cubicBezTo>
                    <a:pt x="963507" y="1308947"/>
                    <a:pt x="1022773" y="1390227"/>
                    <a:pt x="1016000" y="1534160"/>
                  </a:cubicBezTo>
                  <a:cubicBezTo>
                    <a:pt x="1009227" y="1678093"/>
                    <a:pt x="863600" y="1971040"/>
                    <a:pt x="863600" y="1971040"/>
                  </a:cubicBezTo>
                  <a:lnTo>
                    <a:pt x="863600" y="1971040"/>
                  </a:lnTo>
                  <a:lnTo>
                    <a:pt x="863600" y="1971040"/>
                  </a:lnTo>
                </a:path>
              </a:pathLst>
            </a:custGeom>
            <a:ln w="25400">
              <a:solidFill>
                <a:srgbClr val="F77B2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28679" name="Picture 11" descr="F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9538" y="2286000"/>
            <a:ext cx="9064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6D9A0E-3B79-45F1-BFBA-B1271E6A2235}" type="slidenum"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304800" y="96838"/>
            <a:ext cx="701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DIVERSE MARKET</a:t>
            </a:r>
          </a:p>
        </p:txBody>
      </p:sp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5C08CC-26A1-4C3D-8C39-4F13AF8ED27A}" type="slidenum"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9699" name="Picture 2" descr="C:\Users\Asoule\AppData\Local\Microsoft\Windows\Temporary Internet Files\Content.Outlook\P0WZ9UW3\Pie Chart_0621.jpg"/>
          <p:cNvPicPr>
            <a:picLocks noChangeAspect="1" noChangeArrowheads="1"/>
          </p:cNvPicPr>
          <p:nvPr/>
        </p:nvPicPr>
        <p:blipFill>
          <a:blip r:embed="rId3"/>
          <a:srcRect l="16953" t="9933" r="19090" b="10316"/>
          <a:stretch>
            <a:fillRect/>
          </a:stretch>
        </p:blipFill>
        <p:spPr bwMode="auto">
          <a:xfrm>
            <a:off x="1638300" y="990600"/>
            <a:ext cx="5676900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"/>
          <p:cNvSpPr txBox="1">
            <a:spLocks noChangeArrowheads="1"/>
          </p:cNvSpPr>
          <p:nvPr/>
        </p:nvSpPr>
        <p:spPr bwMode="auto">
          <a:xfrm>
            <a:off x="76200" y="2438400"/>
            <a:ext cx="4419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TRAVEL, LEISURE &amp;</a:t>
            </a:r>
          </a:p>
          <a:p>
            <a:r>
              <a:rPr lang="en-US" sz="3400" b="1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ENTERTAINMENT</a:t>
            </a:r>
          </a:p>
        </p:txBody>
      </p:sp>
      <p:pic>
        <p:nvPicPr>
          <p:cNvPr id="31746" name="Picture 1" descr="NEWslideC-01.jpg"/>
          <p:cNvPicPr>
            <a:picLocks noChangeAspect="1"/>
          </p:cNvPicPr>
          <p:nvPr/>
        </p:nvPicPr>
        <p:blipFill>
          <a:blip r:embed="rId2"/>
          <a:srcRect l="14603" t="722" r="49088" b="26666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3886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 typeface="Arial" charset="0"/>
              <a:buChar char="•"/>
            </a:pPr>
            <a:r>
              <a:rPr lang="en-US" sz="2400">
                <a:solidFill>
                  <a:srgbClr val="893A0D"/>
                </a:solidFill>
                <a:latin typeface="Arial Bold" pitchFamily="34" charset="0"/>
                <a:cs typeface="Arial Bold" pitchFamily="34" charset="0"/>
              </a:rPr>
              <a:t>Center city locations</a:t>
            </a:r>
          </a:p>
          <a:p>
            <a:pPr marL="228600" indent="-228600">
              <a:spcBef>
                <a:spcPct val="50000"/>
              </a:spcBef>
              <a:buFont typeface="Arial" charset="0"/>
              <a:buChar char="•"/>
            </a:pPr>
            <a:r>
              <a:rPr lang="en-US" sz="2400">
                <a:solidFill>
                  <a:srgbClr val="893A0D"/>
                </a:solidFill>
                <a:latin typeface="Arial Bold" pitchFamily="34" charset="0"/>
                <a:cs typeface="Arial Bold" pitchFamily="34" charset="0"/>
              </a:rPr>
              <a:t>Custom designed </a:t>
            </a:r>
            <a:br>
              <a:rPr lang="en-US" sz="2400">
                <a:solidFill>
                  <a:srgbClr val="893A0D"/>
                </a:solidFill>
                <a:latin typeface="Arial Bold" pitchFamily="34" charset="0"/>
                <a:cs typeface="Arial Bold" pitchFamily="34" charset="0"/>
              </a:rPr>
            </a:br>
            <a:r>
              <a:rPr lang="en-US" sz="2400">
                <a:solidFill>
                  <a:srgbClr val="893A0D"/>
                </a:solidFill>
                <a:latin typeface="Arial Bold" pitchFamily="34" charset="0"/>
                <a:cs typeface="Arial Bold" pitchFamily="34" charset="0"/>
              </a:rPr>
              <a:t>coaches &amp; services</a:t>
            </a:r>
          </a:p>
          <a:p>
            <a:pPr marL="228600" indent="-228600">
              <a:spcBef>
                <a:spcPct val="50000"/>
              </a:spcBef>
              <a:buFont typeface="Arial" charset="0"/>
              <a:buChar char="•"/>
            </a:pPr>
            <a:r>
              <a:rPr lang="en-US" sz="2400">
                <a:solidFill>
                  <a:srgbClr val="893A0D"/>
                </a:solidFill>
                <a:latin typeface="Arial Bold" pitchFamily="34" charset="0"/>
                <a:cs typeface="Arial Bold" pitchFamily="34" charset="0"/>
              </a:rPr>
              <a:t>Intermodal connectivity</a:t>
            </a:r>
          </a:p>
        </p:txBody>
      </p:sp>
      <p:sp>
        <p:nvSpPr>
          <p:cNvPr id="3174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687127-CE6C-45BF-BBA3-291CEA0702DE}" type="slidenum"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287338" y="685800"/>
            <a:ext cx="39798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893A0D"/>
                </a:solidFill>
                <a:latin typeface="Arial Bold" pitchFamily="34" charset="0"/>
                <a:cs typeface="Arial Bold" pitchFamily="34" charset="0"/>
              </a:rPr>
              <a:t>    A product designed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893A0D"/>
                </a:solidFill>
                <a:latin typeface="Arial Bold" pitchFamily="34" charset="0"/>
                <a:cs typeface="Arial Bold" pitchFamily="34" charset="0"/>
              </a:rPr>
              <a:t>specifically for a targeted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893A0D"/>
                </a:solidFill>
                <a:latin typeface="Arial Bold" pitchFamily="34" charset="0"/>
                <a:cs typeface="Arial Bold" pitchFamily="34" charset="0"/>
              </a:rPr>
              <a:t>           market combining</a:t>
            </a: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3588"/>
            <a:ext cx="9144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228600" y="76200"/>
            <a:ext cx="7848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>
                <a:solidFill>
                  <a:schemeClr val="bg1"/>
                </a:solidFill>
              </a:rPr>
              <a:t>STRATEGIC STATION LOCATIONS 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EB0657-844F-4D09-859D-AFCD0AD0DCD9}" type="slidenum">
              <a:rPr lang="en-US" smtClean="0">
                <a:solidFill>
                  <a:schemeClr val="tx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747C4-0D2C-4CF3-A383-01F8AC1FA11E}" type="slidenum">
              <a:rPr lang="en-US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52400" y="146050"/>
            <a:ext cx="9296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 b="1">
                <a:solidFill>
                  <a:schemeClr val="bg1"/>
                </a:solidFill>
              </a:rPr>
              <a:t>MIAMI – TRANSFORMING DOWNTOWN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 l="13448"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430</Words>
  <Application>Microsoft Office PowerPoint</Application>
  <PresentationFormat>On-screen Show (4:3)</PresentationFormat>
  <Paragraphs>146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Arial Bold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Soule, Alison;Sutton, Tara</dc:creator>
  <cp:lastModifiedBy>HoppeM</cp:lastModifiedBy>
  <cp:revision>137</cp:revision>
  <cp:lastPrinted>2013-02-04T14:03:13Z</cp:lastPrinted>
  <dcterms:created xsi:type="dcterms:W3CDTF">2013-01-09T18:54:03Z</dcterms:created>
  <dcterms:modified xsi:type="dcterms:W3CDTF">2013-10-22T16:30:56Z</dcterms:modified>
</cp:coreProperties>
</file>