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8" r:id="rId3"/>
    <p:sldId id="257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5" r:id="rId16"/>
    <p:sldId id="260" r:id="rId17"/>
    <p:sldId id="273" r:id="rId18"/>
    <p:sldId id="276" r:id="rId19"/>
    <p:sldId id="278" r:id="rId20"/>
    <p:sldId id="279" r:id="rId21"/>
    <p:sldId id="280" r:id="rId22"/>
    <p:sldId id="282" r:id="rId23"/>
    <p:sldId id="28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Livak" initials="PT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7" autoAdjust="0"/>
  </p:normalViewPr>
  <p:slideViewPr>
    <p:cSldViewPr snapToGrid="0">
      <p:cViewPr>
        <p:scale>
          <a:sx n="66" d="100"/>
          <a:sy n="66" d="100"/>
        </p:scale>
        <p:origin x="-1200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46567" y="808074"/>
            <a:ext cx="8197703" cy="999461"/>
          </a:xfrm>
          <a:ln>
            <a:noFill/>
          </a:ln>
        </p:spPr>
        <p:txBody>
          <a:bodyPr vert="horz" tIns="0" rIns="0" bIns="0" anchor="b">
            <a:normAutofit/>
            <a:scene3d>
              <a:camera prst="orthographicFront"/>
              <a:lightRig rig="freezing" dir="t">
                <a:rot lat="0" lon="0" rev="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400" b="1">
                <a:ln w="0">
                  <a:noFill/>
                </a:ln>
                <a:solidFill>
                  <a:schemeClr val="accent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77948" y="2069587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255" y="6331215"/>
            <a:ext cx="2133600" cy="365125"/>
          </a:xfrm>
          <a:prstGeom prst="rect">
            <a:avLst/>
          </a:prstGeom>
        </p:spPr>
        <p:txBody>
          <a:bodyPr/>
          <a:lstStyle/>
          <a:p>
            <a:fld id="{0EAB0777-4C60-462E-A92C-CDAFD498799C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255" y="6331215"/>
            <a:ext cx="2133600" cy="365125"/>
          </a:xfrm>
          <a:prstGeom prst="rect">
            <a:avLst/>
          </a:prstGeom>
        </p:spPr>
        <p:txBody>
          <a:bodyPr/>
          <a:lstStyle/>
          <a:p>
            <a:fld id="{0EAB0777-4C60-462E-A92C-CDAFD498799C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49424"/>
            <a:ext cx="7620000" cy="4525963"/>
          </a:xfrm>
        </p:spPr>
        <p:txBody>
          <a:bodyPr/>
          <a:lstStyle>
            <a:lvl1pPr>
              <a:defRPr sz="2000">
                <a:effectLst/>
              </a:defRPr>
            </a:lvl1pPr>
            <a:lvl2pPr>
              <a:defRPr sz="19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3DFEACCC-0F7B-4D28-96A7-E85B79A6367B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3000" y="61722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4660" y="6286262"/>
            <a:ext cx="393405" cy="365125"/>
          </a:xfrm>
          <a:prstGeom prst="rect">
            <a:avLst/>
          </a:prstGeom>
        </p:spPr>
        <p:txBody>
          <a:bodyPr/>
          <a:lstStyle/>
          <a:p>
            <a:fld id="{AED2FBE2-2013-443E-8593-130753450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1866219"/>
            <a:ext cx="8229600" cy="689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1000">
                <a:schemeClr val="accent1">
                  <a:alpha val="54000"/>
                  <a:lumMod val="50000"/>
                  <a:lumOff val="50000"/>
                </a:schemeClr>
              </a:gs>
              <a:gs pos="100000">
                <a:schemeClr val="bg1">
                  <a:alpha val="30000"/>
                  <a:lumMod val="63000"/>
                  <a:lumOff val="37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255" y="6331215"/>
            <a:ext cx="2133600" cy="365125"/>
          </a:xfrm>
          <a:prstGeom prst="rect">
            <a:avLst/>
          </a:prstGeom>
        </p:spPr>
        <p:txBody>
          <a:bodyPr/>
          <a:lstStyle/>
          <a:p>
            <a:fld id="{0EAB0777-4C60-462E-A92C-CDAFD498799C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255" y="6331215"/>
            <a:ext cx="2133600" cy="365125"/>
          </a:xfrm>
          <a:prstGeom prst="rect">
            <a:avLst/>
          </a:prstGeom>
        </p:spPr>
        <p:txBody>
          <a:bodyPr/>
          <a:lstStyle/>
          <a:p>
            <a:fld id="{0EAB0777-4C60-462E-A92C-CDAFD498799C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1" i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255" y="6331215"/>
            <a:ext cx="2133600" cy="365125"/>
          </a:xfrm>
          <a:prstGeom prst="rect">
            <a:avLst/>
          </a:prstGeom>
        </p:spPr>
        <p:txBody>
          <a:bodyPr/>
          <a:lstStyle/>
          <a:p>
            <a:fld id="{0EAB0777-4C60-462E-A92C-CDAFD498799C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255" y="6331215"/>
            <a:ext cx="2133600" cy="365125"/>
          </a:xfrm>
          <a:prstGeom prst="rect">
            <a:avLst/>
          </a:prstGeom>
        </p:spPr>
        <p:txBody>
          <a:bodyPr/>
          <a:lstStyle/>
          <a:p>
            <a:fld id="{0EAB0777-4C60-462E-A92C-CDAFD498799C}" type="datetimeFigureOut">
              <a:rPr lang="en-US" smtClean="0"/>
              <a:t>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37144"/>
            <a:ext cx="8229600" cy="4187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31" name="TextBox 30"/>
          <p:cNvSpPr txBox="1"/>
          <p:nvPr userDrawn="1"/>
        </p:nvSpPr>
        <p:spPr>
          <a:xfrm>
            <a:off x="5218652" y="6488230"/>
            <a:ext cx="3542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accent1"/>
                </a:solidFill>
              </a:rPr>
              <a:t>Hillsborough County Walk/Bike</a:t>
            </a:r>
            <a:r>
              <a:rPr lang="en-US" sz="1100" b="1" i="1" baseline="0" dirty="0" smtClean="0">
                <a:solidFill>
                  <a:schemeClr val="accent1"/>
                </a:solidFill>
              </a:rPr>
              <a:t> Action Safety Plan</a:t>
            </a:r>
            <a:endParaRPr lang="en-US" sz="1100" b="1" i="1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bg2">
              <a:lumMod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816" y="797469"/>
            <a:ext cx="7687339" cy="956929"/>
          </a:xfrm>
        </p:spPr>
        <p:txBody>
          <a:bodyPr rIns="0">
            <a:scene3d>
              <a:camera prst="orthographicFront"/>
              <a:lightRig rig="freezing" dir="t">
                <a:rot lat="0" lon="0" rev="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/>
          <a:p>
            <a: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Hillsborough County Metropolitan Planning Commission (MPO)</a:t>
            </a:r>
            <a:br>
              <a:rPr lang="en-US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Walk/Bike Safety Action Plan</a:t>
            </a:r>
            <a:endParaRPr 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399" y="1961725"/>
            <a:ext cx="7391401" cy="50502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effectLst>
                  <a:reflection blurRad="88900" stA="44000" endPos="40000" dir="5400000" sy="-100000" algn="bl" rotWithShape="0"/>
                </a:effectLst>
                <a:latin typeface="+mj-lt"/>
              </a:rPr>
              <a:t>Task 1: Findings of Crash Data and Field Review</a:t>
            </a:r>
            <a:endParaRPr lang="en-US" sz="2800" b="1" dirty="0">
              <a:solidFill>
                <a:schemeClr val="accent1"/>
              </a:solidFill>
              <a:effectLst>
                <a:reflection blurRad="88900" stA="44000" endPos="40000" dir="5400000" sy="-100000" algn="bl" rotWithShape="0"/>
              </a:effectLst>
              <a:latin typeface="+mj-l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24354" y="4593250"/>
            <a:ext cx="2615593" cy="310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Hillsborough County MPO</a:t>
            </a:r>
            <a:endParaRPr 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7208120" y="4383417"/>
            <a:ext cx="1489313" cy="30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for:</a:t>
            </a:r>
            <a:endParaRPr lang="en-US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361224" y="5516490"/>
            <a:ext cx="1336209" cy="30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  <a:endParaRPr lang="en-US" sz="1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76" y="6002123"/>
            <a:ext cx="714010" cy="246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1364464" y="2831364"/>
            <a:ext cx="7332969" cy="1208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Hillsborough County</a:t>
            </a:r>
            <a:b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Bicycle/Pedestrian Advisory 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 (BPAC)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11, 2012</a:t>
            </a: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6884564" y="5682817"/>
            <a:ext cx="1812869" cy="371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URS Corporation</a:t>
            </a:r>
            <a:endParaRPr lang="en-US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61" y="4914532"/>
            <a:ext cx="930992" cy="47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4" y="2579311"/>
            <a:ext cx="1658307" cy="1956871"/>
          </a:xfrm>
          <a:prstGeom prst="rect">
            <a:avLst/>
          </a:prstGeom>
          <a:ln>
            <a:noFill/>
          </a:ln>
          <a:effectLst>
            <a:outerShdw blurRad="88900" dist="25400" dir="6000000" algn="tl" rotWithShape="0">
              <a:schemeClr val="bg1">
                <a:lumMod val="50000"/>
                <a:lumOff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90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General </a:t>
            </a:r>
            <a:r>
              <a:rPr lang="en-US" b="1" dirty="0" smtClean="0"/>
              <a:t>Observations </a:t>
            </a:r>
            <a:r>
              <a:rPr lang="en-US" sz="2000" b="1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137144"/>
            <a:ext cx="4997668" cy="4187456"/>
          </a:xfrm>
        </p:spPr>
        <p:txBody>
          <a:bodyPr>
            <a:noAutofit/>
          </a:bodyPr>
          <a:lstStyle/>
          <a:p>
            <a:r>
              <a:rPr lang="en-US" sz="2400" dirty="0" smtClean="0"/>
              <a:t>Pedestrian Lighting </a:t>
            </a:r>
          </a:p>
          <a:p>
            <a:pPr lvl="1"/>
            <a:r>
              <a:rPr lang="en-US" sz="1800" dirty="0" smtClean="0"/>
              <a:t>Important </a:t>
            </a:r>
            <a:r>
              <a:rPr lang="en-US" sz="1800" dirty="0"/>
              <a:t>to maximize pedestrian visibility </a:t>
            </a:r>
          </a:p>
          <a:p>
            <a:r>
              <a:rPr lang="en-US" sz="2400" dirty="0" smtClean="0"/>
              <a:t>Bike Lane Markings</a:t>
            </a:r>
          </a:p>
          <a:p>
            <a:pPr lvl="1"/>
            <a:r>
              <a:rPr lang="en-US" sz="1800" dirty="0" smtClean="0"/>
              <a:t>Inconsistent  </a:t>
            </a:r>
            <a:r>
              <a:rPr lang="en-US" sz="1800" dirty="0"/>
              <a:t>bike lane markings are confusing for both </a:t>
            </a:r>
            <a:r>
              <a:rPr lang="en-US" sz="1800" dirty="0" smtClean="0"/>
              <a:t>motorists and pedestrians</a:t>
            </a:r>
            <a:r>
              <a:rPr lang="en-US" sz="1800" dirty="0"/>
              <a:t>; should be consistent with MUTCD</a:t>
            </a:r>
          </a:p>
          <a:p>
            <a:r>
              <a:rPr lang="en-US" sz="2400" dirty="0" smtClean="0"/>
              <a:t>Bike Parking at Bus Stops</a:t>
            </a:r>
          </a:p>
          <a:p>
            <a:pPr lvl="1"/>
            <a:r>
              <a:rPr lang="en-US" sz="1800" dirty="0" smtClean="0"/>
              <a:t>Observed bikes locked to signs, etc. </a:t>
            </a:r>
          </a:p>
          <a:p>
            <a:r>
              <a:rPr lang="en-US" sz="2400" dirty="0" smtClean="0"/>
              <a:t>Debris and </a:t>
            </a:r>
            <a:r>
              <a:rPr lang="en-US" sz="2400" dirty="0"/>
              <a:t>Vegetation</a:t>
            </a:r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ike </a:t>
            </a:r>
            <a:r>
              <a:rPr lang="en-US" sz="1800" dirty="0"/>
              <a:t>lanes and roadways should be kept clear of debris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31571" b="2682"/>
          <a:stretch/>
        </p:blipFill>
        <p:spPr>
          <a:xfrm>
            <a:off x="5665076" y="2081048"/>
            <a:ext cx="1345325" cy="1861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3" t="26344" r="25242" b="36892"/>
          <a:stretch/>
        </p:blipFill>
        <p:spPr>
          <a:xfrm>
            <a:off x="7179658" y="2081048"/>
            <a:ext cx="892073" cy="113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23733" r="21495" b="9904"/>
          <a:stretch/>
        </p:blipFill>
        <p:spPr>
          <a:xfrm>
            <a:off x="7179658" y="3352800"/>
            <a:ext cx="1791996" cy="988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85" b="9731"/>
          <a:stretch/>
        </p:blipFill>
        <p:spPr>
          <a:xfrm>
            <a:off x="5665076" y="4112269"/>
            <a:ext cx="1345325" cy="2132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3" t="28199" r="6947" b="8945"/>
          <a:stretch/>
        </p:blipFill>
        <p:spPr>
          <a:xfrm>
            <a:off x="8135848" y="2081048"/>
            <a:ext cx="835806" cy="114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2"/>
          <a:stretch/>
        </p:blipFill>
        <p:spPr>
          <a:xfrm>
            <a:off x="7236006" y="4512313"/>
            <a:ext cx="1735648" cy="1732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4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insufficient</a:t>
            </a:r>
          </a:p>
          <a:p>
            <a:pPr lvl="1"/>
            <a:r>
              <a:rPr lang="en-US" dirty="0" smtClean="0"/>
              <a:t>Roadway lighting does not necessarily equate to a well lit roadway for pedestrians</a:t>
            </a:r>
          </a:p>
          <a:p>
            <a:pPr lvl="1"/>
            <a:r>
              <a:rPr lang="en-US" dirty="0" smtClean="0"/>
              <a:t>Vehicle lighting versus Pedestrian lighting</a:t>
            </a:r>
          </a:p>
          <a:p>
            <a:pPr lvl="1"/>
            <a:r>
              <a:rPr lang="en-US" dirty="0" smtClean="0"/>
              <a:t>Areas of dark and light</a:t>
            </a:r>
          </a:p>
          <a:p>
            <a:pPr lvl="1"/>
            <a:r>
              <a:rPr lang="en-US" dirty="0" smtClean="0"/>
              <a:t>FDOT Painted Pavement Markings (PPM) and Lighting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8" b="29022"/>
          <a:stretch/>
        </p:blipFill>
        <p:spPr bwMode="auto">
          <a:xfrm>
            <a:off x="2854685" y="4211147"/>
            <a:ext cx="6096000" cy="197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32131" r="187" b="24596"/>
          <a:stretch/>
        </p:blipFill>
        <p:spPr bwMode="auto">
          <a:xfrm>
            <a:off x="455323" y="2090912"/>
            <a:ext cx="6705600" cy="217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Substandard 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36" b="21983"/>
          <a:stretch/>
        </p:blipFill>
        <p:spPr bwMode="auto">
          <a:xfrm>
            <a:off x="35140" y="2104822"/>
            <a:ext cx="9108860" cy="3510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dirty="0" smtClean="0"/>
              <a:t>Standard Lighting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Lane Striping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related to </a:t>
            </a:r>
            <a:r>
              <a:rPr lang="en-US" dirty="0" smtClean="0"/>
              <a:t>Night Time Visibility</a:t>
            </a:r>
          </a:p>
          <a:p>
            <a:pPr lvl="1"/>
            <a:r>
              <a:rPr lang="en-US" dirty="0" smtClean="0"/>
              <a:t>Research supports improving roadway striping to reduce all crashes</a:t>
            </a:r>
          </a:p>
          <a:p>
            <a:pPr lvl="1"/>
            <a:r>
              <a:rPr lang="en-US" dirty="0" smtClean="0"/>
              <a:t>Hypothesis: enhanced striping allows motorists to devote more attention to what is happening in the environment and less to maintaining lane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7148"/>
            <a:ext cx="5165834" cy="54664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Corridor Priority Ranking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61102"/>
              </p:ext>
            </p:extLst>
          </p:nvPr>
        </p:nvGraphicFramePr>
        <p:xfrm>
          <a:off x="199696" y="1555531"/>
          <a:ext cx="8639503" cy="43438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39941"/>
                <a:gridCol w="1015241"/>
                <a:gridCol w="1015241"/>
                <a:gridCol w="813463"/>
                <a:gridCol w="713667"/>
                <a:gridCol w="489137"/>
                <a:gridCol w="557387"/>
                <a:gridCol w="557387"/>
                <a:gridCol w="546013"/>
                <a:gridCol w="546013"/>
                <a:gridCol w="546013"/>
              </a:tblGrid>
              <a:tr h="80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Facility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From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Crash Data 2006-2011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Priority Ranking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No. of Crashes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Crashes Per Mile Ratio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Crashes Per 10,000 AADT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Lighting</a:t>
                      </a:r>
                      <a:br>
                        <a:rPr lang="en-US" sz="9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(Dark, Dark-Lighted, Dark-Not Lighted, Dusk)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Composite Factor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Within Area Ranking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Overall Ranking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8072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USF Area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b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56th 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Fowler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28,100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13.73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11.54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42nd 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Bruce B. Downs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14.61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N/A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14.61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46th St/Skipper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Bruce B. Downs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3.97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4.84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Bruce B. Downs Blvd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City Limit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60,600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22.40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6.77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18.49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8072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  <a:latin typeface="+mn-lt"/>
                        </a:rPr>
                        <a:t>Carrollwood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 Area</a:t>
                      </a:r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North Boulevard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Nebraska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31.00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7.91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25.23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426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Northdale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Blvd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Dawnview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11.11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10.39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10.93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Dawnview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Claywell Elementary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2.63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2.60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2.62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Claywell Elementary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Lakeshore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Bearss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22nd 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12.69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11.57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31%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12.41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80725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Town N' Country / Egypt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Lake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0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Waters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Sheldon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Anderson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34,100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22.38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18.18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21.33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Anderson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45,900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15.58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6.75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13.37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Florida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33,000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20.86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17.58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20.04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Sligh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Ave/Pinecrest Manor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Benjamin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3.88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6.29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22%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4.48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Lambright Rd/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Sligh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Armenia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5.93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3.09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25%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5.22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90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Hanley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Hillsborough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Waters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30,500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19.31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12.79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17.68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49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Sheldon 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Hillsborough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Linebaugh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10.84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7.64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36%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10.04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4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7148"/>
            <a:ext cx="5165834" cy="54664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Corridor Priority Ranking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56302"/>
              </p:ext>
            </p:extLst>
          </p:nvPr>
        </p:nvGraphicFramePr>
        <p:xfrm>
          <a:off x="199696" y="1555531"/>
          <a:ext cx="8639503" cy="351825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39941"/>
                <a:gridCol w="1015241"/>
                <a:gridCol w="1015241"/>
                <a:gridCol w="813463"/>
                <a:gridCol w="713667"/>
                <a:gridCol w="489137"/>
                <a:gridCol w="557387"/>
                <a:gridCol w="557387"/>
                <a:gridCol w="546013"/>
                <a:gridCol w="546013"/>
                <a:gridCol w="546013"/>
              </a:tblGrid>
              <a:tr h="80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Facility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From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Crash Data 2006-2011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Priority Ranking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No. of Crashes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Crashes Per Mile Ratio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Crashes Per 10,000 AADT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Lighting</a:t>
                      </a:r>
                      <a:br>
                        <a:rPr lang="en-US" sz="900" u="none" strike="noStrike">
                          <a:effectLst/>
                          <a:latin typeface="+mn-lt"/>
                        </a:rPr>
                      </a:br>
                      <a:r>
                        <a:rPr lang="en-US" sz="800" u="none" strike="noStrike">
                          <a:effectLst/>
                          <a:latin typeface="+mn-lt"/>
                        </a:rPr>
                        <a:t>(Dark, Dark-Lighted, Dark-Not Lighted, Dusk)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Composite Factor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Within Area Ranking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Overall Ranking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5287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Palm River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Coordination with South Coast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Greenway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78th 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Madison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Causeway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3.09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4.55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3.45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Causeway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Lee Roy Selmon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8.56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6.37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38%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8.01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Maydell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Causeway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Adamo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1.48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10.71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3.79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52873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Citrus </a:t>
                      </a:r>
                      <a:r>
                        <a:rPr lang="en-US" sz="1000" b="1" u="none" strike="noStrike">
                          <a:effectLst/>
                          <a:latin typeface="+mn-lt"/>
                        </a:rPr>
                        <a:t>Park </a:t>
                      </a:r>
                      <a:r>
                        <a:rPr lang="en-US" sz="1000" b="1" u="none" strike="noStrike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Coordination with Upper Tampa Bay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Trail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/>
                </a:tc>
              </a:tr>
              <a:tr h="19050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Gunn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Ehrlich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Citrus Park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5.81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4.00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40%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Citrus Park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Henderson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7.03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2.62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5.93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Tarpon Springs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Van Dyke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1.36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1.05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1.28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208480"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Brandon Area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Parsons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SR 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 L King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7.62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8.16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17%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7.75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Mango Rd (CR579)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 L King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 of I-4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8.15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11.11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8.89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Providence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Bloomingdale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SR 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18,100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9.29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16.57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43%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11.11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Bloomingdale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US Hwy 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Bell Shoals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5.00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3.72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29%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4.68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21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Bell Shoals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Cade Ln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5.13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1.42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4.20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23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Cade Ln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Lithia Pinecrest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6.41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+mn-lt"/>
                        </a:rPr>
                        <a:t>1.77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0%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5.25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85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767148"/>
            <a:ext cx="8171793" cy="54664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Corridor Preliminary Recommendations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07268"/>
              </p:ext>
            </p:extLst>
          </p:nvPr>
        </p:nvGraphicFramePr>
        <p:xfrm>
          <a:off x="199696" y="1555531"/>
          <a:ext cx="8555422" cy="369582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1757"/>
                <a:gridCol w="1164612"/>
                <a:gridCol w="1153414"/>
                <a:gridCol w="615901"/>
                <a:gridCol w="503919"/>
                <a:gridCol w="599860"/>
                <a:gridCol w="1102266"/>
                <a:gridCol w="615224"/>
                <a:gridCol w="727501"/>
                <a:gridCol w="560968"/>
              </a:tblGrid>
              <a:tr h="80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Facility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From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To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Preliminary Recommendations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Sharrows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Bike Lane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Sidewalks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Midblock Safety</a:t>
                      </a:r>
                      <a:br>
                        <a:rPr lang="en-US" sz="900" u="none" strike="noStrike">
                          <a:effectLst/>
                          <a:latin typeface="+mn-lt"/>
                        </a:rPr>
                      </a:br>
                      <a:r>
                        <a:rPr lang="en-US" sz="900" u="none" strike="noStrike">
                          <a:effectLst/>
                          <a:latin typeface="+mn-lt"/>
                        </a:rPr>
                        <a:t>(Ped/Rdwy Audit)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Lighting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Roadway/ Intersection Restriping/</a:t>
                      </a:r>
                      <a:br>
                        <a:rPr lang="en-US" sz="900" u="none" strike="noStrike">
                          <a:effectLst/>
                          <a:latin typeface="+mn-lt"/>
                        </a:rPr>
                      </a:br>
                      <a:r>
                        <a:rPr lang="en-US" sz="900" u="none" strike="noStrike">
                          <a:effectLst/>
                          <a:latin typeface="+mn-lt"/>
                        </a:rPr>
                        <a:t>Improvement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Transit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8072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USF Area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56th 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Fowler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42nd 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Bruce B. Downs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46th St/Skipper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Bruce B. Downs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Bruce B. Downs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City Limit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8072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 smtClean="0">
                          <a:effectLst/>
                          <a:latin typeface="+mn-lt"/>
                        </a:rPr>
                        <a:t>Carrollwood</a:t>
                      </a:r>
                      <a:r>
                        <a:rPr lang="en-US" sz="1000" b="1" u="none" strike="noStrike" baseline="0" dirty="0" smtClean="0">
                          <a:effectLst/>
                          <a:latin typeface="+mn-lt"/>
                        </a:rPr>
                        <a:t> Area</a:t>
                      </a:r>
                      <a:r>
                        <a:rPr lang="en-US" sz="1000" u="none" strike="noStrike" dirty="0" smtClean="0">
                          <a:effectLst/>
                          <a:latin typeface="+mn-lt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Fletcher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North Boulevard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Nebraska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426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Northdale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Dawnview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Dawnview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Claywell Elementary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Claywell Elementary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Lakeshore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42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Bearss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22nd St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80725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Town N' Country / Egypt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Lake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0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Waters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Sheldon 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Anderson 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Anderson 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Florida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Sligh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Ave/Pinecrest Manor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Benjamin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Lambright Rd/</a:t>
                      </a:r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Sligh</a:t>
                      </a:r>
                      <a:r>
                        <a:rPr lang="en-US" sz="900" u="none" strike="noStrike" dirty="0">
                          <a:effectLst/>
                          <a:latin typeface="+mn-lt"/>
                        </a:rPr>
                        <a:t>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Dale Mabry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Armenia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905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Hanley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Hillsborough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Waters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494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Sheldon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Hillsborough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Linebaugh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767148"/>
            <a:ext cx="8171793" cy="546643"/>
          </a:xfrm>
        </p:spPr>
        <p:txBody>
          <a:bodyPr>
            <a:noAutofit/>
          </a:bodyPr>
          <a:lstStyle/>
          <a:p>
            <a:r>
              <a:rPr lang="en-US" sz="3600" dirty="0" smtClean="0"/>
              <a:t>Corridor Preliminary Recommendations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92471"/>
              </p:ext>
            </p:extLst>
          </p:nvPr>
        </p:nvGraphicFramePr>
        <p:xfrm>
          <a:off x="199696" y="1555531"/>
          <a:ext cx="8555422" cy="312703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1757"/>
                <a:gridCol w="1164612"/>
                <a:gridCol w="1153414"/>
                <a:gridCol w="615901"/>
                <a:gridCol w="503919"/>
                <a:gridCol w="599860"/>
                <a:gridCol w="1102266"/>
                <a:gridCol w="615224"/>
                <a:gridCol w="727501"/>
                <a:gridCol w="560968"/>
              </a:tblGrid>
              <a:tr h="807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Facility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From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To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Preliminary Recommendations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24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  <a:latin typeface="+mn-lt"/>
                        </a:rPr>
                        <a:t>Sharrows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Bike Lane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Sidewalks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Midblock Safety</a:t>
                      </a:r>
                      <a:br>
                        <a:rPr lang="en-US" sz="900" u="none" strike="noStrike">
                          <a:effectLst/>
                          <a:latin typeface="+mn-lt"/>
                        </a:rPr>
                      </a:br>
                      <a:r>
                        <a:rPr lang="en-US" sz="900" u="none" strike="noStrike">
                          <a:effectLst/>
                          <a:latin typeface="+mn-lt"/>
                        </a:rPr>
                        <a:t>(Ped/Rdwy Audit)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Lighting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Roadway/ Intersection Restriping/</a:t>
                      </a:r>
                      <a:br>
                        <a:rPr lang="en-US" sz="900" u="none" strike="noStrike">
                          <a:effectLst/>
                          <a:latin typeface="+mn-lt"/>
                        </a:rPr>
                      </a:br>
                      <a:r>
                        <a:rPr lang="en-US" sz="900" u="none" strike="noStrike">
                          <a:effectLst/>
                          <a:latin typeface="+mn-lt"/>
                        </a:rPr>
                        <a:t>Improvement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Transit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</a:tr>
              <a:tr h="152873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Palm River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Coordination with South Coast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Greenway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78th 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Madison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Causeway Blvd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Causeway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Lee Roy Selmon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Maydell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Causeway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Adamo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52873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Citrus </a:t>
                      </a:r>
                      <a:r>
                        <a:rPr lang="en-US" sz="1000" b="1" u="none" strike="noStrike">
                          <a:effectLst/>
                          <a:latin typeface="+mn-lt"/>
                        </a:rPr>
                        <a:t>Park </a:t>
                      </a:r>
                      <a:r>
                        <a:rPr lang="en-US" sz="1000" b="1" u="none" strike="noStrike" smtClean="0">
                          <a:effectLst/>
                          <a:latin typeface="+mn-lt"/>
                        </a:rPr>
                        <a:t>- </a:t>
                      </a:r>
                      <a:r>
                        <a:rPr lang="en-US" sz="1000" b="1" u="none" strike="noStrike" dirty="0">
                          <a:effectLst/>
                          <a:latin typeface="+mn-lt"/>
                        </a:rPr>
                        <a:t>Coordination with Upper Tampa Bay </a:t>
                      </a:r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Trail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9050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Gunn Hwy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Ehrlich Rd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Citrus Park Dr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Citrus Park Dr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Henderson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Tarpon Springs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Van Dyke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208480"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smtClean="0">
                          <a:effectLst/>
                          <a:latin typeface="+mn-lt"/>
                        </a:rPr>
                        <a:t>Brandon Area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Parsons Ave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SR 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M L King Blvd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Mango Rd (CR579)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M L King Blvd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N of I-4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Providence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Bloomingdale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SR 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>
                    <a:solidFill>
                      <a:srgbClr val="FFC000"/>
                    </a:solidFill>
                  </a:tcPr>
                </a:tc>
              </a:tr>
              <a:tr h="12700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Bloomingdale Ave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US Hwy 301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Bell Shoals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Bell Shoals Rd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Cade Ln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  <a:tr h="127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  <a:latin typeface="+mn-lt"/>
                        </a:rPr>
                        <a:t>Cade Ln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  <a:latin typeface="+mn-lt"/>
                        </a:rPr>
                        <a:t>Lithia Pinecrest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Wingdings 2" pitchFamily="18" charset="2"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Wingdings 2" pitchFamily="18" charset="2"/>
                      </a:endParaRPr>
                    </a:p>
                  </a:txBody>
                  <a:tcPr marL="3054" marR="3054" marT="305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7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USF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37144"/>
            <a:ext cx="5987144" cy="4187456"/>
          </a:xfrm>
        </p:spPr>
        <p:txBody>
          <a:bodyPr>
            <a:noAutofit/>
          </a:bodyPr>
          <a:lstStyle/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56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Street, 42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Street and Bruce B. Downs Boulevard ranked in the top 10 </a:t>
            </a:r>
            <a:r>
              <a:rPr lang="en-US" sz="2200" dirty="0" smtClean="0"/>
              <a:t>study </a:t>
            </a:r>
            <a:r>
              <a:rPr lang="en-US" sz="2200" dirty="0" smtClean="0"/>
              <a:t>corridors for high bike/ped </a:t>
            </a:r>
            <a:r>
              <a:rPr lang="en-US" sz="2200" dirty="0" smtClean="0"/>
              <a:t>crashes</a:t>
            </a:r>
            <a:endParaRPr lang="en-US" sz="2200" dirty="0" smtClean="0"/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Lack of sidewalks and </a:t>
            </a:r>
            <a:r>
              <a:rPr lang="en-US" sz="2200" dirty="0"/>
              <a:t>poor </a:t>
            </a:r>
            <a:r>
              <a:rPr lang="en-US" sz="2200" dirty="0" smtClean="0"/>
              <a:t>pedestrian </a:t>
            </a:r>
            <a:r>
              <a:rPr lang="en-US" sz="2200" dirty="0"/>
              <a:t>visibility </a:t>
            </a:r>
            <a:r>
              <a:rPr lang="en-US" sz="2200" dirty="0" smtClean="0"/>
              <a:t>along </a:t>
            </a:r>
            <a:r>
              <a:rPr lang="en-US" sz="2200" dirty="0" smtClean="0"/>
              <a:t>42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</a:t>
            </a:r>
            <a:r>
              <a:rPr lang="en-US" sz="2200" dirty="0" smtClean="0"/>
              <a:t>Street and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46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Street/Skipper </a:t>
            </a:r>
            <a:r>
              <a:rPr lang="en-US" sz="2200" dirty="0" smtClean="0"/>
              <a:t>Road due to tree canopies 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Need for midblock crossing and </a:t>
            </a:r>
            <a:r>
              <a:rPr lang="en-US" sz="2200" dirty="0" smtClean="0"/>
              <a:t>sidewalks </a:t>
            </a:r>
            <a:r>
              <a:rPr lang="en-US" sz="2200" dirty="0" smtClean="0"/>
              <a:t>along 46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Street / </a:t>
            </a:r>
            <a:r>
              <a:rPr lang="en-US" sz="2200" dirty="0" smtClean="0"/>
              <a:t>Skipper </a:t>
            </a:r>
            <a:r>
              <a:rPr lang="en-US" sz="2200" dirty="0" smtClean="0"/>
              <a:t>Road at transit stops </a:t>
            </a:r>
            <a:r>
              <a:rPr lang="en-US" sz="2200" dirty="0" smtClean="0"/>
              <a:t>or student </a:t>
            </a:r>
            <a:r>
              <a:rPr lang="en-US" sz="2200" dirty="0" smtClean="0"/>
              <a:t>pickup/drop-off locations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 r="37812" b="-1"/>
          <a:stretch/>
        </p:blipFill>
        <p:spPr>
          <a:xfrm>
            <a:off x="6125029" y="2577022"/>
            <a:ext cx="1813140" cy="1832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58" y="1248103"/>
            <a:ext cx="2228193" cy="1671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5" t="24215" r="12414" b="5287"/>
          <a:stretch/>
        </p:blipFill>
        <p:spPr>
          <a:xfrm>
            <a:off x="6615483" y="4307740"/>
            <a:ext cx="2276267" cy="176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38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144"/>
            <a:ext cx="6332483" cy="41874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Purpose </a:t>
            </a:r>
          </a:p>
          <a:p>
            <a:r>
              <a:rPr lang="en-US" sz="3600" dirty="0" smtClean="0"/>
              <a:t>Study Areas and Corridors</a:t>
            </a:r>
          </a:p>
          <a:p>
            <a:r>
              <a:rPr lang="en-US" sz="3600" dirty="0" smtClean="0"/>
              <a:t>General Observations</a:t>
            </a:r>
          </a:p>
          <a:p>
            <a:r>
              <a:rPr lang="en-US" sz="3600" dirty="0" smtClean="0"/>
              <a:t>Priority Ranking</a:t>
            </a:r>
          </a:p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05" r="4713" b="18327"/>
          <a:stretch/>
        </p:blipFill>
        <p:spPr>
          <a:xfrm>
            <a:off x="6789683" y="2081049"/>
            <a:ext cx="1909210" cy="119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" t="37198" r="19770" b="18837"/>
          <a:stretch/>
        </p:blipFill>
        <p:spPr>
          <a:xfrm>
            <a:off x="5356604" y="4908327"/>
            <a:ext cx="3342289" cy="134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5" r="16322"/>
          <a:stretch/>
        </p:blipFill>
        <p:spPr>
          <a:xfrm>
            <a:off x="6131301" y="3447390"/>
            <a:ext cx="2567592" cy="1299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77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Carrollwood</a:t>
            </a:r>
            <a:r>
              <a:rPr lang="en-US" dirty="0" smtClean="0"/>
              <a:t>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7144"/>
            <a:ext cx="8266386" cy="4187456"/>
          </a:xfrm>
        </p:spPr>
        <p:txBody>
          <a:bodyPr>
            <a:normAutofit/>
          </a:bodyPr>
          <a:lstStyle/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Fletcher Avenue ranked overall the No. </a:t>
            </a:r>
            <a:r>
              <a:rPr lang="en-US" dirty="0" smtClean="0">
                <a:latin typeface="BodoniEF" pitchFamily="2" charset="0"/>
              </a:rPr>
              <a:t>1</a:t>
            </a:r>
            <a:r>
              <a:rPr lang="en-US" dirty="0" smtClean="0"/>
              <a:t> study corridor needing improvements (31/crashes per mile)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There are no bike lanes along this corridor and very limited room for them  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Midblock crossing(s) along Fletcher Avenue should be considered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I-275 interchanges at Fletcher and </a:t>
            </a:r>
            <a:r>
              <a:rPr lang="en-US" dirty="0" err="1" smtClean="0"/>
              <a:t>Bearss</a:t>
            </a:r>
            <a:r>
              <a:rPr lang="en-US" dirty="0" smtClean="0"/>
              <a:t> Avenues need additional pedestrian crossing, signage and pavement markings</a:t>
            </a:r>
          </a:p>
        </p:txBody>
      </p:sp>
    </p:spTree>
    <p:extLst>
      <p:ext uri="{BB962C8B-B14F-4D97-AF65-F5344CB8AC3E}">
        <p14:creationId xmlns:p14="http://schemas.microsoft.com/office/powerpoint/2010/main" val="8103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Town N’ Country/Egypt Lake Area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90401"/>
            <a:ext cx="6290442" cy="4187456"/>
          </a:xfrm>
        </p:spPr>
        <p:txBody>
          <a:bodyPr>
            <a:noAutofit/>
          </a:bodyPr>
          <a:lstStyle/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Veteran’s Expressway crosswalks provide no indicators to vehicles that pedestrians have the right-of-way and should be further evaluated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High mid-block pedestrian activity at </a:t>
            </a:r>
            <a:r>
              <a:rPr lang="en-US" sz="2200" dirty="0" smtClean="0"/>
              <a:t>Waters, </a:t>
            </a:r>
            <a:r>
              <a:rPr lang="en-US" sz="2200" dirty="0" smtClean="0"/>
              <a:t>Hanley and Armenia Avenues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Need for intersection upgrades </a:t>
            </a:r>
            <a:r>
              <a:rPr lang="en-US" sz="2200" dirty="0" smtClean="0"/>
              <a:t>to </a:t>
            </a:r>
            <a:br>
              <a:rPr lang="en-US" sz="2200" dirty="0" smtClean="0"/>
            </a:br>
            <a:r>
              <a:rPr lang="en-US" sz="2200" dirty="0" smtClean="0"/>
              <a:t>curb </a:t>
            </a:r>
            <a:r>
              <a:rPr lang="en-US" sz="2200" dirty="0" smtClean="0"/>
              <a:t>ramps, push buttons, </a:t>
            </a:r>
            <a:r>
              <a:rPr lang="en-US" sz="2200" dirty="0" smtClean="0"/>
              <a:t>and </a:t>
            </a:r>
            <a:br>
              <a:rPr lang="en-US" sz="2200" dirty="0" smtClean="0"/>
            </a:br>
            <a:r>
              <a:rPr lang="en-US" sz="2200" dirty="0" smtClean="0"/>
              <a:t>eliminate </a:t>
            </a:r>
            <a:r>
              <a:rPr lang="en-US" sz="2200" dirty="0" smtClean="0"/>
              <a:t>driveway access to </a:t>
            </a:r>
            <a:r>
              <a:rPr lang="en-US" sz="2200" dirty="0" smtClean="0"/>
              <a:t>corner </a:t>
            </a:r>
            <a:r>
              <a:rPr lang="en-US" sz="2200" dirty="0" smtClean="0"/>
              <a:t>businesses.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200" dirty="0" smtClean="0"/>
              <a:t>Sidewalks needed along </a:t>
            </a:r>
            <a:r>
              <a:rPr lang="en-US" sz="2200" dirty="0" err="1" smtClean="0"/>
              <a:t>Sligh</a:t>
            </a:r>
            <a:r>
              <a:rPr lang="en-US" sz="2200" dirty="0" smtClean="0"/>
              <a:t> Avenue </a:t>
            </a:r>
          </a:p>
          <a:p>
            <a:pPr lvl="2">
              <a:tabLst>
                <a:tab pos="3773488" algn="l"/>
                <a:tab pos="5538788" algn="l"/>
                <a:tab pos="6862763" algn="l"/>
              </a:tabLst>
            </a:pPr>
            <a:r>
              <a:rPr lang="en-US" sz="1900" dirty="0" smtClean="0"/>
              <a:t>between Benjamin Road and the CSX railroad</a:t>
            </a:r>
          </a:p>
          <a:p>
            <a:pPr lvl="2">
              <a:tabLst>
                <a:tab pos="3773488" algn="l"/>
                <a:tab pos="5538788" algn="l"/>
                <a:tab pos="6862763" algn="l"/>
              </a:tabLst>
            </a:pPr>
            <a:r>
              <a:rPr lang="en-US" sz="1900" dirty="0" smtClean="0"/>
              <a:t>Dale Mabry and Himes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t="23364" r="32079" b="22572"/>
          <a:stretch/>
        </p:blipFill>
        <p:spPr>
          <a:xfrm rot="16200000">
            <a:off x="6941466" y="1926452"/>
            <a:ext cx="1786759" cy="1948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18"/>
          <a:stretch/>
        </p:blipFill>
        <p:spPr>
          <a:xfrm>
            <a:off x="6808884" y="4529958"/>
            <a:ext cx="2095448" cy="1596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73" y="3947886"/>
            <a:ext cx="1904068" cy="113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Citrus Park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137144"/>
            <a:ext cx="6185339" cy="4187456"/>
          </a:xfrm>
        </p:spPr>
        <p:txBody>
          <a:bodyPr>
            <a:noAutofit/>
          </a:bodyPr>
          <a:lstStyle/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000" dirty="0" smtClean="0"/>
              <a:t>Curb radius redesign to reduce speed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from Gunn </a:t>
            </a:r>
            <a:r>
              <a:rPr lang="en-US" sz="2000" dirty="0" smtClean="0"/>
              <a:t>Hwy to Gunn Hwy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000" dirty="0" smtClean="0"/>
              <a:t>Need for  mid-block crossing Gunn Highway </a:t>
            </a:r>
            <a:r>
              <a:rPr lang="en-US" sz="2000" dirty="0"/>
              <a:t>between </a:t>
            </a:r>
            <a:r>
              <a:rPr lang="en-US" sz="2000" dirty="0" err="1"/>
              <a:t>Erhlich</a:t>
            </a:r>
            <a:r>
              <a:rPr lang="en-US" sz="2000" dirty="0"/>
              <a:t> Road and </a:t>
            </a:r>
            <a:r>
              <a:rPr lang="en-US" sz="2000" dirty="0" smtClean="0"/>
              <a:t>Citrus </a:t>
            </a:r>
            <a:r>
              <a:rPr lang="en-US" sz="2000" dirty="0"/>
              <a:t>Park </a:t>
            </a:r>
            <a:r>
              <a:rPr lang="en-US" sz="2000" dirty="0" smtClean="0"/>
              <a:t>Drive </a:t>
            </a:r>
            <a:endParaRPr lang="en-US" sz="2000" dirty="0"/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000" dirty="0" smtClean="0"/>
              <a:t>Need </a:t>
            </a:r>
            <a:r>
              <a:rPr lang="en-US" sz="2000" dirty="0"/>
              <a:t>for pedestrian crosswalk with pavement </a:t>
            </a:r>
            <a:r>
              <a:rPr lang="en-US" sz="2000" dirty="0" smtClean="0"/>
              <a:t>marking is </a:t>
            </a:r>
            <a:r>
              <a:rPr lang="en-US" sz="2000" dirty="0"/>
              <a:t>needed at </a:t>
            </a:r>
            <a:r>
              <a:rPr lang="en-US" sz="2000" dirty="0" smtClean="0"/>
              <a:t>Van </a:t>
            </a:r>
            <a:r>
              <a:rPr lang="en-US" sz="2000" dirty="0"/>
              <a:t>Dyke Road signalized </a:t>
            </a:r>
            <a:r>
              <a:rPr lang="en-US" sz="2000" dirty="0" smtClean="0"/>
              <a:t>intersection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000" dirty="0" smtClean="0"/>
              <a:t>Potential implementation of </a:t>
            </a:r>
            <a:r>
              <a:rPr lang="en-US" sz="2000" dirty="0"/>
              <a:t>rural roadway </a:t>
            </a:r>
            <a:r>
              <a:rPr lang="en-US" sz="2000" dirty="0" smtClean="0"/>
              <a:t>“</a:t>
            </a:r>
            <a:r>
              <a:rPr lang="en-US" sz="2000" dirty="0" err="1" smtClean="0"/>
              <a:t>sharrows</a:t>
            </a:r>
            <a:r>
              <a:rPr lang="en-US" sz="2000" dirty="0" smtClean="0"/>
              <a:t>” </a:t>
            </a:r>
            <a:r>
              <a:rPr lang="en-US" sz="2000" dirty="0"/>
              <a:t>along </a:t>
            </a:r>
            <a:r>
              <a:rPr lang="en-US" sz="2000" dirty="0" smtClean="0"/>
              <a:t>Gunn Hwy between </a:t>
            </a:r>
            <a:r>
              <a:rPr lang="en-US" sz="2000" dirty="0"/>
              <a:t>Tarpon Road and Van Dyke Road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sz="2000" dirty="0" smtClean="0"/>
              <a:t>Vegetated overgrowth/low lying canopied trees between </a:t>
            </a:r>
            <a:r>
              <a:rPr lang="en-US" sz="2000" dirty="0" err="1" smtClean="0"/>
              <a:t>Erhlich</a:t>
            </a:r>
            <a:r>
              <a:rPr lang="en-US" sz="2000" dirty="0" smtClean="0"/>
              <a:t> and Henderson Roads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7" t="57658" r="37310" b="31102"/>
          <a:stretch/>
        </p:blipFill>
        <p:spPr>
          <a:xfrm>
            <a:off x="6779172" y="1397874"/>
            <a:ext cx="1975945" cy="94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002">
            <a:off x="7141533" y="2314904"/>
            <a:ext cx="1629104" cy="122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3354047"/>
            <a:ext cx="1278235" cy="958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9731">
            <a:off x="7099638" y="4634073"/>
            <a:ext cx="1659532" cy="124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r="28735"/>
          <a:stretch/>
        </p:blipFill>
        <p:spPr>
          <a:xfrm>
            <a:off x="8161871" y="4462101"/>
            <a:ext cx="771283" cy="794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1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29" y="704088"/>
            <a:ext cx="8454571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Palm River and Brandon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Low speeds and traffic volumes along 78</a:t>
            </a:r>
            <a:r>
              <a:rPr lang="en-US" baseline="30000" dirty="0" smtClean="0"/>
              <a:t>th</a:t>
            </a:r>
            <a:r>
              <a:rPr lang="en-US" dirty="0" smtClean="0"/>
              <a:t> Street and Maydell Drive may provide opportunity for “</a:t>
            </a:r>
            <a:r>
              <a:rPr lang="en-US" dirty="0" err="1" smtClean="0"/>
              <a:t>sharrows</a:t>
            </a:r>
            <a:r>
              <a:rPr lang="en-US" dirty="0" smtClean="0"/>
              <a:t>” along both corridors</a:t>
            </a:r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Lighting along roadway should be further </a:t>
            </a:r>
            <a:r>
              <a:rPr lang="en-US" dirty="0" smtClean="0"/>
              <a:t>evaluated</a:t>
            </a:r>
            <a:endParaRPr lang="en-US" dirty="0" smtClean="0"/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/>
              <a:t>Continuous sidewalks along most </a:t>
            </a:r>
            <a:r>
              <a:rPr lang="en-US" dirty="0" smtClean="0"/>
              <a:t>Brandon corridors</a:t>
            </a:r>
            <a:endParaRPr lang="en-US" dirty="0"/>
          </a:p>
          <a:p>
            <a:pPr lvl="1">
              <a:tabLst>
                <a:tab pos="3773488" algn="l"/>
                <a:tab pos="5538788" algn="l"/>
                <a:tab pos="6862763" algn="l"/>
              </a:tabLst>
            </a:pPr>
            <a:r>
              <a:rPr lang="en-US" dirty="0" smtClean="0"/>
              <a:t>Brandon corridors have the </a:t>
            </a:r>
            <a:r>
              <a:rPr lang="en-US" dirty="0"/>
              <a:t>lowest bike/ped crash </a:t>
            </a:r>
            <a:r>
              <a:rPr lang="en-US" dirty="0" smtClean="0"/>
              <a:t>rates compared to other </a:t>
            </a:r>
            <a:r>
              <a:rPr lang="en-US" dirty="0" smtClean="0"/>
              <a:t>areas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20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Steps…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Improvement Recommendations</a:t>
            </a:r>
          </a:p>
          <a:p>
            <a:r>
              <a:rPr lang="en-US" dirty="0" smtClean="0"/>
              <a:t>Prioritize / Rank Improvements by Corridor</a:t>
            </a:r>
          </a:p>
          <a:p>
            <a:r>
              <a:rPr lang="en-US" dirty="0" smtClean="0"/>
              <a:t>Prepare Draft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8809"/>
            <a:ext cx="8229600" cy="375260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400" dirty="0" smtClean="0"/>
              <a:t>The need for a balanced, multi-modal transportation with strategic “enhancements” to provide safer, more convenient and comfortable travel for all users including bicyclists, pedestrians, transit patrons, children, seniors and persons with disabilities.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t="35888" r="6274" b="16603"/>
          <a:stretch/>
        </p:blipFill>
        <p:spPr>
          <a:xfrm rot="248436">
            <a:off x="4793042" y="359888"/>
            <a:ext cx="4073379" cy="191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Study Areas and Corridors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2137143"/>
            <a:ext cx="5844122" cy="47208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 smtClean="0"/>
              <a:t>USF Area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56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Street - Fowler Avenue to Fletcher Avenue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42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Street - Fletcher Avenue to Bruce. B. Downs Boulevard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46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Street/Skipper Road – Fletcher Avenue to Bruce B. Downs Boulevard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Bruce B. Downs Boulevard – Fletcher Avenue to City Limits</a:t>
            </a:r>
          </a:p>
          <a:p>
            <a:pPr>
              <a:lnSpc>
                <a:spcPct val="120000"/>
              </a:lnSpc>
            </a:pPr>
            <a:r>
              <a:rPr lang="en-US" sz="2000" dirty="0" err="1" smtClean="0"/>
              <a:t>Carrollwood</a:t>
            </a:r>
            <a:r>
              <a:rPr lang="en-US" sz="2000" dirty="0" smtClean="0"/>
              <a:t> Area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Fletcher Avenue – North Boulevard to Nebraska Avenue</a:t>
            </a: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1200" dirty="0" err="1" smtClean="0"/>
              <a:t>Northdale</a:t>
            </a:r>
            <a:r>
              <a:rPr lang="en-US" sz="1200" dirty="0" smtClean="0"/>
              <a:t> Boulevard – Dale Mabry Highway to Lakeshore Road</a:t>
            </a:r>
          </a:p>
          <a:p>
            <a:pPr lvl="1">
              <a:lnSpc>
                <a:spcPct val="120000"/>
              </a:lnSpc>
            </a:pPr>
            <a:r>
              <a:rPr lang="en-US" sz="1200" dirty="0" err="1" smtClean="0"/>
              <a:t>Bearss</a:t>
            </a:r>
            <a:r>
              <a:rPr lang="en-US" sz="1200" dirty="0" smtClean="0"/>
              <a:t> Avenue – Dale Mabry Highway to 22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Street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Town N’ Country / Egypt Lake Area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Waters Avenue – Sheldon Road to Florida Avenue</a:t>
            </a:r>
          </a:p>
          <a:p>
            <a:pPr lvl="1">
              <a:lnSpc>
                <a:spcPct val="120000"/>
              </a:lnSpc>
            </a:pPr>
            <a:r>
              <a:rPr lang="en-US" sz="1200" dirty="0" err="1" smtClean="0"/>
              <a:t>Sligh</a:t>
            </a:r>
            <a:r>
              <a:rPr lang="en-US" sz="1200" dirty="0" smtClean="0"/>
              <a:t> Avenue / Pinecrest Manor – Benjamin Road to Dale Mabry Highway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Lambright Road / </a:t>
            </a:r>
            <a:r>
              <a:rPr lang="en-US" sz="1200" dirty="0" err="1" smtClean="0"/>
              <a:t>Sligh</a:t>
            </a:r>
            <a:r>
              <a:rPr lang="en-US" sz="1200" dirty="0" smtClean="0"/>
              <a:t> Avenue – Dale Mabry Highway to Armenia Avenue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Hanley Road – Hillsborough Avenue to Waters Avenue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Sheldon Road – Hillsborough Avenue to Linebaugh Avenue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/>
          <a:stretch/>
        </p:blipFill>
        <p:spPr>
          <a:xfrm rot="335061">
            <a:off x="6165906" y="2381733"/>
            <a:ext cx="2640602" cy="1647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/>
          <a:stretch/>
        </p:blipFill>
        <p:spPr>
          <a:xfrm>
            <a:off x="6301323" y="4284183"/>
            <a:ext cx="2494386" cy="169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1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Study Areas and Corridors </a:t>
            </a:r>
            <a:r>
              <a:rPr lang="en-US" sz="2000" b="1" i="1" dirty="0" smtClean="0"/>
              <a:t>(Continued)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7144"/>
            <a:ext cx="5516088" cy="4187456"/>
          </a:xfrm>
        </p:spPr>
        <p:txBody>
          <a:bodyPr>
            <a:noAutofit/>
          </a:bodyPr>
          <a:lstStyle/>
          <a:p>
            <a:r>
              <a:rPr lang="en-US" sz="2000" dirty="0" smtClean="0"/>
              <a:t>Palm River </a:t>
            </a:r>
            <a:r>
              <a:rPr lang="en-US" sz="2000" dirty="0" smtClean="0"/>
              <a:t>Area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78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</a:t>
            </a:r>
            <a:r>
              <a:rPr lang="en-US" sz="1200" dirty="0" smtClean="0"/>
              <a:t>Street – Madison Avenue to Lee Roy Selmon Expressway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Maydell Drive – Causeway Boulevard to </a:t>
            </a:r>
            <a:r>
              <a:rPr lang="en-US" sz="1200" dirty="0" err="1" smtClean="0"/>
              <a:t>Adamo</a:t>
            </a:r>
            <a:r>
              <a:rPr lang="en-US" sz="1200" dirty="0" smtClean="0"/>
              <a:t> Drive</a:t>
            </a:r>
          </a:p>
          <a:p>
            <a:r>
              <a:rPr lang="en-US" sz="2000" dirty="0" smtClean="0"/>
              <a:t>Citrus Park Area</a:t>
            </a:r>
            <a:r>
              <a:rPr lang="en-US" sz="1600" dirty="0" smtClean="0"/>
              <a:t> </a:t>
            </a:r>
            <a:endParaRPr lang="en-US" sz="16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Gunn </a:t>
            </a:r>
            <a:r>
              <a:rPr lang="en-US" sz="1200" dirty="0" smtClean="0"/>
              <a:t>Highway – </a:t>
            </a:r>
            <a:r>
              <a:rPr lang="en-US" sz="1200" dirty="0" err="1" smtClean="0"/>
              <a:t>Ehrilich</a:t>
            </a:r>
            <a:r>
              <a:rPr lang="en-US" sz="1200" dirty="0" smtClean="0"/>
              <a:t> Road to Citrus Park Drive</a:t>
            </a:r>
            <a:endParaRPr lang="en-US" sz="1200" dirty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Gunn Highway – Citrus Park Drive to Henderson Road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Gunn Highway – Tarpon Springs Road to Van Dyke Road</a:t>
            </a:r>
          </a:p>
          <a:p>
            <a:r>
              <a:rPr lang="en-US" sz="2000" dirty="0" smtClean="0"/>
              <a:t>Brandon Area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Parsons Avenue – SR 60 to Martin Luther King Jr. Boulevard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Mango Road (CR 579) - Martin Luther King </a:t>
            </a:r>
            <a:r>
              <a:rPr lang="en-US" sz="1200" dirty="0"/>
              <a:t>Jr. </a:t>
            </a:r>
            <a:r>
              <a:rPr lang="en-US" sz="1200" dirty="0" smtClean="0"/>
              <a:t>Boulevard to N. of I-4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Providence Road – Bloomingdale Avenue to SR 60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Bloomingdale Avenue – US 301 to Lithia Pinecrest Road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71" b="29183"/>
          <a:stretch/>
        </p:blipFill>
        <p:spPr>
          <a:xfrm rot="442583">
            <a:off x="6390394" y="2043733"/>
            <a:ext cx="2308405" cy="148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7516" r="16883"/>
          <a:stretch/>
        </p:blipFill>
        <p:spPr>
          <a:xfrm>
            <a:off x="5168824" y="2831244"/>
            <a:ext cx="1722204" cy="139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31878" b="19999"/>
          <a:stretch/>
        </p:blipFill>
        <p:spPr>
          <a:xfrm rot="495234">
            <a:off x="6412058" y="4382814"/>
            <a:ext cx="2073166" cy="1650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6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4" r="1745"/>
          <a:stretch/>
        </p:blipFill>
        <p:spPr>
          <a:xfrm>
            <a:off x="190004" y="938150"/>
            <a:ext cx="8692738" cy="463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90004" y="5034455"/>
            <a:ext cx="1512672" cy="541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70456" y="3244334"/>
            <a:ext cx="7377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USF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929" y="1566854"/>
            <a:ext cx="9989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Citrus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7614" y="3749360"/>
            <a:ext cx="99899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Citrus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6430" y="3033111"/>
            <a:ext cx="18287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Carrollwood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56247" y="1038978"/>
            <a:ext cx="339921" cy="360167"/>
            <a:chOff x="8326946" y="539768"/>
            <a:chExt cx="173481" cy="183813"/>
          </a:xfrm>
        </p:grpSpPr>
        <p:sp>
          <p:nvSpPr>
            <p:cNvPr id="16" name="Striped Right Arrow 15"/>
            <p:cNvSpPr/>
            <p:nvPr/>
          </p:nvSpPr>
          <p:spPr>
            <a:xfrm rot="16200000">
              <a:off x="8365402" y="524649"/>
              <a:ext cx="96570" cy="126808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26946" y="660751"/>
              <a:ext cx="173481" cy="6283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/>
                  </a:solidFill>
                  <a:latin typeface="Arial Black" pitchFamily="34" charset="0"/>
                </a:rPr>
                <a:t>NTS</a:t>
              </a:r>
              <a:endParaRPr lang="en-US" sz="8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4640109" y="6040823"/>
            <a:ext cx="4242633" cy="34947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 smtClean="0"/>
              <a:t>Northwest Hillsborough County</a:t>
            </a:r>
            <a:endParaRPr lang="en-US" sz="700" i="1" dirty="0"/>
          </a:p>
        </p:txBody>
      </p:sp>
      <p:sp>
        <p:nvSpPr>
          <p:cNvPr id="2" name="Rounded Rectangle 1"/>
          <p:cNvSpPr/>
          <p:nvPr/>
        </p:nvSpPr>
        <p:spPr>
          <a:xfrm>
            <a:off x="318667" y="5336630"/>
            <a:ext cx="1040524" cy="867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1024" y="5051187"/>
            <a:ext cx="134177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Study Corridor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7"/>
          <a:stretch/>
        </p:blipFill>
        <p:spPr>
          <a:xfrm>
            <a:off x="308757" y="1013325"/>
            <a:ext cx="8471046" cy="461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659508" y="4156349"/>
            <a:ext cx="243952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Town N’ Country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56247" y="1038978"/>
            <a:ext cx="339921" cy="360167"/>
            <a:chOff x="8326946" y="539768"/>
            <a:chExt cx="173481" cy="183813"/>
          </a:xfrm>
        </p:grpSpPr>
        <p:sp>
          <p:nvSpPr>
            <p:cNvPr id="8" name="Striped Right Arrow 7"/>
            <p:cNvSpPr/>
            <p:nvPr/>
          </p:nvSpPr>
          <p:spPr>
            <a:xfrm rot="16200000">
              <a:off x="8365402" y="524649"/>
              <a:ext cx="96570" cy="126808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26946" y="660751"/>
              <a:ext cx="173481" cy="6283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/>
                  </a:solidFill>
                  <a:latin typeface="Arial Black" pitchFamily="34" charset="0"/>
                </a:rPr>
                <a:t>NTS</a:t>
              </a:r>
              <a:endParaRPr lang="en-US" sz="8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640109" y="6043450"/>
            <a:ext cx="4242633" cy="34947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 smtClean="0"/>
              <a:t>West Central Hillsborough County</a:t>
            </a:r>
            <a:endParaRPr lang="en-US" sz="700" i="1" dirty="0"/>
          </a:p>
        </p:txBody>
      </p:sp>
      <p:sp>
        <p:nvSpPr>
          <p:cNvPr id="11" name="Rectangle 10"/>
          <p:cNvSpPr/>
          <p:nvPr/>
        </p:nvSpPr>
        <p:spPr>
          <a:xfrm>
            <a:off x="318667" y="5040676"/>
            <a:ext cx="1512672" cy="541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7330" y="5342851"/>
            <a:ext cx="1040524" cy="867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9687" y="5057408"/>
            <a:ext cx="134177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Study Corridor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5" y="216826"/>
            <a:ext cx="7634881" cy="5651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705088" y="2627271"/>
            <a:ext cx="101557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Palm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River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1977" y="3823591"/>
            <a:ext cx="1509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Brandon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48733" y="368015"/>
            <a:ext cx="313547" cy="332222"/>
            <a:chOff x="8326946" y="539768"/>
            <a:chExt cx="173481" cy="183813"/>
          </a:xfrm>
        </p:grpSpPr>
        <p:sp>
          <p:nvSpPr>
            <p:cNvPr id="7" name="Striped Right Arrow 6"/>
            <p:cNvSpPr/>
            <p:nvPr/>
          </p:nvSpPr>
          <p:spPr>
            <a:xfrm rot="16200000">
              <a:off x="8365402" y="524649"/>
              <a:ext cx="96570" cy="126808"/>
            </a:xfrm>
            <a:prstGeom prst="strip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26946" y="660751"/>
              <a:ext cx="173481" cy="6283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/>
                  </a:solidFill>
                  <a:latin typeface="Arial Black" pitchFamily="34" charset="0"/>
                </a:rPr>
                <a:t>NTS</a:t>
              </a:r>
              <a:endParaRPr lang="en-US" sz="800" dirty="0">
                <a:solidFill>
                  <a:schemeClr val="accent1"/>
                </a:solidFill>
                <a:latin typeface="Arial Black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640109" y="6043450"/>
            <a:ext cx="4242633" cy="34947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1600" i="1" dirty="0" smtClean="0"/>
              <a:t>Southeast Hillsborough County</a:t>
            </a:r>
            <a:endParaRPr lang="en-US" sz="700" i="1" dirty="0"/>
          </a:p>
        </p:txBody>
      </p:sp>
      <p:sp>
        <p:nvSpPr>
          <p:cNvPr id="14" name="Rectangle 13"/>
          <p:cNvSpPr/>
          <p:nvPr/>
        </p:nvSpPr>
        <p:spPr>
          <a:xfrm>
            <a:off x="755575" y="5309327"/>
            <a:ext cx="1512672" cy="541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84238" y="5611502"/>
            <a:ext cx="1040524" cy="8670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595" y="5326059"/>
            <a:ext cx="134177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Study Corridor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9848" y="2298165"/>
            <a:ext cx="5107362" cy="3778257"/>
            <a:chOff x="1284151" y="2226741"/>
            <a:chExt cx="5437232" cy="402228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2" r="24722" b="4675"/>
            <a:stretch/>
          </p:blipFill>
          <p:spPr bwMode="auto">
            <a:xfrm>
              <a:off x="1284151" y="2226741"/>
              <a:ext cx="5437232" cy="4022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432892" y="3403953"/>
              <a:ext cx="381000" cy="14478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623392" y="3327753"/>
              <a:ext cx="419100" cy="15240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947492" y="3632553"/>
              <a:ext cx="457200" cy="161544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176092" y="3632553"/>
              <a:ext cx="386411" cy="14478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3804492" y="5156553"/>
              <a:ext cx="1564806" cy="762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3880692" y="5385153"/>
              <a:ext cx="1411504" cy="7620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661492" y="3099153"/>
              <a:ext cx="1524000" cy="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623392" y="3327753"/>
              <a:ext cx="1638300" cy="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hevron 12"/>
            <p:cNvSpPr/>
            <p:nvPr/>
          </p:nvSpPr>
          <p:spPr>
            <a:xfrm>
              <a:off x="2356692" y="4623153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2586384" y="4623153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2814438" y="4623153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043038" y="4623153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hevron 16"/>
            <p:cNvSpPr/>
            <p:nvPr/>
          </p:nvSpPr>
          <p:spPr>
            <a:xfrm>
              <a:off x="3271638" y="4623153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 rot="1680630">
              <a:off x="3456826" y="4722995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hevron 18"/>
            <p:cNvSpPr/>
            <p:nvPr/>
          </p:nvSpPr>
          <p:spPr>
            <a:xfrm rot="1680630">
              <a:off x="3609226" y="4800679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 rot="2621342">
              <a:off x="3763461" y="4915202"/>
              <a:ext cx="151854" cy="1798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896772" y="5135432"/>
              <a:ext cx="269904" cy="269904"/>
            </a:xfrm>
            <a:prstGeom prst="flowChartConnector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4144188" y="5648649"/>
              <a:ext cx="269904" cy="269904"/>
            </a:xfrm>
            <a:prstGeom prst="flowChartConnecto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Observations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2137144"/>
            <a:ext cx="3737430" cy="4187456"/>
          </a:xfrm>
        </p:spPr>
        <p:txBody>
          <a:bodyPr>
            <a:noAutofit/>
          </a:bodyPr>
          <a:lstStyle/>
          <a:p>
            <a:r>
              <a:rPr lang="en-US" sz="2400" dirty="0"/>
              <a:t>Intersection Approach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Crosswalks</a:t>
            </a:r>
          </a:p>
          <a:p>
            <a:pPr lvl="1"/>
            <a:r>
              <a:rPr lang="en-US" sz="1800" dirty="0" smtClean="0"/>
              <a:t>Unless </a:t>
            </a:r>
            <a:r>
              <a:rPr lang="en-US" sz="1800" dirty="0"/>
              <a:t>proven otherwise,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include crosswalks at all </a:t>
            </a:r>
            <a:br>
              <a:rPr lang="en-US" sz="1800" dirty="0" smtClean="0"/>
            </a:br>
            <a:r>
              <a:rPr lang="en-US" sz="1800" dirty="0" smtClean="0"/>
              <a:t>intersection approaches</a:t>
            </a:r>
          </a:p>
          <a:p>
            <a:pPr lvl="1"/>
            <a:r>
              <a:rPr lang="en-US" sz="1800" dirty="0" smtClean="0"/>
              <a:t>Place crosswalks as </a:t>
            </a:r>
            <a:br>
              <a:rPr lang="en-US" sz="1800" dirty="0" smtClean="0"/>
            </a:br>
            <a:r>
              <a:rPr lang="en-US" sz="1800" dirty="0" smtClean="0"/>
              <a:t>close </a:t>
            </a:r>
            <a:r>
              <a:rPr lang="en-US" sz="1800" dirty="0"/>
              <a:t>to the </a:t>
            </a:r>
            <a:r>
              <a:rPr lang="en-US" sz="1800" dirty="0" smtClean="0"/>
              <a:t>intersection </a:t>
            </a:r>
            <a:br>
              <a:rPr lang="en-US" sz="1800" dirty="0" smtClean="0"/>
            </a:br>
            <a:r>
              <a:rPr lang="en-US" sz="1800" dirty="0" smtClean="0"/>
              <a:t>as possible</a:t>
            </a:r>
          </a:p>
          <a:p>
            <a:pPr lvl="1"/>
            <a:r>
              <a:rPr lang="en-US" sz="1800" dirty="0" smtClean="0"/>
              <a:t>Parallel </a:t>
            </a:r>
            <a:r>
              <a:rPr lang="en-US" sz="1800" dirty="0"/>
              <a:t>to adjacent </a:t>
            </a:r>
            <a:r>
              <a:rPr lang="en-US" sz="1800" dirty="0" smtClean="0"/>
              <a:t>street</a:t>
            </a:r>
          </a:p>
          <a:p>
            <a:pPr lvl="1"/>
            <a:r>
              <a:rPr lang="en-US" sz="1800" dirty="0" smtClean="0"/>
              <a:t>Ladder crosswalks</a:t>
            </a:r>
          </a:p>
          <a:p>
            <a:pPr marL="651510" lvl="1" indent="-285750">
              <a:buFont typeface="Arial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020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FCE34E"/>
      </a:dk2>
      <a:lt2>
        <a:srgbClr val="DBF5F9"/>
      </a:lt2>
      <a:accent1>
        <a:srgbClr val="04617B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1458</TotalTime>
  <Words>1557</Words>
  <Application>Microsoft Office PowerPoint</Application>
  <PresentationFormat>On-screen Show (4:3)</PresentationFormat>
  <Paragraphs>756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Hillsborough County Metropolitan Planning Commission (MPO) Walk/Bike Safety Action Plan</vt:lpstr>
      <vt:lpstr>Agenda</vt:lpstr>
      <vt:lpstr>Purpose</vt:lpstr>
      <vt:lpstr>Study Areas and Corridors</vt:lpstr>
      <vt:lpstr>Study Areas and Corridors (Continued) </vt:lpstr>
      <vt:lpstr>PowerPoint Presentation</vt:lpstr>
      <vt:lpstr>PowerPoint Presentation</vt:lpstr>
      <vt:lpstr>PowerPoint Presentation</vt:lpstr>
      <vt:lpstr>General Observations</vt:lpstr>
      <vt:lpstr>General Observations (continued)</vt:lpstr>
      <vt:lpstr>Lighting</vt:lpstr>
      <vt:lpstr>Substandard Lighting</vt:lpstr>
      <vt:lpstr>Standard Lighting</vt:lpstr>
      <vt:lpstr>Lane Striping</vt:lpstr>
      <vt:lpstr>Corridor Priority Ranking</vt:lpstr>
      <vt:lpstr>Corridor Priority Ranking</vt:lpstr>
      <vt:lpstr>Corridor Preliminary Recommendations</vt:lpstr>
      <vt:lpstr>Corridor Preliminary Recommendations</vt:lpstr>
      <vt:lpstr>USF Area</vt:lpstr>
      <vt:lpstr>Carrollwood Area</vt:lpstr>
      <vt:lpstr>Town N’ Country/Egypt Lake Area</vt:lpstr>
      <vt:lpstr>Citrus Park Area</vt:lpstr>
      <vt:lpstr>Palm River and Brandon Areas</vt:lpstr>
      <vt:lpstr>Upcoming Steps…</vt:lpstr>
    </vt:vector>
  </TitlesOfParts>
  <Company>URS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linda_lockhart</dc:creator>
  <cp:lastModifiedBy>barbara_lopez</cp:lastModifiedBy>
  <cp:revision>113</cp:revision>
  <dcterms:created xsi:type="dcterms:W3CDTF">2011-10-31T14:03:01Z</dcterms:created>
  <dcterms:modified xsi:type="dcterms:W3CDTF">2012-01-11T16:13:49Z</dcterms:modified>
</cp:coreProperties>
</file>